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401" r:id="rId3"/>
    <p:sldId id="405" r:id="rId4"/>
    <p:sldId id="406" r:id="rId5"/>
    <p:sldId id="403" r:id="rId6"/>
    <p:sldId id="256" r:id="rId7"/>
    <p:sldId id="402" r:id="rId8"/>
    <p:sldId id="258" r:id="rId9"/>
    <p:sldId id="263" r:id="rId10"/>
    <p:sldId id="3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40"/>
    <a:srgbClr val="D3E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526B4-3A0E-49FC-B07C-32F653C0267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D9AF6-6F55-4C45-9278-362CDDEC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6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A734C-C006-49CC-AFB7-82CAF8625C8C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406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9FFA4-D7E2-44B7-A3F8-6F94519DB173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909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C48C1-E06C-4056-8439-0F8F0D435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CD9F8B-C08A-416E-95EF-73507EE56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B2B9E0-6F24-444E-95BA-0950C1D5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A192A6-3855-4F2F-A725-E939CCAA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33AB0-AEF3-4008-A238-AE9A53CF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8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3B1D4-584F-4EB2-A213-10ECD67B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9DEFC4-AC24-425B-8A2D-37F32FE90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02462C-11C6-435B-810E-889728E7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507B13-3667-464B-B137-28368D44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9AFBAF-5DF8-4175-90EE-94196649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6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4B1519-70B6-48D3-881E-642566600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72B3EF-C55E-48C2-B7C5-8A7DED10F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812B9-9732-4823-8A29-27F93FAA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BF0851-D304-4174-90F2-04D7E683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FAE373-B695-4742-8C78-91C5784A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D9630-7C02-4B62-882D-148A090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96DE63-BF09-4D2B-87D2-11B5DD3D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D05F8E-C817-4105-9829-139E233C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39DA50-70C3-489E-BB37-5C5CC15E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369119-E0E9-4800-8C8B-640B1C8C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24D0A7-96C4-41CE-B800-9915BE0E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D87B5-E32B-4E99-B7BD-28477E493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42204B-9C13-458C-8D05-B07DB62C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62F761-15C4-48F3-BDBF-62B673E4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484168-6E39-4D3A-BB23-13B21C23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3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CE9E9-944C-45E7-8FF3-B6A614F4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9A2831-F88E-4794-B881-D868D3A30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BDCE4E-C8EB-430D-AA8D-37EAA26BC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30E1D5-70A2-4B94-B07F-42188551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B45295-F590-4EB8-993C-7F99E22C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2041E5-FABB-465A-BC8E-05D88F36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20805-B9E3-4373-B471-5CD35EA4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757540-EDB7-4EF0-95E4-5B28578EC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BCE16E-4F28-47AB-87A1-C2442FF40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2FE722-F85C-48CB-89F2-470B831E4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FF9940-D429-41F7-A203-EE819F938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514964B-E632-49AC-BB37-F25EA21E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E0E4DD-9F82-4241-8D0F-E32E2DFA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4BD8DA-C2C2-4BC5-841E-400E0202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E3D78-DAB7-45B5-9FAB-E7C1C9E5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C83D01-14F8-4CBF-A09C-0C75C9ED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729E24-165A-4CF6-99FD-693BB0FB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920891-F180-4A21-8A5A-526866E0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B64849D-3770-4564-96EA-08D5D45E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3D1295-B6AB-4879-8193-6BD7A2B6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70C3B2-7287-4687-9D43-49C51C4D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3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E5B03-A2FF-4E16-B463-3295B3D1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14A238-E9A4-42D7-B0F1-65AE5DA72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742935-83E3-4DFF-A265-1F9BBEE9F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AE181D-5728-418A-B130-2F8D9D18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5BBC92-B4E0-4E95-863B-FE9C1C10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99B208-97C9-4191-9E3E-72C75784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5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2726F-E5BD-4965-AB65-D79A4D3C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E837B0-7EC9-4829-AEEC-8FF4B6890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64AEF1-265D-4802-BD0E-642898800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AF7ECE-AF39-448F-8E63-09EEED9C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B0E215-D4EE-4612-B2C6-E1E09852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4299C9-D17E-4C4B-A645-C34D2668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0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10570B-6143-46C0-A0D6-0AE6644E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DCC106-FC29-4CFF-B1BD-DE1581486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1A8525-6D0B-4C4F-A9C5-8347D2575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99CBD-A41B-4C79-AD99-738B748A2407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57A06F-CB13-4FC7-B2E0-50F615145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810BA1-A7C2-422C-BB19-A8E263DD4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8FA3-69E4-426C-BC45-AC3F9C9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mi.lt/evmi/duk-informacija-verslui-d%C4%97l-covid-1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-seimas.lrs.lt/portal/legalAct/lt/TAD/0cdb2e106fa111eaa38ed97835ec4df6/as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181E176-5F79-4D0F-AA8D-7321E6944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2540"/>
            <a:ext cx="12192000" cy="813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05797" y="6210026"/>
            <a:ext cx="1168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t-LT" sz="1600" dirty="0">
                <a:solidFill>
                  <a:srgbClr val="007D40"/>
                </a:solidFill>
                <a:latin typeface="Trebuchet MS" panose="020B0603020202020204" pitchFamily="34" charset="0"/>
              </a:rPr>
              <a:t>20</a:t>
            </a:r>
            <a:r>
              <a:rPr lang="en-US" sz="1600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2</a:t>
            </a:r>
            <a:r>
              <a:rPr lang="lt-LT" sz="1600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1 01</a:t>
            </a:r>
            <a:r>
              <a:rPr lang="en-US" sz="1600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sz="1600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06</a:t>
            </a:r>
            <a:endParaRPr lang="lt-LT" sz="1600" dirty="0">
              <a:solidFill>
                <a:srgbClr val="007D4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05DFA9-6708-BD41-B291-FFD2AA508B2D}"/>
              </a:ext>
            </a:extLst>
          </p:cNvPr>
          <p:cNvSpPr/>
          <p:nvPr/>
        </p:nvSpPr>
        <p:spPr>
          <a:xfrm>
            <a:off x="589929" y="5963805"/>
            <a:ext cx="4130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16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VMI vadovė Edita Janušienė</a:t>
            </a:r>
            <a:endParaRPr lang="lt-LT" altLang="lt-LT" sz="1600" b="1" dirty="0">
              <a:solidFill>
                <a:srgbClr val="007D4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176FA6-00DA-644E-9918-2595694206EF}"/>
              </a:ext>
            </a:extLst>
          </p:cNvPr>
          <p:cNvSpPr/>
          <p:nvPr/>
        </p:nvSpPr>
        <p:spPr>
          <a:xfrm>
            <a:off x="589929" y="2484378"/>
            <a:ext cx="60766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Mokestinės </a:t>
            </a:r>
            <a:r>
              <a:rPr lang="lt-LT" sz="4400" b="1" dirty="0">
                <a:solidFill>
                  <a:srgbClr val="007D40"/>
                </a:solidFill>
                <a:latin typeface="Trebuchet MS" panose="020B0603020202020204" pitchFamily="34" charset="0"/>
              </a:rPr>
              <a:t>pagalbos</a:t>
            </a:r>
          </a:p>
          <a:p>
            <a:r>
              <a:rPr lang="lt-LT" sz="4400" b="1" dirty="0">
                <a:solidFill>
                  <a:srgbClr val="007D40"/>
                </a:solidFill>
                <a:latin typeface="Trebuchet MS" panose="020B0603020202020204" pitchFamily="34" charset="0"/>
              </a:rPr>
              <a:t>priemonės verslui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58BED24-C711-4E20-A90F-127B2EEBD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8" y="451501"/>
            <a:ext cx="1505836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2">
            <a:extLst>
              <a:ext uri="{FF2B5EF4-FFF2-40B4-BE49-F238E27FC236}">
                <a16:creationId xmlns:a16="http://schemas.microsoft.com/office/drawing/2014/main" xmlns="" id="{4657E171-2D34-4818-B1E3-CC3E32822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5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13999E-01C7-4095-A8D3-BD54E85DBEA2}"/>
              </a:ext>
            </a:extLst>
          </p:cNvPr>
          <p:cNvSpPr txBox="1"/>
          <p:nvPr/>
        </p:nvSpPr>
        <p:spPr>
          <a:xfrm>
            <a:off x="2455927" y="1289280"/>
            <a:ext cx="37625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Pasitik</a:t>
            </a:r>
            <a:r>
              <a:rPr lang="lt-LT" sz="4000" b="1" dirty="0">
                <a:solidFill>
                  <a:prstClr val="white"/>
                </a:solidFill>
                <a:latin typeface="Trebuchet MS" panose="020B0603020202020204" pitchFamily="34" charset="0"/>
              </a:rPr>
              <a:t>ėjimą</a:t>
            </a:r>
            <a:r>
              <a:rPr lang="en-US" sz="4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endParaRPr lang="lt-LT" sz="40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r>
              <a:rPr lang="en-US" sz="4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kurkime</a:t>
            </a:r>
            <a:r>
              <a:rPr lang="en-US" sz="4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kartu</a:t>
            </a:r>
            <a:r>
              <a:rPr lang="en-US" sz="4000" b="1" dirty="0">
                <a:solidFill>
                  <a:prstClr val="white"/>
                </a:solidFill>
                <a:latin typeface="Trebuchet MS" panose="020B0603020202020204" pitchFamily="34" charset="0"/>
              </a:rPr>
              <a:t>!</a:t>
            </a:r>
            <a:endParaRPr lang="lt-LT" sz="40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A36382-B741-4562-BF54-24F99CFA6F44}"/>
              </a:ext>
            </a:extLst>
          </p:cNvPr>
          <p:cNvSpPr/>
          <p:nvPr/>
        </p:nvSpPr>
        <p:spPr>
          <a:xfrm>
            <a:off x="0" y="-46"/>
            <a:ext cx="12192000" cy="6858046"/>
          </a:xfrm>
          <a:prstGeom prst="rect">
            <a:avLst/>
          </a:prstGeom>
          <a:solidFill>
            <a:srgbClr val="01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40"/>
                </a:solidFill>
              </a:rPr>
              <a:t>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A007C9-93A9-4904-BFDF-36C5CEFF0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9157" y="4290218"/>
            <a:ext cx="593346" cy="593346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8302"/>
          <a:stretch/>
        </p:blipFill>
        <p:spPr>
          <a:xfrm>
            <a:off x="50203" y="784995"/>
            <a:ext cx="10782300" cy="6073005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FBC9B4C4-8B5D-43DB-B4F7-3005806382F2}"/>
              </a:ext>
            </a:extLst>
          </p:cNvPr>
          <p:cNvSpPr/>
          <p:nvPr/>
        </p:nvSpPr>
        <p:spPr>
          <a:xfrm>
            <a:off x="-2" y="435471"/>
            <a:ext cx="12192000" cy="1585035"/>
          </a:xfrm>
          <a:prstGeom prst="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altLang="lt-LT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lt-LT" altLang="lt-LT" sz="1200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 </a:t>
            </a:r>
            <a:r>
              <a:rPr lang="lt-LT" altLang="lt-LT" sz="1200" dirty="0" smtClean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       </a:t>
            </a:r>
            <a:r>
              <a:rPr lang="lt-LT" altLang="lt-LT" sz="2000" dirty="0" smtClean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Ar </a:t>
            </a:r>
            <a:r>
              <a:rPr lang="lt-LT" altLang="lt-LT" sz="20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ekstremalios situacijos dėl COVID-19 metu įmonės patirtos išlaidos darbuotojams atliktiems </a:t>
            </a:r>
            <a:r>
              <a:rPr lang="lt-LT" altLang="lt-LT" sz="2800" b="1" dirty="0">
                <a:solidFill>
                  <a:srgbClr val="007D40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testams</a:t>
            </a:r>
            <a:r>
              <a:rPr lang="lt-LT" altLang="lt-LT" sz="2800" dirty="0">
                <a:solidFill>
                  <a:srgbClr val="007D40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lt-LT" altLang="lt-LT" sz="20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ir </a:t>
            </a:r>
            <a:r>
              <a:rPr lang="lt-LT" altLang="lt-LT" sz="2800" b="1" dirty="0">
                <a:solidFill>
                  <a:srgbClr val="007D40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skiepams</a:t>
            </a:r>
            <a:r>
              <a:rPr lang="lt-LT" altLang="lt-LT" sz="2800" dirty="0">
                <a:solidFill>
                  <a:srgbClr val="007D40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lt-LT" altLang="lt-LT" sz="20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priskiriamos leidžiamiems </a:t>
            </a:r>
            <a:r>
              <a:rPr lang="lt-LT" altLang="lt-LT" sz="20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atskaitymams</a:t>
            </a:r>
            <a:r>
              <a:rPr lang="lt-LT" altLang="lt-LT" sz="20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?</a:t>
            </a:r>
            <a:r>
              <a:rPr lang="lt-LT" alt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pic>
        <p:nvPicPr>
          <p:cNvPr id="15" name="Picture 4" descr="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" y="838780"/>
            <a:ext cx="428171" cy="4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A36382-B741-4562-BF54-24F99CFA6F44}"/>
              </a:ext>
            </a:extLst>
          </p:cNvPr>
          <p:cNvSpPr/>
          <p:nvPr/>
        </p:nvSpPr>
        <p:spPr>
          <a:xfrm>
            <a:off x="0" y="-46"/>
            <a:ext cx="12192000" cy="6858046"/>
          </a:xfrm>
          <a:prstGeom prst="rect">
            <a:avLst/>
          </a:prstGeom>
          <a:solidFill>
            <a:srgbClr val="01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40"/>
                </a:solidFill>
              </a:rPr>
              <a:t>v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BC9B4C4-8B5D-43DB-B4F7-3005806382F2}"/>
              </a:ext>
            </a:extLst>
          </p:cNvPr>
          <p:cNvSpPr/>
          <p:nvPr/>
        </p:nvSpPr>
        <p:spPr>
          <a:xfrm>
            <a:off x="-2" y="435471"/>
            <a:ext cx="9816862" cy="3049601"/>
          </a:xfrm>
          <a:prstGeom prst="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altLang="lt-LT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lt-LT" altLang="lt-LT" sz="1200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 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693876" y="715083"/>
            <a:ext cx="842910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lt-LT" dirty="0" smtClean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Įmonių </a:t>
            </a:r>
            <a:r>
              <a:rPr lang="lt-LT" dirty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patirtos išlaidos, tiesiogiai susijusios su darbuotojų </a:t>
            </a:r>
            <a:r>
              <a:rPr lang="lt-LT" sz="2400" b="1" dirty="0">
                <a:solidFill>
                  <a:srgbClr val="007D4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testavimu</a:t>
            </a:r>
            <a:r>
              <a:rPr lang="lt-LT" dirty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, įskaitant ir </a:t>
            </a:r>
            <a:r>
              <a:rPr lang="lt-LT" dirty="0" smtClean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COVID</a:t>
            </a: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–</a:t>
            </a:r>
            <a:r>
              <a:rPr lang="lt-LT" dirty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19 testavimo</a:t>
            </a:r>
            <a:r>
              <a:rPr lang="lt-LT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, </a:t>
            </a:r>
            <a:r>
              <a:rPr lang="lt-LT" sz="2400" b="1" smtClean="0">
                <a:solidFill>
                  <a:srgbClr val="007D4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skiepijimo</a:t>
            </a:r>
            <a:r>
              <a:rPr lang="lt-LT" smtClean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, </a:t>
            </a:r>
            <a:r>
              <a:rPr lang="lt-LT" sz="2400" b="1" dirty="0">
                <a:solidFill>
                  <a:srgbClr val="007D4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serologinių tyrimų </a:t>
            </a:r>
            <a:r>
              <a:rPr lang="lt-LT" dirty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išlaidas, yra priskiriamos sąnaudoms, užtikrinančiomis savo darbuotojų saugumą valstybės lygio ekstremaliosios situacijos laikotarpiu ir yra laikomos sąnaudomis, būtinomis vieneto pajamoms uždirbti ar vieneto ekonominei naudai gauti. Tokiu atveju GPMĮ nuostatos netaikomos. </a:t>
            </a:r>
            <a:endParaRPr lang="lt-LT" dirty="0" smtClean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sz="1600" dirty="0" smtClean="0"/>
          </a:p>
          <a:p>
            <a:pPr indent="457200" algn="just">
              <a:spcAft>
                <a:spcPts val="0"/>
              </a:spcAft>
            </a:pPr>
            <a:r>
              <a:rPr lang="lt-LT" sz="1600" dirty="0" smtClean="0"/>
              <a:t>*Įmonė </a:t>
            </a:r>
            <a:r>
              <a:rPr lang="lt-LT" sz="1600" dirty="0"/>
              <a:t>vidaus apskaitos dokumentus ir jų rengimo tvarką nusistato </a:t>
            </a:r>
            <a:r>
              <a:rPr lang="lt-LT" sz="1600" dirty="0" smtClean="0"/>
              <a:t>pati, </a:t>
            </a:r>
            <a:r>
              <a:rPr lang="lt-LT" sz="1600" dirty="0"/>
              <a:t>savo apskaitos </a:t>
            </a:r>
            <a:r>
              <a:rPr lang="lt-LT" sz="1600" dirty="0" smtClean="0"/>
              <a:t>taisyklėse.</a:t>
            </a:r>
            <a:endParaRPr lang="lt-LT" sz="1600" dirty="0" smtClean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dirty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dirty="0" smtClean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dirty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dirty="0" smtClean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dirty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dirty="0" smtClean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dirty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dirty="0" smtClean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dirty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dirty="0" smtClean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indent="457200" algn="just">
              <a:spcAft>
                <a:spcPts val="0"/>
              </a:spcAft>
            </a:pPr>
            <a:endParaRPr lang="lt-LT" dirty="0">
              <a:solidFill>
                <a:srgbClr val="000000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FBC9B4C4-8B5D-43DB-B4F7-3005806382F2}"/>
              </a:ext>
            </a:extLst>
          </p:cNvPr>
          <p:cNvSpPr/>
          <p:nvPr/>
        </p:nvSpPr>
        <p:spPr>
          <a:xfrm>
            <a:off x="2375138" y="4636781"/>
            <a:ext cx="9816862" cy="1365273"/>
          </a:xfrm>
          <a:prstGeom prst="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lt-LT" dirty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Plačiau DUK Pelno mokesčio </a:t>
            </a:r>
            <a:r>
              <a:rPr lang="lt-LT" dirty="0" smtClean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skyriuje:</a:t>
            </a:r>
          </a:p>
          <a:p>
            <a:pPr indent="457200" algn="just">
              <a:spcAft>
                <a:spcPts val="0"/>
              </a:spcAft>
            </a:pPr>
            <a:r>
              <a:rPr lang="lt-LT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hlinkClick r:id="rId2"/>
              </a:rPr>
              <a:t>https</a:t>
            </a:r>
            <a:r>
              <a:rPr lang="lt-LT" u="sng" dirty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hlinkClick r:id="rId2"/>
              </a:rPr>
              <a:t>://www.vmi.lt/evmi/duk-informacija-verslui-d%C4%97l-covid-19</a:t>
            </a:r>
            <a:r>
              <a:rPr lang="lt-LT" dirty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 </a:t>
            </a:r>
            <a:endParaRPr lang="lt-LT" sz="1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22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5" b="15817"/>
          <a:stretch/>
        </p:blipFill>
        <p:spPr>
          <a:xfrm>
            <a:off x="-15240" y="0"/>
            <a:ext cx="12207240" cy="683971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9176FA6-00DA-644E-9918-2595694206EF}"/>
              </a:ext>
            </a:extLst>
          </p:cNvPr>
          <p:cNvSpPr/>
          <p:nvPr/>
        </p:nvSpPr>
        <p:spPr>
          <a:xfrm>
            <a:off x="5921053" y="1027906"/>
            <a:ext cx="60766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Naujas nukentėjusių nuo COVID-19 įmonių sąrašas</a:t>
            </a:r>
            <a:endParaRPr lang="lt-LT" sz="4400" b="1" dirty="0">
              <a:solidFill>
                <a:srgbClr val="007D4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7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A36382-B741-4562-BF54-24F99CFA6F44}"/>
              </a:ext>
            </a:extLst>
          </p:cNvPr>
          <p:cNvSpPr/>
          <p:nvPr/>
        </p:nvSpPr>
        <p:spPr>
          <a:xfrm>
            <a:off x="0" y="-46"/>
            <a:ext cx="12192000" cy="6858046"/>
          </a:xfrm>
          <a:prstGeom prst="rect">
            <a:avLst/>
          </a:prstGeom>
          <a:solidFill>
            <a:srgbClr val="01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40"/>
                </a:solidFill>
              </a:rPr>
              <a:t>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C9B4C4-8B5D-43DB-B4F7-3005806382F2}"/>
              </a:ext>
            </a:extLst>
          </p:cNvPr>
          <p:cNvSpPr/>
          <p:nvPr/>
        </p:nvSpPr>
        <p:spPr>
          <a:xfrm>
            <a:off x="0" y="4562662"/>
            <a:ext cx="10143460" cy="1531089"/>
          </a:xfrm>
          <a:prstGeom prst="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108B5D-4FB9-4739-B585-B78F3A102411}"/>
              </a:ext>
            </a:extLst>
          </p:cNvPr>
          <p:cNvSpPr/>
          <p:nvPr/>
        </p:nvSpPr>
        <p:spPr>
          <a:xfrm>
            <a:off x="532467" y="4831761"/>
            <a:ext cx="8226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VMI atnaujino VA-27:</a:t>
            </a:r>
          </a:p>
          <a:p>
            <a:endParaRPr lang="en-US" sz="2400" b="1" dirty="0">
              <a:solidFill>
                <a:srgbClr val="007D4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B3F707E-20A6-4E2F-AABD-7F5C0E8F08D4}"/>
              </a:ext>
            </a:extLst>
          </p:cNvPr>
          <p:cNvSpPr/>
          <p:nvPr/>
        </p:nvSpPr>
        <p:spPr>
          <a:xfrm>
            <a:off x="532467" y="5334848"/>
            <a:ext cx="9384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7D40"/>
                </a:solidFill>
                <a:hlinkClick r:id="rId2"/>
              </a:rPr>
              <a:t>https</a:t>
            </a:r>
            <a:r>
              <a:rPr lang="en-US" sz="2000" u="sng" dirty="0">
                <a:solidFill>
                  <a:srgbClr val="007D40"/>
                </a:solidFill>
                <a:hlinkClick r:id="rId2"/>
              </a:rPr>
              <a:t>://e-seimas.lrs.lt/portal/legalAct/lt/TAD/0cdb2e106fa111eaa38ed97835ec4df6/asr</a:t>
            </a:r>
            <a:endParaRPr lang="en-US" sz="2000" u="sng" dirty="0">
              <a:solidFill>
                <a:srgbClr val="007D4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A007C9-93A9-4904-BFDF-36C5CEFF0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9157" y="4290218"/>
            <a:ext cx="593346" cy="593346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617063"/>
            <a:ext cx="116014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D00C3BD-9103-4F99-90E2-DABDD3CC4F07}"/>
              </a:ext>
            </a:extLst>
          </p:cNvPr>
          <p:cNvSpPr/>
          <p:nvPr/>
        </p:nvSpPr>
        <p:spPr>
          <a:xfrm>
            <a:off x="0" y="-46"/>
            <a:ext cx="12192000" cy="882547"/>
          </a:xfrm>
          <a:prstGeom prst="rect">
            <a:avLst/>
          </a:prstGeom>
          <a:solidFill>
            <a:srgbClr val="01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40"/>
                </a:solidFill>
              </a:rPr>
              <a:t>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78FE7BF-E869-4314-B55C-2D4BB7536D29}"/>
              </a:ext>
            </a:extLst>
          </p:cNvPr>
          <p:cNvSpPr/>
          <p:nvPr/>
        </p:nvSpPr>
        <p:spPr>
          <a:xfrm>
            <a:off x="1" y="4997335"/>
            <a:ext cx="9611833" cy="1011544"/>
          </a:xfrm>
          <a:prstGeom prst="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434E411-B336-4B32-B5CB-DB6A3B5449CC}"/>
              </a:ext>
            </a:extLst>
          </p:cNvPr>
          <p:cNvSpPr/>
          <p:nvPr/>
        </p:nvSpPr>
        <p:spPr>
          <a:xfrm>
            <a:off x="-2" y="21039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Naujas nukentėjusiųjų </a:t>
            </a:r>
            <a:r>
              <a:rPr lang="lt-L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nuo </a:t>
            </a:r>
            <a:r>
              <a:rPr lang="lt-LT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COVID-19 įmonių sąrašas</a:t>
            </a:r>
            <a:endParaRPr lang="en-US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3086A4-5BC7-4C6B-988D-A90B377CC6A7}"/>
              </a:ext>
            </a:extLst>
          </p:cNvPr>
          <p:cNvSpPr/>
          <p:nvPr/>
        </p:nvSpPr>
        <p:spPr>
          <a:xfrm>
            <a:off x="669568" y="5069276"/>
            <a:ext cx="9155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rgbClr val="007D40"/>
                </a:solidFill>
                <a:latin typeface="Trebuchet MS" panose="020B0603020202020204" pitchFamily="34" charset="0"/>
              </a:rPr>
              <a:t>Šiuo metu į sąrašą yra įtraukta </a:t>
            </a:r>
            <a:r>
              <a:rPr lang="lt-LT" sz="2000" b="1">
                <a:solidFill>
                  <a:srgbClr val="007D40"/>
                </a:solidFill>
                <a:latin typeface="Trebuchet MS" panose="020B0603020202020204" pitchFamily="34" charset="0"/>
              </a:rPr>
              <a:t>apie </a:t>
            </a:r>
            <a:r>
              <a:rPr lang="lt-LT" sz="2400" b="1" smtClean="0">
                <a:solidFill>
                  <a:srgbClr val="FF0000"/>
                </a:solidFill>
                <a:latin typeface="Trebuchet MS" panose="020B0603020202020204" pitchFamily="34" charset="0"/>
              </a:rPr>
              <a:t>67</a:t>
            </a:r>
            <a:r>
              <a:rPr lang="lt-LT" sz="2000" b="1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lt-LT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tūkst</a:t>
            </a:r>
            <a:r>
              <a:rPr lang="lt-LT" sz="2800" b="1" dirty="0">
                <a:solidFill>
                  <a:srgbClr val="007D40"/>
                </a:solidFill>
                <a:latin typeface="Trebuchet MS" panose="020B0603020202020204" pitchFamily="34" charset="0"/>
              </a:rPr>
              <a:t>. </a:t>
            </a:r>
            <a:r>
              <a:rPr lang="lt-LT" sz="2000" b="1" dirty="0">
                <a:solidFill>
                  <a:srgbClr val="007D40"/>
                </a:solidFill>
                <a:latin typeface="Trebuchet MS" panose="020B0603020202020204" pitchFamily="34" charset="0"/>
              </a:rPr>
              <a:t>Lietuvos </a:t>
            </a:r>
            <a:r>
              <a:rPr lang="lt-LT" sz="20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įmonių </a:t>
            </a:r>
          </a:p>
          <a:p>
            <a:r>
              <a:rPr lang="lt-LT" sz="20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(1/3 iš jų - PVM mokėtojos)</a:t>
            </a:r>
            <a:endParaRPr lang="lt-LT" sz="2000" b="1" dirty="0">
              <a:solidFill>
                <a:srgbClr val="007D40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B845A80-BDD6-4328-8657-1E1D2A4A4F9B}"/>
              </a:ext>
            </a:extLst>
          </p:cNvPr>
          <p:cNvSpPr/>
          <p:nvPr/>
        </p:nvSpPr>
        <p:spPr>
          <a:xfrm>
            <a:off x="928356" y="1544728"/>
            <a:ext cx="1002473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Trebuchet MS" panose="020B0603020202020204" pitchFamily="34" charset="0"/>
              </a:rPr>
              <a:t>Mokesčių mokėtojai, kurie yra įtraukti </a:t>
            </a:r>
            <a:r>
              <a:rPr lang="lt-LT" dirty="0" smtClean="0">
                <a:latin typeface="Trebuchet MS" panose="020B0603020202020204" pitchFamily="34" charset="0"/>
              </a:rPr>
              <a:t>į naująjį sąrašą</a:t>
            </a:r>
            <a:r>
              <a:rPr lang="lt-LT" dirty="0">
                <a:latin typeface="Trebuchet MS" panose="020B0603020202020204" pitchFamily="34" charset="0"/>
              </a:rPr>
              <a:t>, ir kuriems nuo </a:t>
            </a:r>
            <a:r>
              <a:rPr lang="lt-LT" dirty="0" smtClean="0">
                <a:latin typeface="Trebuchet MS" panose="020B0603020202020204" pitchFamily="34" charset="0"/>
              </a:rPr>
              <a:t>sausio 1 </a:t>
            </a:r>
            <a:r>
              <a:rPr lang="lt-LT" dirty="0">
                <a:latin typeface="Trebuchet MS" panose="020B0603020202020204" pitchFamily="34" charset="0"/>
              </a:rPr>
              <a:t>d. </a:t>
            </a:r>
            <a:r>
              <a:rPr lang="lt-LT" b="1" dirty="0">
                <a:latin typeface="Trebuchet MS" panose="020B0603020202020204" pitchFamily="34" charset="0"/>
              </a:rPr>
              <a:t>iki </a:t>
            </a:r>
            <a:r>
              <a:rPr lang="lt-LT" b="1" dirty="0" smtClean="0">
                <a:latin typeface="Trebuchet MS" panose="020B0603020202020204" pitchFamily="34" charset="0"/>
              </a:rPr>
              <a:t>balandžio 30 </a:t>
            </a:r>
            <a:r>
              <a:rPr lang="lt-LT" b="1" dirty="0">
                <a:latin typeface="Trebuchet MS" panose="020B0603020202020204" pitchFamily="34" charset="0"/>
              </a:rPr>
              <a:t>d</a:t>
            </a:r>
            <a:r>
              <a:rPr lang="lt-LT" dirty="0" smtClean="0">
                <a:latin typeface="Trebuchet MS" panose="020B0603020202020204" pitchFamily="34" charset="0"/>
              </a:rPr>
              <a:t>. atsiras </a:t>
            </a:r>
            <a:r>
              <a:rPr lang="lt-LT" dirty="0">
                <a:latin typeface="Trebuchet MS" panose="020B0603020202020204" pitchFamily="34" charset="0"/>
              </a:rPr>
              <a:t>mokėtinų </a:t>
            </a:r>
            <a:r>
              <a:rPr lang="lt-LT" dirty="0" smtClean="0">
                <a:latin typeface="Trebuchet MS" panose="020B0603020202020204" pitchFamily="34" charset="0"/>
              </a:rPr>
              <a:t>mokesčių </a:t>
            </a:r>
            <a:r>
              <a:rPr lang="lt-LT" sz="1600" dirty="0" smtClean="0">
                <a:latin typeface="Trebuchet MS" panose="020B0603020202020204" pitchFamily="34" charset="0"/>
              </a:rPr>
              <a:t>(išskyrus vykdomųjų dokumentų prievolių)</a:t>
            </a:r>
            <a:r>
              <a:rPr lang="lt-LT" dirty="0" smtClean="0">
                <a:latin typeface="Trebuchet MS" panose="020B0603020202020204" pitchFamily="34" charset="0"/>
              </a:rPr>
              <a:t>,</a:t>
            </a:r>
            <a:r>
              <a:rPr lang="lt-LT" dirty="0">
                <a:latin typeface="Trebuchet MS" panose="020B0603020202020204" pitchFamily="34" charset="0"/>
              </a:rPr>
              <a:t> automatiškai, be </a:t>
            </a:r>
            <a:r>
              <a:rPr lang="lt-LT" dirty="0" smtClean="0">
                <a:latin typeface="Trebuchet MS" panose="020B0603020202020204" pitchFamily="34" charset="0"/>
              </a:rPr>
              <a:t>prašymo iki balandžio 30 d. + 2 mėn.:</a:t>
            </a:r>
            <a:endParaRPr lang="lt-LT" dirty="0">
              <a:latin typeface="Trebuchet MS" panose="020B0603020202020204" pitchFamily="34" charset="0"/>
            </a:endParaRPr>
          </a:p>
          <a:p>
            <a:endParaRPr lang="lt-LT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b="1" dirty="0">
                <a:latin typeface="Trebuchet MS" panose="020B0603020202020204" pitchFamily="34" charset="0"/>
              </a:rPr>
              <a:t>atleidžiami nuo delspinigių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b="1" dirty="0">
                <a:latin typeface="Trebuchet MS" panose="020B0603020202020204" pitchFamily="34" charset="0"/>
              </a:rPr>
              <a:t>nevykdomas jų mokesčių </a:t>
            </a:r>
            <a:r>
              <a:rPr lang="lt-LT" b="1" dirty="0" smtClean="0">
                <a:latin typeface="Trebuchet MS" panose="020B0603020202020204" pitchFamily="34" charset="0"/>
              </a:rPr>
              <a:t>išieškojimas</a:t>
            </a:r>
          </a:p>
          <a:p>
            <a:pPr>
              <a:lnSpc>
                <a:spcPct val="150000"/>
              </a:lnSpc>
            </a:pPr>
            <a:endParaRPr lang="lt-LT" b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lt-LT" b="1" dirty="0" smtClean="0">
                <a:latin typeface="Trebuchet MS" panose="020B0603020202020204" pitchFamily="34" charset="0"/>
              </a:rPr>
              <a:t>Norėdamos sudaryti Mokestinės paskolos sutartį </a:t>
            </a:r>
            <a:r>
              <a:rPr lang="lt-LT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be palūkanų </a:t>
            </a:r>
            <a:r>
              <a:rPr lang="lt-LT" b="1" dirty="0" smtClean="0">
                <a:latin typeface="Trebuchet MS" panose="020B0603020202020204" pitchFamily="34" charset="0"/>
              </a:rPr>
              <a:t>verslininkai turi kreiptis į mokesčių administratorių iki balandžio 30 d.</a:t>
            </a:r>
            <a:endParaRPr lang="lt-LT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3CFD87-7C09-47C8-803E-B08D63C6F80C}"/>
              </a:ext>
            </a:extLst>
          </p:cNvPr>
          <p:cNvSpPr/>
          <p:nvPr/>
        </p:nvSpPr>
        <p:spPr>
          <a:xfrm>
            <a:off x="0" y="4607035"/>
            <a:ext cx="11259878" cy="1531089"/>
          </a:xfrm>
          <a:prstGeom prst="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444F1C-6740-438B-A4F5-114DF1BFF3BF}"/>
              </a:ext>
            </a:extLst>
          </p:cNvPr>
          <p:cNvSpPr/>
          <p:nvPr/>
        </p:nvSpPr>
        <p:spPr>
          <a:xfrm>
            <a:off x="1252910" y="1411749"/>
            <a:ext cx="941335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t-LT" dirty="0" smtClean="0">
                <a:latin typeface="Trebuchet MS" panose="020B0603020202020204" pitchFamily="34" charset="0"/>
              </a:rPr>
              <a:t>Įmonės</a:t>
            </a:r>
            <a:r>
              <a:rPr lang="lt-LT" dirty="0">
                <a:latin typeface="Trebuchet MS" panose="020B0603020202020204" pitchFamily="34" charset="0"/>
              </a:rPr>
              <a:t>, kurių </a:t>
            </a:r>
            <a:r>
              <a:rPr lang="lt-LT" sz="2800" b="1" dirty="0">
                <a:solidFill>
                  <a:srgbClr val="007D40"/>
                </a:solidFill>
                <a:latin typeface="Trebuchet MS" panose="020B0603020202020204" pitchFamily="34" charset="0"/>
              </a:rPr>
              <a:t>EVRK</a:t>
            </a:r>
            <a:r>
              <a:rPr lang="lt-LT" sz="2800" dirty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>
                <a:latin typeface="Trebuchet MS" panose="020B0603020202020204" pitchFamily="34" charset="0"/>
              </a:rPr>
              <a:t>yra įtrauktas į </a:t>
            </a:r>
            <a:r>
              <a:rPr lang="lt-LT" dirty="0" smtClean="0">
                <a:latin typeface="Trebuchet MS" panose="020B0603020202020204" pitchFamily="34" charset="0"/>
              </a:rPr>
              <a:t>Ekonomikos ir inovacijų ministerijos bei Socialinės apsaugos ir darbo ministerijos įsakymą. </a:t>
            </a:r>
            <a:endParaRPr lang="lt-LT" dirty="0">
              <a:latin typeface="Trebuchet MS" panose="020B06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lt-LT" dirty="0">
              <a:latin typeface="Trebuchet MS" panose="020B06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lt-LT" dirty="0" smtClean="0">
                <a:latin typeface="Trebuchet MS" panose="020B0603020202020204" pitchFamily="34" charset="0"/>
              </a:rPr>
              <a:t>Kai įmonė yra PVM mokėtoja, vertinamas ir jos apyvartos pokytis - į sąrašą ji įtraukiama tuomet, kai 2020 </a:t>
            </a:r>
            <a:r>
              <a:rPr lang="lt-LT" dirty="0">
                <a:latin typeface="Trebuchet MS" panose="020B0603020202020204" pitchFamily="34" charset="0"/>
              </a:rPr>
              <a:t>m. spalio-lapkričio mėn</a:t>
            </a:r>
            <a:r>
              <a:rPr lang="lt-LT" dirty="0" smtClean="0">
                <a:latin typeface="Trebuchet MS" panose="020B0603020202020204" pitchFamily="34" charset="0"/>
              </a:rPr>
              <a:t>. apyvarta </a:t>
            </a:r>
            <a:r>
              <a:rPr lang="lt-LT" sz="28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&lt;</a:t>
            </a:r>
            <a:r>
              <a:rPr lang="lt-LT" sz="2800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 smtClean="0">
                <a:latin typeface="Trebuchet MS" panose="020B0603020202020204" pitchFamily="34" charset="0"/>
              </a:rPr>
              <a:t>2019 </a:t>
            </a:r>
            <a:r>
              <a:rPr lang="lt-LT" dirty="0">
                <a:latin typeface="Trebuchet MS" panose="020B0603020202020204" pitchFamily="34" charset="0"/>
              </a:rPr>
              <a:t>m. spalio-lapkričio </a:t>
            </a:r>
            <a:r>
              <a:rPr lang="lt-LT" dirty="0" smtClean="0">
                <a:latin typeface="Trebuchet MS" panose="020B0603020202020204" pitchFamily="34" charset="0"/>
              </a:rPr>
              <a:t>mėn.</a:t>
            </a:r>
          </a:p>
          <a:p>
            <a:pPr marL="342900" indent="-342900">
              <a:buFont typeface="+mj-lt"/>
              <a:buAutoNum type="arabicPeriod"/>
            </a:pPr>
            <a:endParaRPr lang="lt-LT" dirty="0">
              <a:latin typeface="Trebuchet MS" panose="020B06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lt-LT" dirty="0" smtClean="0">
                <a:latin typeface="Trebuchet MS" panose="020B0603020202020204" pitchFamily="34" charset="0"/>
              </a:rPr>
              <a:t>Kai įmonė yra nauja arba nėra PVM mokėtoja, vertinamas tik jos EVRK.</a:t>
            </a:r>
          </a:p>
          <a:p>
            <a:pPr lvl="0"/>
            <a:endParaRPr lang="lt-LT" sz="2000" dirty="0"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283266-5F44-426F-A1DD-A44F6CD1195B}"/>
              </a:ext>
            </a:extLst>
          </p:cNvPr>
          <p:cNvSpPr/>
          <p:nvPr/>
        </p:nvSpPr>
        <p:spPr>
          <a:xfrm>
            <a:off x="1632633" y="4895525"/>
            <a:ext cx="9413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dirty="0" smtClean="0">
                <a:latin typeface="Trebuchet MS" panose="020B0603020202020204" pitchFamily="34" charset="0"/>
              </a:rPr>
              <a:t>Kas </a:t>
            </a:r>
            <a:r>
              <a:rPr lang="lt-LT" sz="2000" dirty="0">
                <a:latin typeface="Trebuchet MS" panose="020B0603020202020204" pitchFamily="34" charset="0"/>
              </a:rPr>
              <a:t>mėnesį </a:t>
            </a:r>
            <a:r>
              <a:rPr lang="lt-LT" sz="2000" dirty="0" smtClean="0">
                <a:latin typeface="Trebuchet MS" panose="020B0603020202020204" pitchFamily="34" charset="0"/>
              </a:rPr>
              <a:t>(</a:t>
            </a:r>
            <a:r>
              <a:rPr lang="lt-LT" sz="2000" dirty="0" err="1" smtClean="0">
                <a:latin typeface="Trebuchet MS" panose="020B0603020202020204" pitchFamily="34" charset="0"/>
              </a:rPr>
              <a:t>t.y</a:t>
            </a:r>
            <a:r>
              <a:rPr lang="lt-LT" sz="2000" dirty="0" smtClean="0">
                <a:latin typeface="Trebuchet MS" panose="020B0603020202020204" pitchFamily="34" charset="0"/>
              </a:rPr>
              <a:t>. už </a:t>
            </a:r>
            <a:r>
              <a:rPr lang="lt-LT" sz="2000" dirty="0">
                <a:latin typeface="Trebuchet MS" panose="020B0603020202020204" pitchFamily="34" charset="0"/>
              </a:rPr>
              <a:t>gruodžio ir sausio mėn</a:t>
            </a:r>
            <a:r>
              <a:rPr lang="lt-LT" sz="2000" dirty="0" smtClean="0">
                <a:latin typeface="Trebuchet MS" panose="020B0603020202020204" pitchFamily="34" charset="0"/>
              </a:rPr>
              <a:t>., </a:t>
            </a:r>
            <a:r>
              <a:rPr lang="lt-LT" sz="2000" dirty="0">
                <a:latin typeface="Trebuchet MS" panose="020B0603020202020204" pitchFamily="34" charset="0"/>
              </a:rPr>
              <a:t>o jei </a:t>
            </a:r>
            <a:r>
              <a:rPr lang="lt-LT" sz="2000" dirty="0" smtClean="0">
                <a:latin typeface="Trebuchet MS" panose="020B0603020202020204" pitchFamily="34" charset="0"/>
              </a:rPr>
              <a:t>karantinas tęsis, ir </a:t>
            </a:r>
            <a:r>
              <a:rPr lang="lt-LT" sz="2000" dirty="0">
                <a:latin typeface="Trebuchet MS" panose="020B0603020202020204" pitchFamily="34" charset="0"/>
              </a:rPr>
              <a:t>už vasarį</a:t>
            </a:r>
            <a:r>
              <a:rPr lang="lt-LT" sz="2000" dirty="0" smtClean="0">
                <a:latin typeface="Trebuchet MS" panose="020B0603020202020204" pitchFamily="34" charset="0"/>
              </a:rPr>
              <a:t>) bus iš naujo vertinamos įmonių PVM deklaracijos ir sąrašas </a:t>
            </a:r>
            <a:r>
              <a:rPr lang="lt-LT" sz="2800" b="1" dirty="0">
                <a:solidFill>
                  <a:srgbClr val="007D40"/>
                </a:solidFill>
                <a:latin typeface="Trebuchet MS" panose="020B0603020202020204" pitchFamily="34" charset="0"/>
              </a:rPr>
              <a:t>atnaujinamas </a:t>
            </a:r>
            <a:endParaRPr lang="lt-LT" sz="2000" b="1" dirty="0">
              <a:solidFill>
                <a:srgbClr val="007D4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ABBCE4-50BA-4A67-A758-1019CC2B9A81}"/>
              </a:ext>
            </a:extLst>
          </p:cNvPr>
          <p:cNvSpPr/>
          <p:nvPr/>
        </p:nvSpPr>
        <p:spPr>
          <a:xfrm>
            <a:off x="0" y="-46"/>
            <a:ext cx="12192000" cy="882547"/>
          </a:xfrm>
          <a:prstGeom prst="rect">
            <a:avLst/>
          </a:prstGeom>
          <a:solidFill>
            <a:srgbClr val="01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40"/>
                </a:solidFill>
              </a:rPr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D9E7FA-C52F-4510-AEED-FB6B79FD11A4}"/>
              </a:ext>
            </a:extLst>
          </p:cNvPr>
          <p:cNvSpPr/>
          <p:nvPr/>
        </p:nvSpPr>
        <p:spPr>
          <a:xfrm>
            <a:off x="-2" y="21039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Kriterijai</a:t>
            </a:r>
            <a:endParaRPr lang="lt-LT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aveikslėlis 4">
            <a:extLst>
              <a:ext uri="{FF2B5EF4-FFF2-40B4-BE49-F238E27FC236}">
                <a16:creationId xmlns:a16="http://schemas.microsoft.com/office/drawing/2014/main" xmlns="" id="{93F05D39-AB46-41FF-92AB-42E41DA63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8" y="5136283"/>
            <a:ext cx="1023719" cy="5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3CFD87-7C09-47C8-803E-B08D63C6F80C}"/>
              </a:ext>
            </a:extLst>
          </p:cNvPr>
          <p:cNvSpPr/>
          <p:nvPr/>
        </p:nvSpPr>
        <p:spPr>
          <a:xfrm>
            <a:off x="0" y="4313209"/>
            <a:ext cx="11259878" cy="2035932"/>
          </a:xfrm>
          <a:prstGeom prst="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444F1C-6740-438B-A4F5-114DF1BFF3BF}"/>
              </a:ext>
            </a:extLst>
          </p:cNvPr>
          <p:cNvSpPr/>
          <p:nvPr/>
        </p:nvSpPr>
        <p:spPr>
          <a:xfrm>
            <a:off x="1058477" y="3042818"/>
            <a:ext cx="9790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latin typeface="Trebuchet MS" panose="020B0603020202020204" pitchFamily="34" charset="0"/>
              </a:rPr>
              <a:t>Kai neigiamą </a:t>
            </a:r>
            <a:r>
              <a:rPr lang="lt-LT" dirty="0">
                <a:latin typeface="Trebuchet MS" panose="020B0603020202020204" pitchFamily="34" charset="0"/>
              </a:rPr>
              <a:t>COVID-19 poveikį </a:t>
            </a:r>
            <a:r>
              <a:rPr lang="lt-LT" dirty="0" smtClean="0">
                <a:latin typeface="Trebuchet MS" panose="020B0603020202020204" pitchFamily="34" charset="0"/>
              </a:rPr>
              <a:t>patyrusi įmonė, kuri </a:t>
            </a:r>
            <a:r>
              <a:rPr lang="lt-LT" sz="20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buvo</a:t>
            </a:r>
            <a:r>
              <a:rPr lang="lt-LT" sz="2000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 smtClean="0">
                <a:latin typeface="Trebuchet MS" panose="020B0603020202020204" pitchFamily="34" charset="0"/>
              </a:rPr>
              <a:t>įtraukta sąrašą pavasario karantino metu, tačiau dabar </a:t>
            </a:r>
            <a:r>
              <a:rPr lang="lt-LT" sz="20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nėra</a:t>
            </a:r>
            <a:r>
              <a:rPr lang="lt-LT" sz="2000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 smtClean="0">
                <a:latin typeface="Trebuchet MS" panose="020B0603020202020204" pitchFamily="34" charset="0"/>
              </a:rPr>
              <a:t>laikoma nukentėjusia nuo pandemijos, dėl </a:t>
            </a:r>
            <a:r>
              <a:rPr lang="lt-LT" dirty="0">
                <a:latin typeface="Trebuchet MS" panose="020B0603020202020204" pitchFamily="34" charset="0"/>
              </a:rPr>
              <a:t>mokestinės paskolos sutarties </a:t>
            </a:r>
            <a:r>
              <a:rPr lang="lt-LT" sz="2000" b="1" dirty="0">
                <a:solidFill>
                  <a:srgbClr val="007D40"/>
                </a:solidFill>
                <a:latin typeface="Trebuchet MS" panose="020B0603020202020204" pitchFamily="34" charset="0"/>
              </a:rPr>
              <a:t>be palūkanų </a:t>
            </a:r>
            <a:r>
              <a:rPr lang="lt-LT" dirty="0" smtClean="0">
                <a:latin typeface="Trebuchet MS" panose="020B0603020202020204" pitchFamily="34" charset="0"/>
              </a:rPr>
              <a:t>gali kreiptis į VMI iki </a:t>
            </a:r>
            <a:r>
              <a:rPr lang="lt-LT" dirty="0">
                <a:latin typeface="Trebuchet MS" panose="020B0603020202020204" pitchFamily="34" charset="0"/>
              </a:rPr>
              <a:t>2021 m. vasario 28 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283266-5F44-426F-A1DD-A44F6CD1195B}"/>
              </a:ext>
            </a:extLst>
          </p:cNvPr>
          <p:cNvSpPr/>
          <p:nvPr/>
        </p:nvSpPr>
        <p:spPr>
          <a:xfrm>
            <a:off x="1705458" y="4515567"/>
            <a:ext cx="94133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dirty="0"/>
              <a:t>Verslininkai, kurie į naują sąrašą nėra įtraukti, tačiau dėl COVID-19 taip pat patyrė finansinių sunkumų, dėl mokestinės pagalbos priemonių taikymo netrukus </a:t>
            </a:r>
            <a:r>
              <a:rPr lang="lt-LT" sz="2000" b="1" u="sng" dirty="0">
                <a:solidFill>
                  <a:srgbClr val="007D40"/>
                </a:solidFill>
              </a:rPr>
              <a:t>galės kreiptis į mokesčių administratorių</a:t>
            </a:r>
            <a:r>
              <a:rPr lang="lt-LT" sz="2000" dirty="0"/>
              <a:t>. </a:t>
            </a:r>
            <a:r>
              <a:rPr lang="lt-LT" sz="2000" dirty="0" smtClean="0"/>
              <a:t>VMI šiuo </a:t>
            </a:r>
            <a:r>
              <a:rPr lang="lt-LT" sz="2000" dirty="0"/>
              <a:t>metu rengia standartizuotą prašymo formą, kurią įmonės turės pateikti per Mano VMI. Nepriklausomai nuo prašymo pateikimo laiko, pagalbos priemonės patenkinus prašymą bus taikomos nuo sausio 1 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ABBCE4-50BA-4A67-A758-1019CC2B9A81}"/>
              </a:ext>
            </a:extLst>
          </p:cNvPr>
          <p:cNvSpPr/>
          <p:nvPr/>
        </p:nvSpPr>
        <p:spPr>
          <a:xfrm>
            <a:off x="0" y="-46"/>
            <a:ext cx="12192000" cy="882547"/>
          </a:xfrm>
          <a:prstGeom prst="rect">
            <a:avLst/>
          </a:prstGeom>
          <a:solidFill>
            <a:srgbClr val="01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40"/>
                </a:solidFill>
              </a:rPr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D9E7FA-C52F-4510-AEED-FB6B79FD11A4}"/>
              </a:ext>
            </a:extLst>
          </p:cNvPr>
          <p:cNvSpPr/>
          <p:nvPr/>
        </p:nvSpPr>
        <p:spPr>
          <a:xfrm>
            <a:off x="-2" y="21039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Mokestinės pagalbos priemonių užtikrinimas</a:t>
            </a:r>
            <a:endParaRPr lang="lt-LT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aveikslėlis 5">
            <a:extLst>
              <a:ext uri="{FF2B5EF4-FFF2-40B4-BE49-F238E27FC236}">
                <a16:creationId xmlns:a16="http://schemas.microsoft.com/office/drawing/2014/main" xmlns="" id="{D6587332-E370-47A4-9754-D2288AEFC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" y="5009006"/>
            <a:ext cx="1149178" cy="1149178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65444F1C-6740-438B-A4F5-114DF1BFF3BF}"/>
              </a:ext>
            </a:extLst>
          </p:cNvPr>
          <p:cNvSpPr/>
          <p:nvPr/>
        </p:nvSpPr>
        <p:spPr>
          <a:xfrm>
            <a:off x="1058477" y="1582945"/>
            <a:ext cx="9790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latin typeface="Trebuchet MS" panose="020B0603020202020204" pitchFamily="34" charset="0"/>
              </a:rPr>
              <a:t>Jei įmonė </a:t>
            </a:r>
            <a:r>
              <a:rPr lang="lt-LT" sz="20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buvo</a:t>
            </a:r>
            <a:r>
              <a:rPr lang="lt-LT" sz="2000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 smtClean="0">
                <a:latin typeface="Trebuchet MS" panose="020B0603020202020204" pitchFamily="34" charset="0"/>
              </a:rPr>
              <a:t>ir </a:t>
            </a:r>
            <a:r>
              <a:rPr lang="lt-LT" sz="20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yra</a:t>
            </a:r>
            <a:r>
              <a:rPr lang="lt-LT" sz="2000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 </a:t>
            </a:r>
            <a:r>
              <a:rPr lang="lt-LT" dirty="0" smtClean="0">
                <a:latin typeface="Trebuchet MS" panose="020B0603020202020204" pitchFamily="34" charset="0"/>
              </a:rPr>
              <a:t>laikoma nukentėjusia nuo COVID-19 bei įtraukta į sąrašus tiek anksčiau, tiek ir dabar, tai jai nieko daryti nereikia, mokestinės pagalbos priemonės tokiai įmonei yra automatiškai pratęsiamos iki balandžio 30 d. + 2 mėn.</a:t>
            </a:r>
            <a:endParaRPr lang="lt-LT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A36382-B741-4562-BF54-24F99CFA6F44}"/>
              </a:ext>
            </a:extLst>
          </p:cNvPr>
          <p:cNvSpPr/>
          <p:nvPr/>
        </p:nvSpPr>
        <p:spPr>
          <a:xfrm>
            <a:off x="0" y="-46"/>
            <a:ext cx="12192000" cy="6858046"/>
          </a:xfrm>
          <a:prstGeom prst="rect">
            <a:avLst/>
          </a:prstGeom>
          <a:solidFill>
            <a:srgbClr val="017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40"/>
                </a:solidFill>
              </a:rPr>
              <a:t>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C9B4C4-8B5D-43DB-B4F7-3005806382F2}"/>
              </a:ext>
            </a:extLst>
          </p:cNvPr>
          <p:cNvSpPr/>
          <p:nvPr/>
        </p:nvSpPr>
        <p:spPr>
          <a:xfrm>
            <a:off x="0" y="2663432"/>
            <a:ext cx="10143460" cy="1531089"/>
          </a:xfrm>
          <a:prstGeom prst="rect">
            <a:avLst/>
          </a:prstGeom>
          <a:solidFill>
            <a:srgbClr val="D3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108B5D-4FB9-4739-B585-B78F3A102411}"/>
              </a:ext>
            </a:extLst>
          </p:cNvPr>
          <p:cNvSpPr/>
          <p:nvPr/>
        </p:nvSpPr>
        <p:spPr>
          <a:xfrm>
            <a:off x="2750287" y="2871104"/>
            <a:ext cx="7393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Sąrašas skelbiamas ir atnaujinamas VMI </a:t>
            </a:r>
            <a:r>
              <a:rPr lang="lt-LT" sz="2400" b="1" dirty="0">
                <a:solidFill>
                  <a:srgbClr val="007D40"/>
                </a:solidFill>
                <a:latin typeface="Trebuchet MS" panose="020B0603020202020204" pitchFamily="34" charset="0"/>
              </a:rPr>
              <a:t>interneto </a:t>
            </a:r>
            <a:r>
              <a:rPr lang="lt-LT" sz="2400" b="1" dirty="0" smtClean="0">
                <a:solidFill>
                  <a:srgbClr val="007D40"/>
                </a:solidFill>
                <a:latin typeface="Trebuchet MS" panose="020B0603020202020204" pitchFamily="34" charset="0"/>
              </a:rPr>
              <a:t>svetainėje:</a:t>
            </a:r>
          </a:p>
          <a:p>
            <a:endParaRPr lang="en-US" sz="2400" b="1" dirty="0">
              <a:solidFill>
                <a:srgbClr val="007D4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B3F707E-20A6-4E2F-AABD-7F5C0E8F08D4}"/>
              </a:ext>
            </a:extLst>
          </p:cNvPr>
          <p:cNvSpPr/>
          <p:nvPr/>
        </p:nvSpPr>
        <p:spPr>
          <a:xfrm>
            <a:off x="2750287" y="3702067"/>
            <a:ext cx="6170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7D40"/>
                </a:solidFill>
                <a:latin typeface="Trebuchet MS" panose="020B0603020202020204" pitchFamily="34" charset="0"/>
              </a:rPr>
              <a:t>https://www.vmi.lt/evmi/nukentejusiems-nuo-covid-19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A007C9-93A9-4904-BFDF-36C5CEFF0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9157" y="4290218"/>
            <a:ext cx="593346" cy="5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440</Words>
  <Application>Microsoft Office PowerPoint</Application>
  <PresentationFormat>Plačiaekranė</PresentationFormat>
  <Paragraphs>56</Paragraphs>
  <Slides>10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Segoe UI Historic</vt:lpstr>
      <vt:lpstr>Trebuchet MS</vt:lpstr>
      <vt:lpstr>Wingdings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Saule Gimzunaite</dc:creator>
  <cp:lastModifiedBy>Rūta Asadauskaitė</cp:lastModifiedBy>
  <cp:revision>39</cp:revision>
  <dcterms:created xsi:type="dcterms:W3CDTF">2020-11-19T07:11:30Z</dcterms:created>
  <dcterms:modified xsi:type="dcterms:W3CDTF">2021-01-07T08:31:35Z</dcterms:modified>
</cp:coreProperties>
</file>