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6_3A89FF8.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6" r:id="rId5"/>
    <p:sldId id="262" r:id="rId6"/>
    <p:sldId id="267" r:id="rId7"/>
    <p:sldId id="275" r:id="rId8"/>
    <p:sldId id="276" r:id="rId9"/>
    <p:sldId id="273" r:id="rId10"/>
    <p:sldId id="274" r:id="rId11"/>
    <p:sldId id="268" r:id="rId12"/>
    <p:sldId id="271" r:id="rId1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94CB18-F4BF-F3A1-5B8E-326C23345B48}" name="Helena Morais Maceira" initials="HM" userId="S::Helena.MoraisMaceira@eige.europa.eu::adcb96df-bf6a-4775-89a8-4e916b1d4d31" providerId="AD"/>
  <p188:author id="{3B936531-D616-224D-476A-8E8896278E85}" name="Carla Bros Sabria" initials="CS" userId="S::cbs@alphametrics.co.uk::ac884e2d-f613-44b5-a6a5-644a35105bf3" providerId="AD"/>
  <p188:author id="{1AC336AF-1B8C-88AB-95DA-3B73D92CF66E}" name="Gurbet Bahadir" initials="GB" userId="S::go@alphametrics.co.uk::75928980-57e7-428d-8905-388bc3384095" providerId="AD"/>
  <p188:author id="{F52C5FF8-75DB-5660-10C0-45A1C6141B40}" name="Andy Fuller" initials="AF" userId="S::af@alphametrics.co.uk::b6decc28-e741-47f6-9732-8ad57c7d93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A0C1"/>
    <a:srgbClr val="ED8C25"/>
    <a:srgbClr val="E8F2F1"/>
    <a:srgbClr val="1E6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85332C-F09F-42D3-BE7A-CDB5F8F1167B}" v="20" dt="2026-05-07T08:41:12.7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600" autoAdjust="0"/>
  </p:normalViewPr>
  <p:slideViewPr>
    <p:cSldViewPr snapToGrid="0">
      <p:cViewPr>
        <p:scale>
          <a:sx n="65" d="100"/>
          <a:sy n="65" d="100"/>
        </p:scale>
        <p:origin x="293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anta Reingarde" userId="b9e9474e-eac2-42e3-ba30-09cce1992fcf" providerId="ADAL" clId="{B8522ED8-71F7-4FBC-B062-6C9F4CFCD6ED}"/>
    <pc:docChg chg="undo custSel modSld sldOrd">
      <pc:chgData name="Jolanta Reingarde" userId="b9e9474e-eac2-42e3-ba30-09cce1992fcf" providerId="ADAL" clId="{B8522ED8-71F7-4FBC-B062-6C9F4CFCD6ED}" dt="2026-05-07T08:41:42.401" v="2046" actId="113"/>
      <pc:docMkLst>
        <pc:docMk/>
      </pc:docMkLst>
      <pc:sldChg chg="modSp mod">
        <pc:chgData name="Jolanta Reingarde" userId="b9e9474e-eac2-42e3-ba30-09cce1992fcf" providerId="ADAL" clId="{B8522ED8-71F7-4FBC-B062-6C9F4CFCD6ED}" dt="2026-05-07T08:35:22.649" v="2010" actId="6549"/>
        <pc:sldMkLst>
          <pc:docMk/>
          <pc:sldMk cId="2040922625" sldId="256"/>
        </pc:sldMkLst>
        <pc:spChg chg="mod">
          <ac:chgData name="Jolanta Reingarde" userId="b9e9474e-eac2-42e3-ba30-09cce1992fcf" providerId="ADAL" clId="{B8522ED8-71F7-4FBC-B062-6C9F4CFCD6ED}" dt="2026-05-07T08:35:22.649" v="2010" actId="6549"/>
          <ac:spMkLst>
            <pc:docMk/>
            <pc:sldMk cId="2040922625" sldId="256"/>
            <ac:spMk id="2" creationId="{51B1E1FB-708B-BA08-12DB-AE3667AD33D9}"/>
          </ac:spMkLst>
        </pc:spChg>
      </pc:sldChg>
      <pc:sldChg chg="modSp mod ord modCm modNotesTx">
        <pc:chgData name="Jolanta Reingarde" userId="b9e9474e-eac2-42e3-ba30-09cce1992fcf" providerId="ADAL" clId="{B8522ED8-71F7-4FBC-B062-6C9F4CFCD6ED}" dt="2026-05-07T08:40:42.489" v="2042" actId="6549"/>
        <pc:sldMkLst>
          <pc:docMk/>
          <pc:sldMk cId="61382648" sldId="262"/>
        </pc:sldMkLst>
        <pc:spChg chg="mod">
          <ac:chgData name="Jolanta Reingarde" userId="b9e9474e-eac2-42e3-ba30-09cce1992fcf" providerId="ADAL" clId="{B8522ED8-71F7-4FBC-B062-6C9F4CFCD6ED}" dt="2026-05-06T15:19:13.955" v="1002" actId="114"/>
          <ac:spMkLst>
            <pc:docMk/>
            <pc:sldMk cId="61382648" sldId="262"/>
            <ac:spMk id="2" creationId="{68BD9E81-47FB-C22A-657C-7C23B2CF94D2}"/>
          </ac:spMkLst>
        </pc:spChg>
        <pc:spChg chg="mod">
          <ac:chgData name="Jolanta Reingarde" userId="b9e9474e-eac2-42e3-ba30-09cce1992fcf" providerId="ADAL" clId="{B8522ED8-71F7-4FBC-B062-6C9F4CFCD6ED}" dt="2026-05-06T14:45:17.600" v="388" actId="14100"/>
          <ac:spMkLst>
            <pc:docMk/>
            <pc:sldMk cId="61382648" sldId="262"/>
            <ac:spMk id="4" creationId="{3A9806CA-4289-4796-18B1-F6CA6047C781}"/>
          </ac:spMkLst>
        </pc:spChg>
        <pc:extLst>
          <p:ext xmlns:p="http://schemas.openxmlformats.org/presentationml/2006/main" uri="{D6D511B9-2390-475A-947B-AFAB55BFBCF1}">
            <pc226:cmChg xmlns:pc226="http://schemas.microsoft.com/office/powerpoint/2022/06/main/command" chg="mod">
              <pc226:chgData name="Jolanta Reingarde" userId="b9e9474e-eac2-42e3-ba30-09cce1992fcf" providerId="ADAL" clId="{B8522ED8-71F7-4FBC-B062-6C9F4CFCD6ED}" dt="2026-05-06T14:50:14.923" v="504" actId="6549"/>
              <pc2:cmMkLst xmlns:pc2="http://schemas.microsoft.com/office/powerpoint/2019/9/main/command">
                <pc:docMk/>
                <pc:sldMk cId="61382648" sldId="262"/>
                <pc2:cmMk id="{AD4D5B43-B8BC-432B-98BB-1D3E2181120C}"/>
              </pc2:cmMkLst>
            </pc226:cmChg>
          </p:ext>
        </pc:extLst>
      </pc:sldChg>
      <pc:sldChg chg="modSp mod modNotesTx">
        <pc:chgData name="Jolanta Reingarde" userId="b9e9474e-eac2-42e3-ba30-09cce1992fcf" providerId="ADAL" clId="{B8522ED8-71F7-4FBC-B062-6C9F4CFCD6ED}" dt="2026-05-07T08:40:57.948" v="2043" actId="20577"/>
        <pc:sldMkLst>
          <pc:docMk/>
          <pc:sldMk cId="3692305227" sldId="267"/>
        </pc:sldMkLst>
        <pc:spChg chg="mod">
          <ac:chgData name="Jolanta Reingarde" userId="b9e9474e-eac2-42e3-ba30-09cce1992fcf" providerId="ADAL" clId="{B8522ED8-71F7-4FBC-B062-6C9F4CFCD6ED}" dt="2026-05-06T15:02:05.078" v="737" actId="20577"/>
          <ac:spMkLst>
            <pc:docMk/>
            <pc:sldMk cId="3692305227" sldId="267"/>
            <ac:spMk id="7" creationId="{45A93E71-9BFE-5687-6BAD-17F3FFA2C199}"/>
          </ac:spMkLst>
        </pc:spChg>
      </pc:sldChg>
      <pc:sldChg chg="modSp mod">
        <pc:chgData name="Jolanta Reingarde" userId="b9e9474e-eac2-42e3-ba30-09cce1992fcf" providerId="ADAL" clId="{B8522ED8-71F7-4FBC-B062-6C9F4CFCD6ED}" dt="2026-05-06T15:24:32.351" v="1188" actId="6549"/>
        <pc:sldMkLst>
          <pc:docMk/>
          <pc:sldMk cId="3436309778" sldId="268"/>
        </pc:sldMkLst>
        <pc:spChg chg="mod">
          <ac:chgData name="Jolanta Reingarde" userId="b9e9474e-eac2-42e3-ba30-09cce1992fcf" providerId="ADAL" clId="{B8522ED8-71F7-4FBC-B062-6C9F4CFCD6ED}" dt="2026-05-06T15:24:32.351" v="1188" actId="6549"/>
          <ac:spMkLst>
            <pc:docMk/>
            <pc:sldMk cId="3436309778" sldId="268"/>
            <ac:spMk id="8" creationId="{4AC1C4A2-0BAA-0469-5CB8-0F0515C7BE50}"/>
          </ac:spMkLst>
        </pc:spChg>
      </pc:sldChg>
      <pc:sldChg chg="modSp mod">
        <pc:chgData name="Jolanta Reingarde" userId="b9e9474e-eac2-42e3-ba30-09cce1992fcf" providerId="ADAL" clId="{B8522ED8-71F7-4FBC-B062-6C9F4CFCD6ED}" dt="2026-05-07T06:12:04.274" v="1971" actId="255"/>
        <pc:sldMkLst>
          <pc:docMk/>
          <pc:sldMk cId="3826079550" sldId="271"/>
        </pc:sldMkLst>
        <pc:spChg chg="mod">
          <ac:chgData name="Jolanta Reingarde" userId="b9e9474e-eac2-42e3-ba30-09cce1992fcf" providerId="ADAL" clId="{B8522ED8-71F7-4FBC-B062-6C9F4CFCD6ED}" dt="2026-05-07T06:06:49.864" v="1550" actId="255"/>
          <ac:spMkLst>
            <pc:docMk/>
            <pc:sldMk cId="3826079550" sldId="271"/>
            <ac:spMk id="2" creationId="{4EF72A69-5BBC-F253-92FB-3F4D1D94CA9C}"/>
          </ac:spMkLst>
        </pc:spChg>
        <pc:spChg chg="mod">
          <ac:chgData name="Jolanta Reingarde" userId="b9e9474e-eac2-42e3-ba30-09cce1992fcf" providerId="ADAL" clId="{B8522ED8-71F7-4FBC-B062-6C9F4CFCD6ED}" dt="2026-05-07T06:12:04.274" v="1971" actId="255"/>
          <ac:spMkLst>
            <pc:docMk/>
            <pc:sldMk cId="3826079550" sldId="271"/>
            <ac:spMk id="5" creationId="{AD5CDAFF-75C1-8076-656A-D9CB2CC66F32}"/>
          </ac:spMkLst>
        </pc:spChg>
      </pc:sldChg>
      <pc:sldChg chg="modSp mod modNotesTx">
        <pc:chgData name="Jolanta Reingarde" userId="b9e9474e-eac2-42e3-ba30-09cce1992fcf" providerId="ADAL" clId="{B8522ED8-71F7-4FBC-B062-6C9F4CFCD6ED}" dt="2026-05-07T08:41:42.401" v="2046" actId="113"/>
        <pc:sldMkLst>
          <pc:docMk/>
          <pc:sldMk cId="4208012832" sldId="273"/>
        </pc:sldMkLst>
        <pc:spChg chg="mod">
          <ac:chgData name="Jolanta Reingarde" userId="b9e9474e-eac2-42e3-ba30-09cce1992fcf" providerId="ADAL" clId="{B8522ED8-71F7-4FBC-B062-6C9F4CFCD6ED}" dt="2026-05-06T15:20:27.017" v="1030" actId="1076"/>
          <ac:spMkLst>
            <pc:docMk/>
            <pc:sldMk cId="4208012832" sldId="273"/>
            <ac:spMk id="7" creationId="{3C739F95-98AF-08FB-2EF1-7A3AE0C3AA61}"/>
          </ac:spMkLst>
        </pc:spChg>
      </pc:sldChg>
      <pc:sldChg chg="modSp mod">
        <pc:chgData name="Jolanta Reingarde" userId="b9e9474e-eac2-42e3-ba30-09cce1992fcf" providerId="ADAL" clId="{B8522ED8-71F7-4FBC-B062-6C9F4CFCD6ED}" dt="2026-05-06T15:21:46.484" v="1035" actId="1076"/>
        <pc:sldMkLst>
          <pc:docMk/>
          <pc:sldMk cId="1057170961" sldId="274"/>
        </pc:sldMkLst>
        <pc:spChg chg="mod">
          <ac:chgData name="Jolanta Reingarde" userId="b9e9474e-eac2-42e3-ba30-09cce1992fcf" providerId="ADAL" clId="{B8522ED8-71F7-4FBC-B062-6C9F4CFCD6ED}" dt="2026-05-06T15:21:46.484" v="1035" actId="1076"/>
          <ac:spMkLst>
            <pc:docMk/>
            <pc:sldMk cId="1057170961" sldId="274"/>
            <ac:spMk id="7" creationId="{AFDB7785-7539-5C7F-D67B-957E8A300E1D}"/>
          </ac:spMkLst>
        </pc:spChg>
      </pc:sldChg>
      <pc:sldChg chg="modSp mod modNotesTx">
        <pc:chgData name="Jolanta Reingarde" userId="b9e9474e-eac2-42e3-ba30-09cce1992fcf" providerId="ADAL" clId="{B8522ED8-71F7-4FBC-B062-6C9F4CFCD6ED}" dt="2026-05-07T08:41:21.411" v="2045" actId="113"/>
        <pc:sldMkLst>
          <pc:docMk/>
          <pc:sldMk cId="4283864757" sldId="275"/>
        </pc:sldMkLst>
        <pc:spChg chg="mod">
          <ac:chgData name="Jolanta Reingarde" userId="b9e9474e-eac2-42e3-ba30-09cce1992fcf" providerId="ADAL" clId="{B8522ED8-71F7-4FBC-B062-6C9F4CFCD6ED}" dt="2026-05-06T15:03:46.131" v="831" actId="1076"/>
          <ac:spMkLst>
            <pc:docMk/>
            <pc:sldMk cId="4283864757" sldId="275"/>
            <ac:spMk id="7" creationId="{3FFF724F-FAE1-DCD0-DD36-3FE6D967AC76}"/>
          </ac:spMkLst>
        </pc:spChg>
      </pc:sldChg>
      <pc:sldChg chg="modSp mod">
        <pc:chgData name="Jolanta Reingarde" userId="b9e9474e-eac2-42e3-ba30-09cce1992fcf" providerId="ADAL" clId="{B8522ED8-71F7-4FBC-B062-6C9F4CFCD6ED}" dt="2026-05-06T15:18:52.480" v="1001" actId="6549"/>
        <pc:sldMkLst>
          <pc:docMk/>
          <pc:sldMk cId="74306485" sldId="276"/>
        </pc:sldMkLst>
        <pc:spChg chg="mod">
          <ac:chgData name="Jolanta Reingarde" userId="b9e9474e-eac2-42e3-ba30-09cce1992fcf" providerId="ADAL" clId="{B8522ED8-71F7-4FBC-B062-6C9F4CFCD6ED}" dt="2026-05-06T15:18:52.480" v="1001" actId="6549"/>
          <ac:spMkLst>
            <pc:docMk/>
            <pc:sldMk cId="74306485" sldId="276"/>
            <ac:spMk id="7" creationId="{80129ABE-8078-6BA1-D6EB-DA209AAA716E}"/>
          </ac:spMkLst>
        </pc:spChg>
      </pc:sldChg>
    </pc:docChg>
  </pc:docChgLst>
</pc:chgInfo>
</file>

<file path=ppt/comments/modernComment_106_3A89FF8.xml><?xml version="1.0" encoding="utf-8"?>
<p188:cmLst xmlns:a="http://schemas.openxmlformats.org/drawingml/2006/main" xmlns:r="http://schemas.openxmlformats.org/officeDocument/2006/relationships" xmlns:p188="http://schemas.microsoft.com/office/powerpoint/2018/8/main">
  <p188:cm id="{AD4D5B43-B8BC-432B-98BB-1D3E2181120C}" authorId="{DA94CB18-F4BF-F3A1-5B8E-326C23345B48}" status="resolved" created="2026-05-06T08:18:04.042" complete="100000">
    <ac:txMkLst xmlns:ac="http://schemas.microsoft.com/office/drawing/2013/main/command">
      <pc:docMk xmlns:pc="http://schemas.microsoft.com/office/powerpoint/2013/main/command"/>
      <pc:sldMk xmlns:pc="http://schemas.microsoft.com/office/powerpoint/2013/main/command" cId="61382648" sldId="262"/>
      <ac:spMk id="2" creationId="{68BD9E81-47FB-C22A-657C-7C23B2CF94D2}"/>
      <ac:txMk cp="253">
        <ac:context len="311" hash="4237293700"/>
      </ac:txMk>
    </ac:txMkLst>
    <p188:pos x="5271519" y="1266144"/>
    <p188:txBody>
      <a:bodyPr/>
      <a:lstStyle/>
      <a:p>
        <a:r>
          <a:rPr lang="en-GB"/>
          <a:t>‘Or at least’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E87481-CC10-6D4A-9643-9E663F95949A}" type="datetimeFigureOut">
              <a:rPr lang="en-US" smtClean="0"/>
              <a:t>5/6/2026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C8B2B-1676-7D4E-8AB6-DB6BB8FBC848}" type="slidenum">
              <a:rPr lang="en-US" smtClean="0"/>
              <a:t>‹#›</a:t>
            </a:fld>
            <a:endParaRPr lang="en-US"/>
          </a:p>
        </p:txBody>
      </p:sp>
    </p:spTree>
    <p:extLst>
      <p:ext uri="{BB962C8B-B14F-4D97-AF65-F5344CB8AC3E}">
        <p14:creationId xmlns:p14="http://schemas.microsoft.com/office/powerpoint/2010/main" val="269009636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ige.europa.eu/gender-statistics/dgs/indicator/wmidm_bus_bus__wmid_comp_compbm/metadat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ige.europa.eu/gender-statistics/dgs/indicator/wmidm_bus_bus__wmid_comp_compbm/metadat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900" kern="1200" dirty="0">
                <a:solidFill>
                  <a:schemeClr val="tx1"/>
                </a:solidFill>
                <a:effectLst/>
                <a:latin typeface="+mn-lt"/>
                <a:ea typeface="+mn-ea"/>
                <a:cs typeface="+mn-cs"/>
              </a:rPr>
              <a:t>Šioje direktyvoje numatytos priemonės turėtų būti taikomos biržinėms bendrovėms; </a:t>
            </a:r>
          </a:p>
          <a:p>
            <a:endParaRPr lang="lt-LT" sz="900" kern="1200" dirty="0">
              <a:solidFill>
                <a:schemeClr val="tx1"/>
              </a:solidFill>
              <a:effectLst/>
              <a:latin typeface="+mn-lt"/>
              <a:ea typeface="+mn-ea"/>
              <a:cs typeface="+mn-cs"/>
            </a:endParaRPr>
          </a:p>
          <a:p>
            <a:r>
              <a:rPr lang="lt-LT" sz="900" kern="1200" dirty="0">
                <a:solidFill>
                  <a:schemeClr val="tx1"/>
                </a:solidFill>
                <a:effectLst/>
                <a:latin typeface="+mn-lt"/>
                <a:ea typeface="+mn-ea"/>
                <a:cs typeface="+mn-cs"/>
              </a:rPr>
              <a:t>Ši direktyva neturėtų būti taikoma labai mažoms, mažosioms ir vidutinėms įmonėms (toliau – MVĮ);</a:t>
            </a:r>
          </a:p>
          <a:p>
            <a:endParaRPr lang="lt-LT" sz="900" kern="1200" dirty="0">
              <a:solidFill>
                <a:schemeClr val="tx1"/>
              </a:solidFill>
              <a:effectLst/>
              <a:latin typeface="+mn-lt"/>
              <a:ea typeface="+mn-ea"/>
              <a:cs typeface="+mn-cs"/>
            </a:endParaRPr>
          </a:p>
          <a:p>
            <a:pPr marL="0" indent="0" fontAlgn="base">
              <a:buNone/>
            </a:pPr>
            <a:r>
              <a:rPr lang="en-US" sz="900" b="1" dirty="0"/>
              <a:t>Transposition deadline</a:t>
            </a:r>
          </a:p>
          <a:p>
            <a:pPr fontAlgn="base"/>
            <a:r>
              <a:rPr lang="en-US" sz="900" dirty="0"/>
              <a:t>December 2024</a:t>
            </a:r>
            <a:endParaRPr lang="en-US" dirty="0"/>
          </a:p>
          <a:p>
            <a:endParaRPr lang="lt-LT" sz="900" kern="1200" dirty="0">
              <a:solidFill>
                <a:schemeClr val="tx1"/>
              </a:solidFill>
              <a:effectLst/>
              <a:latin typeface="+mn-lt"/>
              <a:ea typeface="+mn-ea"/>
              <a:cs typeface="+mn-cs"/>
            </a:endParaRPr>
          </a:p>
          <a:p>
            <a:endParaRPr lang="lt-LT" sz="900" kern="1200" dirty="0">
              <a:solidFill>
                <a:schemeClr val="tx1"/>
              </a:solidFill>
              <a:effectLst/>
              <a:latin typeface="+mn-lt"/>
              <a:ea typeface="+mn-ea"/>
              <a:cs typeface="+mn-cs"/>
            </a:endParaRPr>
          </a:p>
          <a:p>
            <a:endParaRPr lang="lt-LT" sz="900" kern="1200" dirty="0">
              <a:solidFill>
                <a:schemeClr val="tx1"/>
              </a:solidFill>
              <a:effectLst/>
              <a:latin typeface="+mn-lt"/>
              <a:ea typeface="+mn-ea"/>
              <a:cs typeface="+mn-cs"/>
            </a:endParaRPr>
          </a:p>
          <a:p>
            <a:endParaRPr lang="lt-LT"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EIGE’s data on largest listed companies cover the decision-making positions of the </a:t>
            </a:r>
            <a:r>
              <a:rPr lang="en-GB" sz="900" b="1" kern="1200" dirty="0">
                <a:solidFill>
                  <a:schemeClr val="tx1"/>
                </a:solidFill>
                <a:effectLst/>
                <a:latin typeface="+mn-lt"/>
                <a:ea typeface="+mn-ea"/>
                <a:cs typeface="+mn-cs"/>
              </a:rPr>
              <a:t>highest ranked nationally registered constituents </a:t>
            </a:r>
            <a:r>
              <a:rPr lang="en-GB" sz="900" kern="1200" dirty="0">
                <a:solidFill>
                  <a:schemeClr val="tx1"/>
                </a:solidFill>
                <a:effectLst/>
                <a:latin typeface="+mn-lt"/>
                <a:ea typeface="+mn-ea"/>
                <a:cs typeface="+mn-cs"/>
              </a:rPr>
              <a:t>(max. 50) of the blue-chip index of the national stock exchange in each country.</a:t>
            </a:r>
          </a:p>
          <a:p>
            <a:r>
              <a:rPr lang="en-GB" sz="900" kern="1200" dirty="0">
                <a:solidFill>
                  <a:schemeClr val="tx1"/>
                </a:solidFill>
                <a:effectLst/>
                <a:latin typeface="+mn-lt"/>
                <a:ea typeface="+mn-ea"/>
                <a:cs typeface="+mn-cs"/>
              </a:rPr>
              <a:t>Publicly listed means that the shares of the company are traded on the stock exchange. This is the key element for EIGE’s sample and not exactly the size of the company in terms of employees. The "largest" companies are taken to be the members (max.50) of the primary blue-chip index, which is an index maintained by the stock exchange and covers the largest companies by market capitalisation and/or market trades. Only companies which are registered in the country concerned (according to the ISIN code) are counted. Therefore, the number of companies covered by the data may be lower than the number of constituents in the relevant blue-chip index (attached, mapping table with list of allocated companies per country and further details available in the related </a:t>
            </a:r>
            <a:r>
              <a:rPr lang="en-GB" sz="900" u="sng" kern="1200" dirty="0">
                <a:solidFill>
                  <a:schemeClr val="tx1"/>
                </a:solidFill>
                <a:effectLst/>
                <a:latin typeface="+mn-lt"/>
                <a:ea typeface="+mn-ea"/>
                <a:cs typeface="+mn-cs"/>
                <a:hlinkClick r:id="rId3"/>
              </a:rPr>
              <a:t>metadata</a:t>
            </a:r>
            <a:r>
              <a:rPr lang="en-GB" sz="900" kern="1200" dirty="0">
                <a:solidFill>
                  <a:schemeClr val="tx1"/>
                </a:solidFill>
                <a:effectLst/>
                <a:latin typeface="+mn-lt"/>
                <a:ea typeface="+mn-ea"/>
                <a:cs typeface="+mn-cs"/>
              </a:rPr>
              <a:t>).</a:t>
            </a:r>
            <a:endParaRPr lang="lt-LT" sz="900" kern="1200" dirty="0">
              <a:solidFill>
                <a:schemeClr val="tx1"/>
              </a:solidFill>
              <a:effectLst/>
              <a:latin typeface="+mn-lt"/>
              <a:ea typeface="+mn-ea"/>
              <a:cs typeface="+mn-cs"/>
            </a:endParaRPr>
          </a:p>
          <a:p>
            <a:endParaRPr lang="en-GB" sz="900" kern="1200" dirty="0">
              <a:solidFill>
                <a:schemeClr val="tx1"/>
              </a:solidFill>
              <a:effectLst/>
              <a:latin typeface="+mn-lt"/>
              <a:ea typeface="+mn-ea"/>
              <a:cs typeface="+mn-cs"/>
            </a:endParaRPr>
          </a:p>
          <a:p>
            <a:r>
              <a:rPr lang="lt-LT" sz="900" kern="1200" dirty="0">
                <a:solidFill>
                  <a:schemeClr val="tx1"/>
                </a:solidFill>
                <a:effectLst/>
                <a:latin typeface="+mn-lt"/>
                <a:ea typeface="+mn-ea"/>
                <a:cs typeface="+mn-cs"/>
              </a:rPr>
              <a:t> </a:t>
            </a:r>
            <a:endParaRPr lang="en-GB" sz="900" kern="1200" dirty="0">
              <a:solidFill>
                <a:schemeClr val="tx1"/>
              </a:solidFill>
              <a:effectLst/>
              <a:latin typeface="+mn-lt"/>
              <a:ea typeface="+mn-ea"/>
              <a:cs typeface="+mn-cs"/>
            </a:endParaRPr>
          </a:p>
          <a:p>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77C8B2B-1676-7D4E-8AB6-DB6BB8FBC848}" type="slidenum">
              <a:rPr lang="en-US" smtClean="0"/>
              <a:t>2</a:t>
            </a:fld>
            <a:endParaRPr lang="en-US"/>
          </a:p>
        </p:txBody>
      </p:sp>
    </p:spTree>
    <p:extLst>
      <p:ext uri="{BB962C8B-B14F-4D97-AF65-F5344CB8AC3E}">
        <p14:creationId xmlns:p14="http://schemas.microsoft.com/office/powerpoint/2010/main" val="3129624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kern="1200" dirty="0">
                <a:solidFill>
                  <a:schemeClr val="tx1"/>
                </a:solidFill>
                <a:effectLst/>
                <a:latin typeface="+mn-lt"/>
                <a:ea typeface="+mn-ea"/>
                <a:cs typeface="+mn-cs"/>
              </a:rPr>
              <a:t>According to the latest data collected in October 2025 </a:t>
            </a:r>
            <a:r>
              <a:rPr lang="en-GB" sz="1400" b="1" kern="1200" dirty="0">
                <a:solidFill>
                  <a:schemeClr val="tx1"/>
                </a:solidFill>
                <a:effectLst/>
                <a:latin typeface="+mn-lt"/>
                <a:ea typeface="+mn-ea"/>
                <a:cs typeface="+mn-cs"/>
              </a:rPr>
              <a:t>three quarters of Member States (20 of 27) had fulfilled the requirement </a:t>
            </a:r>
            <a:r>
              <a:rPr lang="en-GB" sz="1400" kern="1200" dirty="0">
                <a:solidFill>
                  <a:schemeClr val="tx1"/>
                </a:solidFill>
                <a:effectLst/>
                <a:latin typeface="+mn-lt"/>
                <a:ea typeface="+mn-ea"/>
                <a:cs typeface="+mn-cs"/>
              </a:rPr>
              <a:t>to transpose the Directive on gender balance on company boards.</a:t>
            </a:r>
          </a:p>
          <a:p>
            <a:r>
              <a:rPr lang="en-GB" sz="1400" b="1" kern="1200" dirty="0">
                <a:solidFill>
                  <a:schemeClr val="tx1"/>
                </a:solidFill>
                <a:effectLst/>
                <a:latin typeface="+mn-lt"/>
                <a:ea typeface="+mn-ea"/>
                <a:cs typeface="+mn-cs"/>
              </a:rPr>
              <a:t>Fourteen adopted new legal texts </a:t>
            </a:r>
            <a:r>
              <a:rPr lang="en-GB" sz="1400" kern="1200" dirty="0">
                <a:solidFill>
                  <a:schemeClr val="tx1"/>
                </a:solidFill>
                <a:effectLst/>
                <a:latin typeface="+mn-lt"/>
                <a:ea typeface="+mn-ea"/>
                <a:cs typeface="+mn-cs"/>
              </a:rPr>
              <a:t>while the </a:t>
            </a:r>
            <a:r>
              <a:rPr lang="en-GB" sz="1400" b="1" kern="1200" dirty="0">
                <a:solidFill>
                  <a:schemeClr val="tx1"/>
                </a:solidFill>
                <a:effectLst/>
                <a:latin typeface="+mn-lt"/>
                <a:ea typeface="+mn-ea"/>
                <a:cs typeface="+mn-cs"/>
              </a:rPr>
              <a:t>other six</a:t>
            </a:r>
            <a:r>
              <a:rPr lang="en-GB" sz="1400" kern="1200" dirty="0">
                <a:solidFill>
                  <a:schemeClr val="tx1"/>
                </a:solidFill>
                <a:effectLst/>
                <a:latin typeface="+mn-lt"/>
                <a:ea typeface="+mn-ea"/>
                <a:cs typeface="+mn-cs"/>
              </a:rPr>
              <a:t> (Belgium, Germany, Italy, the Netherlands, Portugal, and Sweden) already had equivalent legal provisions. </a:t>
            </a:r>
          </a:p>
          <a:p>
            <a:r>
              <a:rPr lang="en-GB" sz="1400" kern="1200" dirty="0">
                <a:solidFill>
                  <a:schemeClr val="tx1"/>
                </a:solidFill>
                <a:effectLst/>
                <a:latin typeface="+mn-lt"/>
                <a:ea typeface="+mn-ea"/>
                <a:cs typeface="+mn-cs"/>
              </a:rPr>
              <a:t>Transposition is </a:t>
            </a:r>
            <a:r>
              <a:rPr lang="en-GB" sz="1400" b="1" kern="1200" dirty="0">
                <a:solidFill>
                  <a:schemeClr val="tx1"/>
                </a:solidFill>
                <a:effectLst/>
                <a:latin typeface="+mn-lt"/>
                <a:ea typeface="+mn-ea"/>
                <a:cs typeface="+mn-cs"/>
              </a:rPr>
              <a:t>in progress in five further countries </a:t>
            </a:r>
            <a:r>
              <a:rPr lang="en-GB" sz="1400" kern="1200" dirty="0">
                <a:solidFill>
                  <a:schemeClr val="tx1"/>
                </a:solidFill>
                <a:effectLst/>
                <a:latin typeface="+mn-lt"/>
                <a:ea typeface="+mn-ea"/>
                <a:cs typeface="+mn-cs"/>
              </a:rPr>
              <a:t>(Czechia, Luxembourg, Hungary, Austria, and Poland), but six months after the legal deadline, neither </a:t>
            </a:r>
            <a:r>
              <a:rPr lang="en-GB" sz="1400" b="1" kern="1200" dirty="0">
                <a:solidFill>
                  <a:schemeClr val="tx1"/>
                </a:solidFill>
                <a:effectLst/>
                <a:latin typeface="+mn-lt"/>
                <a:ea typeface="+mn-ea"/>
                <a:cs typeface="+mn-cs"/>
              </a:rPr>
              <a:t>Cyprus nor Latvia had reported any new legal measures.</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lt-LT" sz="1400" dirty="0">
              <a:latin typeface="Gill Sans Nova" panose="020B0602020104020203" pitchFamily="34" charset="0"/>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latin typeface="Gill Sans Nova" panose="020B0602020104020203" pitchFamily="34" charset="0"/>
              </a:rPr>
              <a:t>Notes on the data: </a:t>
            </a:r>
            <a:r>
              <a:rPr lang="en-GB" sz="1400" dirty="0">
                <a:latin typeface="Gill Sans Nova"/>
              </a:rPr>
              <a:t>EIGE’s data covers largest listed companies (559 companies in the EU Member States, Oct-2025). T</a:t>
            </a:r>
            <a:r>
              <a:rPr lang="en-US" sz="1400" dirty="0">
                <a:latin typeface="Gill Sans Nova"/>
              </a:rPr>
              <a:t>he current analysis and data presented uses microdata to show findings in the context of the Directive. </a:t>
            </a:r>
            <a:endParaRPr lang="en-GB" sz="1400" dirty="0"/>
          </a:p>
          <a:p>
            <a:pPr marL="0" indent="0">
              <a:spcAft>
                <a:spcPts val="600"/>
              </a:spcAft>
              <a:buFont typeface="Arial" panose="020B0604020202020204" pitchFamily="34" charset="0"/>
              <a:buNone/>
            </a:pPr>
            <a:endParaRPr lang="lt-LT" sz="1400" dirty="0">
              <a:latin typeface="Gill Sans Nova" panose="020B0602020104020203" pitchFamily="34" charset="0"/>
            </a:endParaRPr>
          </a:p>
          <a:p>
            <a:r>
              <a:rPr lang="en-GB" sz="1400" kern="1200" dirty="0">
                <a:solidFill>
                  <a:schemeClr val="tx1"/>
                </a:solidFill>
                <a:effectLst/>
                <a:latin typeface="+mn-lt"/>
                <a:ea typeface="+mn-ea"/>
                <a:cs typeface="+mn-cs"/>
              </a:rPr>
              <a:t>EIGE’s data on largest listed companies cover the decision-making positions of the </a:t>
            </a:r>
            <a:r>
              <a:rPr lang="en-GB" sz="1400" b="1" kern="1200" dirty="0">
                <a:solidFill>
                  <a:schemeClr val="tx1"/>
                </a:solidFill>
                <a:effectLst/>
                <a:latin typeface="+mn-lt"/>
                <a:ea typeface="+mn-ea"/>
                <a:cs typeface="+mn-cs"/>
              </a:rPr>
              <a:t>highest ranked nationally registered constituents </a:t>
            </a:r>
            <a:r>
              <a:rPr lang="en-GB" sz="1400" kern="1200" dirty="0">
                <a:solidFill>
                  <a:schemeClr val="tx1"/>
                </a:solidFill>
                <a:effectLst/>
                <a:latin typeface="+mn-lt"/>
                <a:ea typeface="+mn-ea"/>
                <a:cs typeface="+mn-cs"/>
              </a:rPr>
              <a:t>(max. 50) of the blue-chip index of the national stock exchange in each country.</a:t>
            </a:r>
          </a:p>
          <a:p>
            <a:r>
              <a:rPr lang="en-GB" sz="1400" kern="1200" dirty="0">
                <a:solidFill>
                  <a:schemeClr val="tx1"/>
                </a:solidFill>
                <a:effectLst/>
                <a:latin typeface="+mn-lt"/>
                <a:ea typeface="+mn-ea"/>
                <a:cs typeface="+mn-cs"/>
              </a:rPr>
              <a:t>Publicly listed means that the shares of the company are traded on the stock exchange. This is the key element for EIGE’s sample and not exactly the size of the company in terms of employees. The "largest" companies are taken to be the members (max.50) of the primary blue-chip index, which is an index maintained by the stock exchange and covers the largest companies by market capitalisation and/or market trades. Only companies which are registered in the country concerned (according to the ISIN code) are counted. Therefore, the number of companies covered by the data may be lower than the number of constituents in the relevant blue-chip index (attached, mapping table with list of allocated companies per country and further details available in the related </a:t>
            </a:r>
            <a:r>
              <a:rPr lang="en-GB" sz="1400" u="sng" kern="1200" dirty="0">
                <a:solidFill>
                  <a:schemeClr val="tx1"/>
                </a:solidFill>
                <a:effectLst/>
                <a:latin typeface="+mn-lt"/>
                <a:ea typeface="+mn-ea"/>
                <a:cs typeface="+mn-cs"/>
                <a:hlinkClick r:id="rId3"/>
              </a:rPr>
              <a:t>metadata</a:t>
            </a:r>
            <a:r>
              <a:rPr lang="en-GB" sz="1400" kern="1200" dirty="0">
                <a:solidFill>
                  <a:schemeClr val="tx1"/>
                </a:solidFill>
                <a:effectLst/>
                <a:latin typeface="+mn-lt"/>
                <a:ea typeface="+mn-ea"/>
                <a:cs typeface="+mn-cs"/>
              </a:rPr>
              <a:t>).</a:t>
            </a:r>
            <a:endParaRPr lang="lt-LT" sz="1400" kern="1200" dirty="0">
              <a:solidFill>
                <a:schemeClr val="tx1"/>
              </a:solidFill>
              <a:effectLst/>
              <a:latin typeface="+mn-lt"/>
              <a:ea typeface="+mn-ea"/>
              <a:cs typeface="+mn-cs"/>
            </a:endParaRPr>
          </a:p>
          <a:p>
            <a:pPr marL="0" indent="0">
              <a:spcAft>
                <a:spcPts val="600"/>
              </a:spcAft>
              <a:buFont typeface="Arial" panose="020B0604020202020204" pitchFamily="34" charset="0"/>
              <a:buNone/>
            </a:pPr>
            <a:endParaRPr lang="lt-LT" sz="1400" dirty="0">
              <a:latin typeface="Gill Sans Nova" panose="020B0602020104020203" pitchFamily="34" charset="0"/>
            </a:endParaRPr>
          </a:p>
          <a:p>
            <a:pPr marL="0" indent="0">
              <a:spcAft>
                <a:spcPts val="600"/>
              </a:spcAft>
              <a:buFont typeface="Arial" panose="020B0604020202020204" pitchFamily="34" charset="0"/>
              <a:buNone/>
            </a:pPr>
            <a:endParaRPr lang="lt-LT" sz="1400" dirty="0">
              <a:latin typeface="Gill Sans Nova" panose="020B0602020104020203" pitchFamily="34" charset="0"/>
            </a:endParaRPr>
          </a:p>
          <a:p>
            <a:pPr marL="0" indent="0">
              <a:spcAft>
                <a:spcPts val="600"/>
              </a:spcAft>
              <a:buFont typeface="Arial" panose="020B0604020202020204" pitchFamily="34" charset="0"/>
              <a:buNone/>
            </a:pPr>
            <a:endParaRPr lang="en-GB" sz="1400" dirty="0">
              <a:latin typeface="Gill Sans Nova" panose="020B0602020104020203" pitchFamily="34" charset="0"/>
            </a:endParaRPr>
          </a:p>
          <a:p>
            <a:pPr marL="285750" indent="-285750">
              <a:spcAft>
                <a:spcPts val="600"/>
              </a:spcAft>
              <a:buFont typeface="Arial" panose="020B0604020202020204" pitchFamily="34" charset="0"/>
              <a:buChar char="•"/>
            </a:pPr>
            <a:r>
              <a:rPr lang="en-GB" sz="1400" dirty="0">
                <a:latin typeface="Gill Sans Nova" panose="020B0602020104020203" pitchFamily="34" charset="0"/>
              </a:rPr>
              <a:t>Less than half (45 %) of companies had at least 40 % of each gender amongst NED</a:t>
            </a:r>
          </a:p>
          <a:p>
            <a:pPr marL="285750" indent="-285750">
              <a:spcAft>
                <a:spcPts val="600"/>
              </a:spcAft>
              <a:buFont typeface="Arial" panose="020B0604020202020204" pitchFamily="34" charset="0"/>
              <a:buChar char="•"/>
            </a:pPr>
            <a:r>
              <a:rPr lang="en-GB" sz="1400" dirty="0">
                <a:latin typeface="Gill Sans Nova" panose="020B0602020104020203" pitchFamily="34" charset="0"/>
              </a:rPr>
              <a:t>Differences by Directive transposition status: </a:t>
            </a:r>
          </a:p>
          <a:p>
            <a:pPr marL="628650" lvl="1" indent="-285750">
              <a:spcAft>
                <a:spcPts val="600"/>
              </a:spcAft>
              <a:buFont typeface="Wingdings" panose="05000000000000000000" pitchFamily="2" charset="2"/>
              <a:buChar char="Ø"/>
            </a:pPr>
            <a:r>
              <a:rPr lang="en-GB" sz="1400" dirty="0">
                <a:latin typeface="Gill Sans Nova" panose="020B0602020104020203" pitchFamily="34" charset="0"/>
              </a:rPr>
              <a:t>66% companies meet  target in MS with pre-existing legislation</a:t>
            </a:r>
          </a:p>
          <a:p>
            <a:pPr marL="628650" lvl="1" indent="-285750">
              <a:spcAft>
                <a:spcPts val="600"/>
              </a:spcAft>
              <a:buFont typeface="Wingdings" panose="05000000000000000000" pitchFamily="2" charset="2"/>
              <a:buChar char="Ø"/>
            </a:pPr>
            <a:r>
              <a:rPr lang="en-GB" sz="1400" dirty="0">
                <a:latin typeface="Gill Sans Nova" panose="020B0602020104020203" pitchFamily="34" charset="0"/>
              </a:rPr>
              <a:t>32% companies meet the target in MS where transposition in progress.</a:t>
            </a:r>
          </a:p>
          <a:p>
            <a:pPr marL="628650" lvl="1" indent="-285750">
              <a:spcAft>
                <a:spcPts val="600"/>
              </a:spcAft>
              <a:buFont typeface="Wingdings" panose="05000000000000000000" pitchFamily="2" charset="2"/>
              <a:buChar char="Ø"/>
            </a:pPr>
            <a:r>
              <a:rPr lang="en-GB" sz="1400" dirty="0">
                <a:latin typeface="Gill Sans Nova" panose="020B0602020104020203" pitchFamily="34" charset="0"/>
              </a:rPr>
              <a:t>In Lithuania 10% of the covered companies by the data collection (2 out of 20) reached the 40% </a:t>
            </a:r>
            <a:r>
              <a:rPr lang="en-US" sz="1400" dirty="0">
                <a:latin typeface="Gill Sans Nova" panose="020B0602020104020203" pitchFamily="34" charset="0"/>
              </a:rPr>
              <a:t>women among non-executive directors</a:t>
            </a:r>
            <a:r>
              <a:rPr lang="en-GB" sz="1400" dirty="0">
                <a:latin typeface="Gill Sans Nova" panose="020B0602020104020203" pitchFamily="34" charset="0"/>
              </a:rPr>
              <a:t> </a:t>
            </a:r>
          </a:p>
          <a:p>
            <a:pPr marL="342900" lvl="1" indent="0">
              <a:spcAft>
                <a:spcPts val="600"/>
              </a:spcAft>
              <a:buFont typeface="Wingdings" panose="05000000000000000000" pitchFamily="2" charset="2"/>
              <a:buNone/>
            </a:pPr>
            <a:endParaRPr lang="en-GB" sz="1400" dirty="0">
              <a:latin typeface="Gill Sans Nova" panose="020B0602020104020203" pitchFamily="34" charset="0"/>
            </a:endParaRPr>
          </a:p>
          <a:p>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77C8B2B-1676-7D4E-8AB6-DB6BB8FBC848}" type="slidenum">
              <a:rPr lang="en-US" smtClean="0"/>
              <a:t>3</a:t>
            </a:fld>
            <a:endParaRPr lang="en-US"/>
          </a:p>
        </p:txBody>
      </p:sp>
    </p:spTree>
    <p:extLst>
      <p:ext uri="{BB962C8B-B14F-4D97-AF65-F5344CB8AC3E}">
        <p14:creationId xmlns:p14="http://schemas.microsoft.com/office/powerpoint/2010/main" val="3182083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862F2-31AC-D022-47AA-34987376F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BA7795-BC15-A04C-7FD9-50757B011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61D31A-5E21-BEB6-1485-3B7D486158EE}"/>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1" dirty="0">
                <a:solidFill>
                  <a:srgbClr val="1E6C66"/>
                </a:solidFill>
                <a:latin typeface="Gill Sans Nova" panose="020B0602020104020203" pitchFamily="34" charset="0"/>
              </a:rPr>
              <a:t>Large corporations in the EU are close to 40 % target for non-executive directors (Oct 2025)</a:t>
            </a:r>
            <a:endParaRPr lang="en-IE" sz="900" b="1" dirty="0">
              <a:solidFill>
                <a:srgbClr val="1E6C66"/>
              </a:solidFill>
              <a:latin typeface="Gill Sans Nova" panose="020B0602020104020203" pitchFamily="34" charset="0"/>
            </a:endParaRPr>
          </a:p>
          <a:p>
            <a:pPr marL="285750" indent="-285750">
              <a:spcAft>
                <a:spcPts val="600"/>
              </a:spcAft>
              <a:buFont typeface="Arial" panose="020B0604020202020204" pitchFamily="34" charset="0"/>
              <a:buChar char="•"/>
            </a:pPr>
            <a:r>
              <a:rPr lang="en-GB" sz="900" dirty="0">
                <a:latin typeface="Gill Sans Nova" panose="020B0602020104020203" pitchFamily="34" charset="0"/>
              </a:rPr>
              <a:t>Overall, 38.2 % women amongst NED</a:t>
            </a:r>
          </a:p>
          <a:p>
            <a:pPr marL="285750" indent="-285750">
              <a:spcAft>
                <a:spcPts val="600"/>
              </a:spcAft>
              <a:buFont typeface="Arial" panose="020B0604020202020204" pitchFamily="34" charset="0"/>
              <a:buChar char="•"/>
            </a:pPr>
            <a:r>
              <a:rPr lang="en-GB" sz="900" dirty="0">
                <a:latin typeface="Gill Sans Nova" panose="020B0602020104020203" pitchFamily="34" charset="0"/>
              </a:rPr>
              <a:t>40 % target reached in 9 MS</a:t>
            </a:r>
          </a:p>
          <a:p>
            <a:pPr marL="285750" indent="-285750">
              <a:spcAft>
                <a:spcPts val="600"/>
              </a:spcAft>
              <a:buFont typeface="Arial" panose="020B0604020202020204" pitchFamily="34" charset="0"/>
              <a:buChar char="•"/>
            </a:pPr>
            <a:r>
              <a:rPr lang="en-GB" sz="900" dirty="0">
                <a:latin typeface="Gill Sans Nova" panose="020B0602020104020203" pitchFamily="34" charset="0"/>
              </a:rPr>
              <a:t>&lt;20 % women NED in 5 MS (</a:t>
            </a:r>
            <a:r>
              <a:rPr lang="es-ES" sz="900" dirty="0">
                <a:latin typeface="Gill Sans Nova" panose="020B0602020104020203" pitchFamily="34" charset="0"/>
              </a:rPr>
              <a:t>BG, MT, EE, HU, CY)</a:t>
            </a:r>
            <a:endParaRPr lang="en-GB" sz="900" dirty="0">
              <a:latin typeface="Gill Sans Nova" panose="020B0602020104020203" pitchFamily="34" charset="0"/>
            </a:endParaRPr>
          </a:p>
          <a:p>
            <a:endParaRPr lang="lt-LT"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In Lithuania, the share of women among non-executives is </a:t>
            </a:r>
            <a:r>
              <a:rPr lang="en-GB" sz="900" b="1" kern="1200" dirty="0">
                <a:solidFill>
                  <a:schemeClr val="tx1"/>
                </a:solidFill>
                <a:effectLst/>
                <a:latin typeface="+mn-lt"/>
                <a:ea typeface="+mn-ea"/>
                <a:cs typeface="+mn-cs"/>
              </a:rPr>
              <a:t>26.0 %</a:t>
            </a:r>
            <a:r>
              <a:rPr lang="en-GB" sz="900" kern="1200" dirty="0">
                <a:solidFill>
                  <a:schemeClr val="tx1"/>
                </a:solidFill>
                <a:effectLst/>
                <a:latin typeface="+mn-lt"/>
                <a:ea typeface="+mn-ea"/>
                <a:cs typeface="+mn-cs"/>
              </a:rPr>
              <a:t> (apologies for skipping this in the speaking points).</a:t>
            </a:r>
          </a:p>
          <a:p>
            <a:endParaRPr lang="en-GB" sz="9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34A9201-5FD8-378D-AD76-046AD7AEA00F}"/>
              </a:ext>
            </a:extLst>
          </p:cNvPr>
          <p:cNvSpPr>
            <a:spLocks noGrp="1"/>
          </p:cNvSpPr>
          <p:nvPr>
            <p:ph type="sldNum" sz="quarter" idx="5"/>
          </p:nvPr>
        </p:nvSpPr>
        <p:spPr/>
        <p:txBody>
          <a:bodyPr/>
          <a:lstStyle/>
          <a:p>
            <a:fld id="{277C8B2B-1676-7D4E-8AB6-DB6BB8FBC848}" type="slidenum">
              <a:rPr lang="en-US" smtClean="0"/>
              <a:t>4</a:t>
            </a:fld>
            <a:endParaRPr lang="en-US"/>
          </a:p>
        </p:txBody>
      </p:sp>
    </p:spTree>
    <p:extLst>
      <p:ext uri="{BB962C8B-B14F-4D97-AF65-F5344CB8AC3E}">
        <p14:creationId xmlns:p14="http://schemas.microsoft.com/office/powerpoint/2010/main" val="3473561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10657-C0BA-A699-1247-836F3672A1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0B7065-7B15-C403-3EA3-D6DBAE855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954EA3-93BE-1E41-491C-3B8C6D8A944F}"/>
              </a:ext>
            </a:extLst>
          </p:cNvPr>
          <p:cNvSpPr>
            <a:spLocks noGrp="1"/>
          </p:cNvSpPr>
          <p:nvPr>
            <p:ph type="body" idx="1"/>
          </p:nvPr>
        </p:nvSpPr>
        <p:spPr/>
        <p:txBody>
          <a:bodyPr/>
          <a:lstStyle/>
          <a:p>
            <a:pPr marL="285750" indent="-285750">
              <a:spcAft>
                <a:spcPts val="600"/>
              </a:spcAft>
              <a:buFont typeface="Arial" panose="020B0604020202020204" pitchFamily="34" charset="0"/>
              <a:buChar char="•"/>
            </a:pPr>
            <a:r>
              <a:rPr lang="en-GB" sz="1400" dirty="0">
                <a:latin typeface="Gill Sans Nova" panose="020B0602020104020203" pitchFamily="34" charset="0"/>
              </a:rPr>
              <a:t>In the EU more than half (56 %) of companies with </a:t>
            </a:r>
            <a:r>
              <a:rPr lang="en-GB" sz="1400" dirty="0">
                <a:latin typeface="Gill Sans Nova" panose="020B0602020104020203" pitchFamily="34" charset="0"/>
                <a:sym typeface="Symbol" panose="05050102010706020507" pitchFamily="18" charset="2"/>
              </a:rPr>
              <a:t></a:t>
            </a:r>
            <a:r>
              <a:rPr lang="en-GB" sz="1400" dirty="0">
                <a:latin typeface="Gill Sans Nova" panose="020B0602020104020203" pitchFamily="34" charset="0"/>
              </a:rPr>
              <a:t>33 % of each gender amongst directors</a:t>
            </a:r>
          </a:p>
          <a:p>
            <a:pPr marL="285750" indent="-285750">
              <a:spcAft>
                <a:spcPts val="600"/>
              </a:spcAft>
              <a:buFont typeface="Arial" panose="020B0604020202020204" pitchFamily="34" charset="0"/>
              <a:buChar char="•"/>
            </a:pPr>
            <a:r>
              <a:rPr lang="en-GB" sz="1400" dirty="0">
                <a:latin typeface="Gill Sans Nova" panose="020B0602020104020203" pitchFamily="34" charset="0"/>
              </a:rPr>
              <a:t>Differences by transposition status: </a:t>
            </a:r>
          </a:p>
          <a:p>
            <a:pPr marL="628650" lvl="1" indent="-285750">
              <a:spcAft>
                <a:spcPts val="600"/>
              </a:spcAft>
              <a:buFont typeface="Wingdings" panose="05000000000000000000" pitchFamily="2" charset="2"/>
              <a:buChar char="Ø"/>
            </a:pPr>
            <a:r>
              <a:rPr lang="en-GB" sz="1400" b="1" dirty="0">
                <a:latin typeface="Gill Sans Nova" panose="020B0602020104020203" pitchFamily="34" charset="0"/>
              </a:rPr>
              <a:t>81%</a:t>
            </a:r>
            <a:r>
              <a:rPr lang="en-GB" sz="1400" dirty="0">
                <a:latin typeface="Gill Sans Nova" panose="020B0602020104020203" pitchFamily="34" charset="0"/>
              </a:rPr>
              <a:t> meet the target in MS with </a:t>
            </a:r>
            <a:r>
              <a:rPr lang="en-GB" sz="1400" b="1" i="1" dirty="0">
                <a:latin typeface="Gill Sans Nova" panose="020B0602020104020203" pitchFamily="34" charset="0"/>
              </a:rPr>
              <a:t>pre-existing legislation</a:t>
            </a:r>
          </a:p>
          <a:p>
            <a:pPr marL="628650" lvl="1" indent="-285750">
              <a:spcAft>
                <a:spcPts val="600"/>
              </a:spcAft>
              <a:buFont typeface="Wingdings" panose="05000000000000000000" pitchFamily="2" charset="2"/>
              <a:buChar char="Ø"/>
            </a:pPr>
            <a:r>
              <a:rPr lang="en-GB" sz="1400" b="1" dirty="0">
                <a:latin typeface="Gill Sans Nova" panose="020B0602020104020203" pitchFamily="34" charset="0"/>
              </a:rPr>
              <a:t>26%</a:t>
            </a:r>
            <a:r>
              <a:rPr lang="en-GB" sz="1400" dirty="0">
                <a:latin typeface="Gill Sans Nova" panose="020B0602020104020203" pitchFamily="34" charset="0"/>
              </a:rPr>
              <a:t> companies meet target in MS where transposition is </a:t>
            </a:r>
            <a:r>
              <a:rPr lang="en-GB" sz="1400" b="1" i="1" dirty="0">
                <a:latin typeface="Gill Sans Nova" panose="020B0602020104020203" pitchFamily="34" charset="0"/>
              </a:rPr>
              <a:t>in progress</a:t>
            </a:r>
            <a:r>
              <a:rPr lang="en-GB" sz="1400" dirty="0">
                <a:latin typeface="Gill Sans Nova" panose="020B0602020104020203" pitchFamily="34" charset="0"/>
              </a:rPr>
              <a:t>.</a:t>
            </a:r>
          </a:p>
          <a:p>
            <a:pPr marL="628650" lvl="1" indent="-285750">
              <a:spcAft>
                <a:spcPts val="600"/>
              </a:spcAft>
              <a:buFont typeface="Wingdings" panose="05000000000000000000" pitchFamily="2" charset="2"/>
              <a:buChar char="Ø"/>
            </a:pPr>
            <a:r>
              <a:rPr lang="en-GB" sz="1400" dirty="0">
                <a:latin typeface="Gill Sans Nova" panose="020B0602020104020203" pitchFamily="34" charset="0"/>
              </a:rPr>
              <a:t>In Lithuania 35% </a:t>
            </a:r>
            <a:r>
              <a:rPr lang="en-US" sz="1400" dirty="0">
                <a:latin typeface="Gill Sans Nova" panose="020B0602020104020203" pitchFamily="34" charset="0"/>
              </a:rPr>
              <a:t>of the covered companies by the data collection (7 out of 20) reached at least 33 % of women among all directors</a:t>
            </a:r>
            <a:endParaRPr lang="en-GB" sz="1400" dirty="0">
              <a:latin typeface="Gill Sans Nova" panose="020B0602020104020203" pitchFamily="34" charset="0"/>
            </a:endParaRPr>
          </a:p>
          <a:p>
            <a:endParaRPr lang="en-GB" sz="9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784A1AC8-90A7-1BE4-E63F-D025D72768F4}"/>
              </a:ext>
            </a:extLst>
          </p:cNvPr>
          <p:cNvSpPr>
            <a:spLocks noGrp="1"/>
          </p:cNvSpPr>
          <p:nvPr>
            <p:ph type="sldNum" sz="quarter" idx="5"/>
          </p:nvPr>
        </p:nvSpPr>
        <p:spPr/>
        <p:txBody>
          <a:bodyPr/>
          <a:lstStyle/>
          <a:p>
            <a:fld id="{277C8B2B-1676-7D4E-8AB6-DB6BB8FBC848}" type="slidenum">
              <a:rPr lang="en-US" smtClean="0"/>
              <a:t>5</a:t>
            </a:fld>
            <a:endParaRPr lang="en-US"/>
          </a:p>
        </p:txBody>
      </p:sp>
    </p:spTree>
    <p:extLst>
      <p:ext uri="{BB962C8B-B14F-4D97-AF65-F5344CB8AC3E}">
        <p14:creationId xmlns:p14="http://schemas.microsoft.com/office/powerpoint/2010/main" val="4058754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3480C-2197-782A-E488-AB36EC4206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7AAE3C-EED3-6079-742D-9B6B0E5D98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14EC6C-BB1A-30F5-495E-A06647D06C33}"/>
              </a:ext>
            </a:extLst>
          </p:cNvPr>
          <p:cNvSpPr>
            <a:spLocks noGrp="1"/>
          </p:cNvSpPr>
          <p:nvPr>
            <p:ph type="body" idx="1"/>
          </p:nvPr>
        </p:nvSpPr>
        <p:spPr/>
        <p:txBody>
          <a:bodyPr/>
          <a:lstStyle/>
          <a:p>
            <a:r>
              <a:rPr lang="en-US" sz="900" kern="1200" dirty="0">
                <a:solidFill>
                  <a:schemeClr val="tx1"/>
                </a:solidFill>
                <a:effectLst/>
                <a:latin typeface="+mn-lt"/>
                <a:ea typeface="+mn-ea"/>
                <a:cs typeface="+mn-cs"/>
              </a:rPr>
              <a:t>Women’s representation among directors across the EU reaches the 33 % Directive target (Oct 2025)</a:t>
            </a:r>
          </a:p>
          <a:p>
            <a:pPr marL="285750" indent="-285750">
              <a:spcAft>
                <a:spcPts val="600"/>
              </a:spcAft>
              <a:buFont typeface="Arial" panose="020B0604020202020204" pitchFamily="34" charset="0"/>
              <a:buChar char="•"/>
            </a:pPr>
            <a:r>
              <a:rPr lang="en-GB" sz="900" dirty="0">
                <a:latin typeface="Gill Sans Nova" panose="020B0602020104020203" pitchFamily="34" charset="0"/>
              </a:rPr>
              <a:t>Overall, 33.6 % women held director seats </a:t>
            </a:r>
          </a:p>
          <a:p>
            <a:pPr marL="285750" indent="-285750">
              <a:spcAft>
                <a:spcPts val="600"/>
              </a:spcAft>
              <a:buFont typeface="Arial" panose="020B0604020202020204" pitchFamily="34" charset="0"/>
              <a:buChar char="•"/>
            </a:pPr>
            <a:r>
              <a:rPr lang="en-GB" sz="900" dirty="0">
                <a:latin typeface="Gill Sans Nova" panose="020B0602020104020203" pitchFamily="34" charset="0"/>
              </a:rPr>
              <a:t>At least 33 % women in 11 MS</a:t>
            </a:r>
          </a:p>
          <a:p>
            <a:pPr marL="285750" indent="-285750">
              <a:spcAft>
                <a:spcPts val="600"/>
              </a:spcAft>
              <a:buFont typeface="Arial" panose="020B0604020202020204" pitchFamily="34" charset="0"/>
              <a:buChar char="•"/>
            </a:pPr>
            <a:r>
              <a:rPr lang="en-GB" sz="900" dirty="0">
                <a:latin typeface="Gill Sans Nova" panose="020B0602020104020203" pitchFamily="34" charset="0"/>
              </a:rPr>
              <a:t>&lt;15 % women in HU and CY</a:t>
            </a:r>
          </a:p>
          <a:p>
            <a:pPr marL="285750" indent="-285750">
              <a:spcAft>
                <a:spcPts val="600"/>
              </a:spcAft>
              <a:buFont typeface="Arial" panose="020B0604020202020204" pitchFamily="34" charset="0"/>
              <a:buChar char="•"/>
            </a:pPr>
            <a:r>
              <a:rPr lang="en-GB" sz="900" dirty="0">
                <a:latin typeface="Gill Sans Nova" panose="020B0602020104020203" pitchFamily="34" charset="0"/>
              </a:rPr>
              <a:t>In Lithuania </a:t>
            </a:r>
            <a:r>
              <a:rPr lang="en-GB" sz="900" b="1" dirty="0">
                <a:latin typeface="Gill Sans Nova" panose="020B0602020104020203" pitchFamily="34" charset="0"/>
              </a:rPr>
              <a:t>24.8 % </a:t>
            </a:r>
            <a:r>
              <a:rPr lang="en-GB" sz="900" dirty="0">
                <a:latin typeface="Gill Sans Nova" panose="020B0602020104020203" pitchFamily="34" charset="0"/>
              </a:rPr>
              <a:t>of women held Director seats</a:t>
            </a:r>
          </a:p>
          <a:p>
            <a:endParaRPr lang="en-GB" sz="9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327E396-1956-442F-D224-8425AA48DDFB}"/>
              </a:ext>
            </a:extLst>
          </p:cNvPr>
          <p:cNvSpPr>
            <a:spLocks noGrp="1"/>
          </p:cNvSpPr>
          <p:nvPr>
            <p:ph type="sldNum" sz="quarter" idx="5"/>
          </p:nvPr>
        </p:nvSpPr>
        <p:spPr/>
        <p:txBody>
          <a:bodyPr/>
          <a:lstStyle/>
          <a:p>
            <a:fld id="{277C8B2B-1676-7D4E-8AB6-DB6BB8FBC848}" type="slidenum">
              <a:rPr lang="en-US" smtClean="0"/>
              <a:t>6</a:t>
            </a:fld>
            <a:endParaRPr lang="en-US"/>
          </a:p>
        </p:txBody>
      </p:sp>
    </p:spTree>
    <p:extLst>
      <p:ext uri="{BB962C8B-B14F-4D97-AF65-F5344CB8AC3E}">
        <p14:creationId xmlns:p14="http://schemas.microsoft.com/office/powerpoint/2010/main" val="3339573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841D3-8BF1-3455-D5C3-4849A4AEDC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E23E41-A070-B37B-B8E6-53AF6FF6A4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7883FC-F8E5-3550-B719-FBE8305CC0AA}"/>
              </a:ext>
            </a:extLst>
          </p:cNvPr>
          <p:cNvSpPr>
            <a:spLocks noGrp="1"/>
          </p:cNvSpPr>
          <p:nvPr>
            <p:ph type="body" idx="1"/>
          </p:nvPr>
        </p:nvSpPr>
        <p:spPr/>
        <p:txBody>
          <a:bodyPr/>
          <a:lstStyle/>
          <a:p>
            <a:r>
              <a:rPr lang="en-GB" sz="900" kern="1200" dirty="0">
                <a:solidFill>
                  <a:schemeClr val="tx1"/>
                </a:solidFill>
                <a:effectLst/>
                <a:latin typeface="+mn-lt"/>
                <a:ea typeface="+mn-ea"/>
                <a:cs typeface="+mn-cs"/>
              </a:rPr>
              <a:t>Data for executive directors show that women are heavily underrepresented in this position. </a:t>
            </a:r>
          </a:p>
          <a:p>
            <a:r>
              <a:rPr lang="en-GB" sz="900" kern="1200" dirty="0">
                <a:solidFill>
                  <a:schemeClr val="tx1"/>
                </a:solidFill>
                <a:effectLst/>
                <a:latin typeface="+mn-lt"/>
                <a:ea typeface="+mn-ea"/>
                <a:cs typeface="+mn-cs"/>
              </a:rPr>
              <a:t>In October 2025, less than a fifth (18.5 %) of executive board seats of largest companies across the EU were occupied by women. </a:t>
            </a:r>
          </a:p>
          <a:p>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This represents an increase of 2.3 pp from 16.2 % in October 2022, just before the Directive was adopted.</a:t>
            </a:r>
          </a:p>
          <a:p>
            <a:pPr marL="171450" indent="-171450">
              <a:buFont typeface="Arial" panose="020B0604020202020204" pitchFamily="34" charset="0"/>
              <a:buChar char="•"/>
            </a:pPr>
            <a:endParaRPr lang="en-GB" sz="9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900" kern="1200" dirty="0">
                <a:solidFill>
                  <a:schemeClr val="tx1"/>
                </a:solidFill>
                <a:effectLst/>
                <a:latin typeface="+mn-lt"/>
                <a:ea typeface="+mn-ea"/>
                <a:cs typeface="+mn-cs"/>
              </a:rPr>
              <a:t>more than a quarter of executive directors were women in the largest companies in the Netherlands (29.4 %), Germany (26.0 %), and Latvia (28.6 %)</a:t>
            </a:r>
          </a:p>
          <a:p>
            <a:pPr marL="171450" indent="-171450">
              <a:buFont typeface="Arial" panose="020B0604020202020204" pitchFamily="34" charset="0"/>
              <a:buChar char="•"/>
            </a:pPr>
            <a:r>
              <a:rPr lang="en-GB" sz="900" kern="1200" dirty="0">
                <a:solidFill>
                  <a:schemeClr val="tx1"/>
                </a:solidFill>
                <a:effectLst/>
                <a:latin typeface="+mn-lt"/>
                <a:ea typeface="+mn-ea"/>
                <a:cs typeface="+mn-cs"/>
              </a:rPr>
              <a:t>Less than one in ten in Italy (7.4 %), Hungary (6.1 %), and Cyprus (7.3 %). </a:t>
            </a:r>
          </a:p>
          <a:p>
            <a:pPr marL="171450" indent="-171450">
              <a:buFont typeface="Arial" panose="020B0604020202020204" pitchFamily="34" charset="0"/>
              <a:buChar char="•"/>
            </a:pPr>
            <a:r>
              <a:rPr lang="en-GB" sz="900" kern="1200" dirty="0">
                <a:solidFill>
                  <a:schemeClr val="tx1"/>
                </a:solidFill>
                <a:effectLst/>
                <a:latin typeface="+mn-lt"/>
                <a:ea typeface="+mn-ea"/>
                <a:cs typeface="+mn-cs"/>
              </a:rPr>
              <a:t>Strikingly, none of the companies covered in Luxembourg had any women executive directors.</a:t>
            </a:r>
          </a:p>
          <a:p>
            <a:pPr marL="171450" indent="-171450">
              <a:buFont typeface="Arial" panose="020B0604020202020204" pitchFamily="34" charset="0"/>
              <a:buChar char="•"/>
            </a:pPr>
            <a:r>
              <a:rPr lang="en-GB" sz="900" kern="1200" dirty="0">
                <a:solidFill>
                  <a:schemeClr val="tx1"/>
                </a:solidFill>
                <a:effectLst/>
                <a:latin typeface="+mn-lt"/>
                <a:ea typeface="+mn-ea"/>
                <a:cs typeface="+mn-cs"/>
              </a:rPr>
              <a:t>In Lithuania 22.7 % </a:t>
            </a:r>
            <a:r>
              <a:rPr lang="en-US" sz="900" kern="1200" dirty="0">
                <a:solidFill>
                  <a:schemeClr val="tx1"/>
                </a:solidFill>
                <a:effectLst/>
                <a:latin typeface="+mn-lt"/>
                <a:ea typeface="+mn-ea"/>
                <a:cs typeface="+mn-cs"/>
              </a:rPr>
              <a:t>of executive directors were women in the largest companies </a:t>
            </a:r>
            <a:endParaRPr lang="en-GB" sz="900" kern="1200" dirty="0">
              <a:solidFill>
                <a:schemeClr val="tx1"/>
              </a:solidFill>
              <a:effectLst/>
              <a:latin typeface="+mn-lt"/>
              <a:ea typeface="+mn-ea"/>
              <a:cs typeface="+mn-cs"/>
            </a:endParaRPr>
          </a:p>
          <a:p>
            <a:pPr marL="171450" indent="-171450">
              <a:buFont typeface="Arial" panose="020B0604020202020204" pitchFamily="34" charset="0"/>
              <a:buChar char="•"/>
            </a:pPr>
            <a:endParaRPr lang="en-GB" sz="900" kern="1200" dirty="0">
              <a:solidFill>
                <a:schemeClr val="tx1"/>
              </a:solidFill>
              <a:effectLst/>
              <a:latin typeface="+mn-lt"/>
              <a:ea typeface="+mn-ea"/>
              <a:cs typeface="+mn-cs"/>
            </a:endParaRPr>
          </a:p>
          <a:p>
            <a:endParaRPr lang="en-GB" sz="9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4EB6A69-4151-BB9D-9F0B-D642785E082B}"/>
              </a:ext>
            </a:extLst>
          </p:cNvPr>
          <p:cNvSpPr>
            <a:spLocks noGrp="1"/>
          </p:cNvSpPr>
          <p:nvPr>
            <p:ph type="sldNum" sz="quarter" idx="5"/>
          </p:nvPr>
        </p:nvSpPr>
        <p:spPr/>
        <p:txBody>
          <a:bodyPr/>
          <a:lstStyle/>
          <a:p>
            <a:fld id="{277C8B2B-1676-7D4E-8AB6-DB6BB8FBC848}" type="slidenum">
              <a:rPr lang="en-US" smtClean="0"/>
              <a:t>7</a:t>
            </a:fld>
            <a:endParaRPr lang="en-US"/>
          </a:p>
        </p:txBody>
      </p:sp>
    </p:spTree>
    <p:extLst>
      <p:ext uri="{BB962C8B-B14F-4D97-AF65-F5344CB8AC3E}">
        <p14:creationId xmlns:p14="http://schemas.microsoft.com/office/powerpoint/2010/main" val="1346623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Progress amongst non-executive directors nearly 3 times faster than for executive directors  (2012-2025)</a:t>
            </a:r>
            <a:endParaRPr lang="en-IE" dirty="0"/>
          </a:p>
          <a:p>
            <a:pPr marL="285750" indent="-285750">
              <a:spcAft>
                <a:spcPts val="600"/>
              </a:spcAft>
              <a:buFont typeface="Arial" panose="020B0604020202020204" pitchFamily="34" charset="0"/>
              <a:buChar char="•"/>
            </a:pPr>
            <a:r>
              <a:rPr lang="en-GB" sz="900" dirty="0">
                <a:latin typeface="Gill Sans Nova" panose="020B0602020104020203" pitchFamily="34" charset="0"/>
              </a:rPr>
              <a:t>No binding targets for executive directors in Directive (nor in pre-existing legislation in MS)</a:t>
            </a:r>
          </a:p>
          <a:p>
            <a:pPr marL="285750" indent="-285750">
              <a:spcAft>
                <a:spcPts val="600"/>
              </a:spcAft>
              <a:buFont typeface="Arial" panose="020B0604020202020204" pitchFamily="34" charset="0"/>
              <a:buChar char="•"/>
            </a:pPr>
            <a:r>
              <a:rPr lang="en-GB" sz="900" dirty="0">
                <a:latin typeface="Gill Sans Nova" panose="020B0602020104020203" pitchFamily="34" charset="0"/>
              </a:rPr>
              <a:t>Since 2012, increase in % women NED nearly 3 times faster than for executive directors (1.7 pp/year </a:t>
            </a:r>
            <a:r>
              <a:rPr lang="en-GB" sz="900" i="1" dirty="0">
                <a:latin typeface="Gill Sans Nova" panose="020B0602020104020203" pitchFamily="34" charset="0"/>
              </a:rPr>
              <a:t>vs</a:t>
            </a:r>
            <a:r>
              <a:rPr lang="en-GB" sz="900" dirty="0">
                <a:latin typeface="Gill Sans Nova" panose="020B0602020104020203" pitchFamily="34" charset="0"/>
              </a:rPr>
              <a:t>. 0.6pp/year)</a:t>
            </a:r>
          </a:p>
          <a:p>
            <a:endParaRPr lang="en-GB" dirty="0"/>
          </a:p>
        </p:txBody>
      </p:sp>
      <p:sp>
        <p:nvSpPr>
          <p:cNvPr id="4" name="Slide Number Placeholder 3"/>
          <p:cNvSpPr>
            <a:spLocks noGrp="1"/>
          </p:cNvSpPr>
          <p:nvPr>
            <p:ph type="sldNum" sz="quarter" idx="5"/>
          </p:nvPr>
        </p:nvSpPr>
        <p:spPr/>
        <p:txBody>
          <a:bodyPr/>
          <a:lstStyle/>
          <a:p>
            <a:fld id="{277C8B2B-1676-7D4E-8AB6-DB6BB8FBC848}" type="slidenum">
              <a:rPr lang="en-US" smtClean="0"/>
              <a:t>8</a:t>
            </a:fld>
            <a:endParaRPr lang="en-US"/>
          </a:p>
        </p:txBody>
      </p:sp>
    </p:spTree>
    <p:extLst>
      <p:ext uri="{BB962C8B-B14F-4D97-AF65-F5344CB8AC3E}">
        <p14:creationId xmlns:p14="http://schemas.microsoft.com/office/powerpoint/2010/main" val="3636909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565DE-E154-4CDD-71A1-5F0D9F680C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BB3259-423C-9D27-6B66-4032835CBA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17EF1E-8617-EA7E-2731-1693D764E28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FF76771-A6CA-CEB3-DB70-79FE871BC09C}"/>
              </a:ext>
            </a:extLst>
          </p:cNvPr>
          <p:cNvSpPr>
            <a:spLocks noGrp="1"/>
          </p:cNvSpPr>
          <p:nvPr>
            <p:ph type="sldNum" sz="quarter" idx="5"/>
          </p:nvPr>
        </p:nvSpPr>
        <p:spPr/>
        <p:txBody>
          <a:bodyPr/>
          <a:lstStyle/>
          <a:p>
            <a:fld id="{277C8B2B-1676-7D4E-8AB6-DB6BB8FBC848}" type="slidenum">
              <a:rPr lang="en-US" smtClean="0"/>
              <a:t>9</a:t>
            </a:fld>
            <a:endParaRPr lang="en-US"/>
          </a:p>
        </p:txBody>
      </p:sp>
    </p:spTree>
    <p:extLst>
      <p:ext uri="{BB962C8B-B14F-4D97-AF65-F5344CB8AC3E}">
        <p14:creationId xmlns:p14="http://schemas.microsoft.com/office/powerpoint/2010/main" val="3331558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C42E322-F5B5-41CC-00C2-EE7B7B27DBB2}"/>
              </a:ext>
            </a:extLst>
          </p:cNvPr>
          <p:cNvPicPr>
            <a:picLocks noChangeAspect="1"/>
          </p:cNvPicPr>
          <p:nvPr userDrawn="1"/>
        </p:nvPicPr>
        <p:blipFill>
          <a:blip r:embed="rId2"/>
          <a:stretch>
            <a:fillRect/>
          </a:stretch>
        </p:blipFill>
        <p:spPr>
          <a:xfrm>
            <a:off x="3264372" y="1286273"/>
            <a:ext cx="2615255" cy="959365"/>
          </a:xfrm>
          <a:prstGeom prst="rect">
            <a:avLst/>
          </a:prstGeom>
        </p:spPr>
      </p:pic>
      <p:pic>
        <p:nvPicPr>
          <p:cNvPr id="9" name="Picture 8">
            <a:extLst>
              <a:ext uri="{FF2B5EF4-FFF2-40B4-BE49-F238E27FC236}">
                <a16:creationId xmlns:a16="http://schemas.microsoft.com/office/drawing/2014/main" id="{7B34AAAD-CD0C-7A87-1451-9944C65CDFD9}"/>
              </a:ext>
            </a:extLst>
          </p:cNvPr>
          <p:cNvPicPr>
            <a:picLocks noChangeAspect="1"/>
          </p:cNvPicPr>
          <p:nvPr userDrawn="1"/>
        </p:nvPicPr>
        <p:blipFill rotWithShape="1">
          <a:blip r:embed="rId3"/>
          <a:srcRect l="50298" t="5334" r="21176" b="55346"/>
          <a:stretch/>
        </p:blipFill>
        <p:spPr>
          <a:xfrm>
            <a:off x="-25016" y="284782"/>
            <a:ext cx="5511415" cy="4909518"/>
          </a:xfrm>
          <a:prstGeom prst="rect">
            <a:avLst/>
          </a:prstGeom>
        </p:spPr>
      </p:pic>
      <p:sp>
        <p:nvSpPr>
          <p:cNvPr id="11" name="Text Placeholder 10">
            <a:extLst>
              <a:ext uri="{FF2B5EF4-FFF2-40B4-BE49-F238E27FC236}">
                <a16:creationId xmlns:a16="http://schemas.microsoft.com/office/drawing/2014/main" id="{350058A7-7653-9AE8-3131-FA8D91AD0927}"/>
              </a:ext>
            </a:extLst>
          </p:cNvPr>
          <p:cNvSpPr>
            <a:spLocks noGrp="1"/>
          </p:cNvSpPr>
          <p:nvPr>
            <p:ph type="body" sz="quarter" idx="10"/>
          </p:nvPr>
        </p:nvSpPr>
        <p:spPr>
          <a:xfrm>
            <a:off x="1657349" y="2571750"/>
            <a:ext cx="5829300" cy="742950"/>
          </a:xfrm>
          <a:prstGeom prst="rect">
            <a:avLst/>
          </a:prstGeom>
        </p:spPr>
        <p:txBody>
          <a:bodyPr/>
          <a:lstStyle>
            <a:lvl1pPr marL="0" indent="0" algn="ctr">
              <a:buNone/>
              <a:defRPr sz="2800" b="1" i="0">
                <a:latin typeface="Gill Sans Nova" panose="020B0602020104020203" pitchFamily="34" charset="0"/>
              </a:defRPr>
            </a:lvl1pPr>
          </a:lstStyle>
          <a:p>
            <a:pPr lvl="0"/>
            <a:r>
              <a:rPr lang="en-US"/>
              <a:t>Click to edit Master text styles</a:t>
            </a:r>
          </a:p>
        </p:txBody>
      </p:sp>
    </p:spTree>
    <p:extLst>
      <p:ext uri="{BB962C8B-B14F-4D97-AF65-F5344CB8AC3E}">
        <p14:creationId xmlns:p14="http://schemas.microsoft.com/office/powerpoint/2010/main" val="1396957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3C2F8CC-C7C1-481C-26FC-BBFD6D3156F8}"/>
              </a:ext>
            </a:extLst>
          </p:cNvPr>
          <p:cNvSpPr>
            <a:spLocks noGrp="1"/>
          </p:cNvSpPr>
          <p:nvPr>
            <p:ph type="pic" sz="quarter" idx="10"/>
          </p:nvPr>
        </p:nvSpPr>
        <p:spPr>
          <a:xfrm>
            <a:off x="819944" y="613070"/>
            <a:ext cx="7504112" cy="3375025"/>
          </a:xfrm>
          <a:prstGeom prst="rect">
            <a:avLst/>
          </a:prstGeom>
        </p:spPr>
        <p:txBody>
          <a:bodyPr/>
          <a:lstStyle>
            <a:lvl1pPr marL="0" indent="0">
              <a:buNone/>
              <a:defRPr b="0" i="0">
                <a:latin typeface="Gill Sans Nova" panose="020B0602020104020203" pitchFamily="34" charset="0"/>
              </a:defRPr>
            </a:lvl1pPr>
          </a:lstStyle>
          <a:p>
            <a:r>
              <a:rPr lang="en-US"/>
              <a:t>Click icon to add picture</a:t>
            </a:r>
          </a:p>
        </p:txBody>
      </p:sp>
    </p:spTree>
    <p:extLst>
      <p:ext uri="{BB962C8B-B14F-4D97-AF65-F5344CB8AC3E}">
        <p14:creationId xmlns:p14="http://schemas.microsoft.com/office/powerpoint/2010/main" val="3929740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1075C53-5FFE-DD4A-3EB5-768D3878B4EA}"/>
              </a:ext>
            </a:extLst>
          </p:cNvPr>
          <p:cNvSpPr>
            <a:spLocks noGrp="1"/>
          </p:cNvSpPr>
          <p:nvPr>
            <p:ph type="pic" idx="1"/>
          </p:nvPr>
        </p:nvSpPr>
        <p:spPr>
          <a:xfrm>
            <a:off x="3995848" y="568325"/>
            <a:ext cx="4629150" cy="3567112"/>
          </a:xfrm>
          <a:prstGeom prst="rect">
            <a:avLst/>
          </a:prstGeom>
        </p:spPr>
        <p:txBody>
          <a:bodyPr/>
          <a:lstStyle>
            <a:lvl1pPr marL="0" indent="0">
              <a:buNone/>
              <a:defRPr sz="2400" b="0" i="0">
                <a:latin typeface="Gill Sans Nova" panose="020B0602020104020203"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9" name="Text Placeholder 8">
            <a:extLst>
              <a:ext uri="{FF2B5EF4-FFF2-40B4-BE49-F238E27FC236}">
                <a16:creationId xmlns:a16="http://schemas.microsoft.com/office/drawing/2014/main" id="{A910542E-1FA8-161A-13D0-CDE42BA65B8E}"/>
              </a:ext>
            </a:extLst>
          </p:cNvPr>
          <p:cNvSpPr>
            <a:spLocks noGrp="1"/>
          </p:cNvSpPr>
          <p:nvPr>
            <p:ph type="body" sz="quarter" idx="13"/>
          </p:nvPr>
        </p:nvSpPr>
        <p:spPr>
          <a:xfrm>
            <a:off x="612399" y="568325"/>
            <a:ext cx="3176587" cy="3567112"/>
          </a:xfrm>
          <a:prstGeom prst="rect">
            <a:avLst/>
          </a:prstGeom>
        </p:spPr>
        <p:txBody>
          <a:bodyPr/>
          <a:lstStyle>
            <a:lvl1pPr>
              <a:defRPr b="0" i="0">
                <a:latin typeface="Gill Sans Nova" panose="020B0602020104020203" pitchFamily="34" charset="0"/>
              </a:defRPr>
            </a:lvl1pPr>
            <a:lvl2pPr>
              <a:defRPr b="0" i="0">
                <a:latin typeface="Gill Sans Nova" panose="020B0602020104020203" pitchFamily="34" charset="0"/>
              </a:defRPr>
            </a:lvl2pPr>
            <a:lvl3pPr>
              <a:defRPr b="0" i="0">
                <a:latin typeface="Gill Sans Nova" panose="020B0602020104020203" pitchFamily="34" charset="0"/>
              </a:defRPr>
            </a:lvl3pPr>
            <a:lvl4pPr>
              <a:defRPr b="0" i="0">
                <a:latin typeface="Gill Sans Nova" panose="020B0602020104020203" pitchFamily="34" charset="0"/>
              </a:defRPr>
            </a:lvl4pPr>
            <a:lvl5pPr>
              <a:defRPr b="0" i="0">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8420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A7060E-C7C4-F0A7-DADB-5D56F49F3CF0}"/>
              </a:ext>
            </a:extLst>
          </p:cNvPr>
          <p:cNvPicPr>
            <a:picLocks noChangeAspect="1"/>
          </p:cNvPicPr>
          <p:nvPr userDrawn="1"/>
        </p:nvPicPr>
        <p:blipFill rotWithShape="1">
          <a:blip r:embed="rId2"/>
          <a:srcRect l="56871" t="21497" r="7450" b="29777"/>
          <a:stretch/>
        </p:blipFill>
        <p:spPr>
          <a:xfrm>
            <a:off x="5383399" y="-15240"/>
            <a:ext cx="3798701" cy="3426136"/>
          </a:xfrm>
          <a:prstGeom prst="rect">
            <a:avLst/>
          </a:prstGeom>
        </p:spPr>
      </p:pic>
      <p:sp>
        <p:nvSpPr>
          <p:cNvPr id="9" name="Text Placeholder 8">
            <a:extLst>
              <a:ext uri="{FF2B5EF4-FFF2-40B4-BE49-F238E27FC236}">
                <a16:creationId xmlns:a16="http://schemas.microsoft.com/office/drawing/2014/main" id="{F943DABE-AD8D-ACB9-3DB7-27FD04013E94}"/>
              </a:ext>
            </a:extLst>
          </p:cNvPr>
          <p:cNvSpPr>
            <a:spLocks noGrp="1"/>
          </p:cNvSpPr>
          <p:nvPr>
            <p:ph type="body" sz="quarter" idx="10"/>
          </p:nvPr>
        </p:nvSpPr>
        <p:spPr>
          <a:xfrm>
            <a:off x="473075" y="388938"/>
            <a:ext cx="4822825" cy="2247581"/>
          </a:xfrm>
          <a:prstGeom prst="rect">
            <a:avLst/>
          </a:prstGeom>
        </p:spPr>
        <p:txBody>
          <a:bodyPr/>
          <a:lstStyle>
            <a:lvl1pPr>
              <a:defRPr b="0" i="0">
                <a:latin typeface="Gill Sans Nova" panose="020B0602020104020203" pitchFamily="34" charset="0"/>
              </a:defRPr>
            </a:lvl1pPr>
            <a:lvl2pPr>
              <a:defRPr b="0" i="0">
                <a:latin typeface="Gill Sans Nova" panose="020B0602020104020203" pitchFamily="34" charset="0"/>
              </a:defRPr>
            </a:lvl2pPr>
            <a:lvl3pPr>
              <a:defRPr b="0" i="0">
                <a:latin typeface="Gill Sans Nova" panose="020B0602020104020203" pitchFamily="34" charset="0"/>
              </a:defRPr>
            </a:lvl3pPr>
            <a:lvl4pPr>
              <a:defRPr b="0" i="0">
                <a:latin typeface="Gill Sans Nova" panose="020B0602020104020203" pitchFamily="34" charset="0"/>
              </a:defRPr>
            </a:lvl4pPr>
            <a:lvl5pPr>
              <a:defRPr b="0" i="0">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6CF360C3-0933-8923-E013-5C565D5C354F}"/>
              </a:ext>
            </a:extLst>
          </p:cNvPr>
          <p:cNvSpPr>
            <a:spLocks noGrp="1"/>
          </p:cNvSpPr>
          <p:nvPr>
            <p:ph type="body" sz="quarter" idx="11"/>
          </p:nvPr>
        </p:nvSpPr>
        <p:spPr>
          <a:xfrm>
            <a:off x="473075" y="2804160"/>
            <a:ext cx="7978775" cy="1334135"/>
          </a:xfrm>
          <a:prstGeom prst="rect">
            <a:avLst/>
          </a:prstGeom>
        </p:spPr>
        <p:txBody>
          <a:bodyPr/>
          <a:lstStyle>
            <a:lvl1pPr>
              <a:defRPr b="0" i="0">
                <a:latin typeface="Gill Sans Nova" panose="020B0602020104020203" pitchFamily="34" charset="0"/>
              </a:defRPr>
            </a:lvl1pPr>
            <a:lvl2pPr>
              <a:defRPr b="0" i="0">
                <a:latin typeface="Gill Sans Nova" panose="020B0602020104020203" pitchFamily="34" charset="0"/>
              </a:defRPr>
            </a:lvl2pPr>
            <a:lvl3pPr>
              <a:defRPr b="0" i="0">
                <a:latin typeface="Gill Sans Nova" panose="020B0602020104020203" pitchFamily="34" charset="0"/>
              </a:defRPr>
            </a:lvl3pPr>
            <a:lvl4pPr>
              <a:defRPr b="0" i="0">
                <a:latin typeface="Gill Sans Nova" panose="020B0602020104020203" pitchFamily="34" charset="0"/>
              </a:defRPr>
            </a:lvl4pPr>
            <a:lvl5pPr>
              <a:defRPr b="0" i="0">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4817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ape in the top right corn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996CA35-4F76-7C12-ABD6-1A360696F102}"/>
              </a:ext>
            </a:extLst>
          </p:cNvPr>
          <p:cNvPicPr>
            <a:picLocks noChangeAspect="1"/>
          </p:cNvPicPr>
          <p:nvPr userDrawn="1"/>
        </p:nvPicPr>
        <p:blipFill rotWithShape="1">
          <a:blip r:embed="rId2"/>
          <a:srcRect t="53015" r="26114"/>
          <a:stretch/>
        </p:blipFill>
        <p:spPr>
          <a:xfrm>
            <a:off x="38104" y="-7434"/>
            <a:ext cx="9118650" cy="5143500"/>
          </a:xfrm>
          <a:prstGeom prst="rect">
            <a:avLst/>
          </a:prstGeom>
        </p:spPr>
      </p:pic>
      <p:sp>
        <p:nvSpPr>
          <p:cNvPr id="8" name="Text Placeholder 8">
            <a:extLst>
              <a:ext uri="{FF2B5EF4-FFF2-40B4-BE49-F238E27FC236}">
                <a16:creationId xmlns:a16="http://schemas.microsoft.com/office/drawing/2014/main" id="{E5CE64F7-19A7-BD72-0F80-A845CE8E9874}"/>
              </a:ext>
            </a:extLst>
          </p:cNvPr>
          <p:cNvSpPr>
            <a:spLocks noGrp="1"/>
          </p:cNvSpPr>
          <p:nvPr>
            <p:ph type="body" sz="quarter" idx="10"/>
          </p:nvPr>
        </p:nvSpPr>
        <p:spPr>
          <a:xfrm>
            <a:off x="473076" y="388938"/>
            <a:ext cx="3980938" cy="3475139"/>
          </a:xfrm>
          <a:prstGeom prst="rect">
            <a:avLst/>
          </a:prstGeom>
        </p:spPr>
        <p:txBody>
          <a:bodyPr/>
          <a:lstStyle>
            <a:lvl1pPr>
              <a:defRPr b="0" i="0">
                <a:latin typeface="Gill Sans Nova" panose="020B0602020104020203" pitchFamily="34" charset="0"/>
              </a:defRPr>
            </a:lvl1pPr>
            <a:lvl2pPr>
              <a:defRPr b="0" i="0">
                <a:latin typeface="Gill Sans Nova" panose="020B0602020104020203" pitchFamily="34" charset="0"/>
              </a:defRPr>
            </a:lvl2pPr>
            <a:lvl3pPr>
              <a:defRPr b="0" i="0">
                <a:latin typeface="Gill Sans Nova" panose="020B0602020104020203" pitchFamily="34" charset="0"/>
              </a:defRPr>
            </a:lvl3pPr>
            <a:lvl4pPr>
              <a:defRPr b="0" i="0">
                <a:latin typeface="Gill Sans Nova" panose="020B0602020104020203" pitchFamily="34" charset="0"/>
              </a:defRPr>
            </a:lvl4pPr>
            <a:lvl5pPr>
              <a:defRPr b="0" i="0">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49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hape in top left corn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D4B9AC-A42C-AD88-F969-80255FE4B176}"/>
              </a:ext>
            </a:extLst>
          </p:cNvPr>
          <p:cNvPicPr>
            <a:picLocks noChangeAspect="1"/>
          </p:cNvPicPr>
          <p:nvPr userDrawn="1"/>
        </p:nvPicPr>
        <p:blipFill rotWithShape="1">
          <a:blip r:embed="rId2"/>
          <a:srcRect l="32888" t="42064" r="35681" b="6839"/>
          <a:stretch/>
        </p:blipFill>
        <p:spPr>
          <a:xfrm>
            <a:off x="-30480" y="0"/>
            <a:ext cx="4209867" cy="4321277"/>
          </a:xfrm>
          <a:prstGeom prst="rect">
            <a:avLst/>
          </a:prstGeom>
        </p:spPr>
      </p:pic>
      <p:sp>
        <p:nvSpPr>
          <p:cNvPr id="7" name="Text Placeholder 8">
            <a:extLst>
              <a:ext uri="{FF2B5EF4-FFF2-40B4-BE49-F238E27FC236}">
                <a16:creationId xmlns:a16="http://schemas.microsoft.com/office/drawing/2014/main" id="{59A1971E-FC40-138A-31AB-05C2445F5F28}"/>
              </a:ext>
            </a:extLst>
          </p:cNvPr>
          <p:cNvSpPr>
            <a:spLocks noGrp="1"/>
          </p:cNvSpPr>
          <p:nvPr>
            <p:ph type="body" sz="quarter" idx="10"/>
          </p:nvPr>
        </p:nvSpPr>
        <p:spPr>
          <a:xfrm>
            <a:off x="4396147" y="536422"/>
            <a:ext cx="3980938" cy="3475139"/>
          </a:xfrm>
          <a:prstGeom prst="rect">
            <a:avLst/>
          </a:prstGeom>
        </p:spPr>
        <p:txBody>
          <a:bodyPr/>
          <a:lstStyle>
            <a:lvl1pPr>
              <a:defRPr b="0" i="0">
                <a:latin typeface="Gill Sans Nova" panose="020B0602020104020203" pitchFamily="34" charset="0"/>
              </a:defRPr>
            </a:lvl1pPr>
            <a:lvl2pPr>
              <a:defRPr b="0" i="0">
                <a:latin typeface="Gill Sans Nova" panose="020B0602020104020203" pitchFamily="34" charset="0"/>
              </a:defRPr>
            </a:lvl2pPr>
            <a:lvl3pPr>
              <a:defRPr b="0" i="0">
                <a:latin typeface="Gill Sans Nova" panose="020B0602020104020203" pitchFamily="34" charset="0"/>
              </a:defRPr>
            </a:lvl3pPr>
            <a:lvl4pPr>
              <a:defRPr b="0" i="0">
                <a:latin typeface="Gill Sans Nova" panose="020B0602020104020203" pitchFamily="34" charset="0"/>
              </a:defRPr>
            </a:lvl4pPr>
            <a:lvl5pPr>
              <a:defRPr b="0" i="0">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1813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6268B3-2FB3-1FC9-ED9B-1A5F9F114655}"/>
              </a:ext>
            </a:extLst>
          </p:cNvPr>
          <p:cNvPicPr>
            <a:picLocks noChangeAspect="1"/>
          </p:cNvPicPr>
          <p:nvPr userDrawn="1"/>
        </p:nvPicPr>
        <p:blipFill rotWithShape="1">
          <a:blip r:embed="rId2"/>
          <a:srcRect l="41707" t="58869" r="30604"/>
          <a:stretch/>
        </p:blipFill>
        <p:spPr>
          <a:xfrm>
            <a:off x="-44700" y="0"/>
            <a:ext cx="4952373" cy="5855110"/>
          </a:xfrm>
          <a:prstGeom prst="rect">
            <a:avLst/>
          </a:prstGeom>
        </p:spPr>
      </p:pic>
      <p:sp>
        <p:nvSpPr>
          <p:cNvPr id="7" name="Text Placeholder 8">
            <a:extLst>
              <a:ext uri="{FF2B5EF4-FFF2-40B4-BE49-F238E27FC236}">
                <a16:creationId xmlns:a16="http://schemas.microsoft.com/office/drawing/2014/main" id="{9FB012E5-5309-FF75-7391-5E105951371C}"/>
              </a:ext>
            </a:extLst>
          </p:cNvPr>
          <p:cNvSpPr>
            <a:spLocks noGrp="1"/>
          </p:cNvSpPr>
          <p:nvPr>
            <p:ph type="body" sz="quarter" idx="10"/>
          </p:nvPr>
        </p:nvSpPr>
        <p:spPr>
          <a:xfrm>
            <a:off x="4188541" y="766917"/>
            <a:ext cx="4616245" cy="3272298"/>
          </a:xfrm>
          <a:prstGeom prst="rect">
            <a:avLst/>
          </a:prstGeom>
        </p:spPr>
        <p:txBody>
          <a:bodyPr/>
          <a:lstStyle>
            <a:lvl1pPr>
              <a:defRPr b="0" i="0">
                <a:latin typeface="Gill Sans Nova" panose="020B0602020104020203" pitchFamily="34" charset="0"/>
              </a:defRPr>
            </a:lvl1pPr>
            <a:lvl2pPr>
              <a:defRPr b="0" i="0">
                <a:latin typeface="Gill Sans Nova" panose="020B0602020104020203" pitchFamily="34" charset="0"/>
              </a:defRPr>
            </a:lvl2pPr>
            <a:lvl3pPr>
              <a:defRPr b="0" i="0">
                <a:latin typeface="Gill Sans Nova" panose="020B0602020104020203" pitchFamily="34" charset="0"/>
              </a:defRPr>
            </a:lvl3pPr>
            <a:lvl4pPr>
              <a:defRPr b="0" i="0">
                <a:latin typeface="Gill Sans Nova" panose="020B0602020104020203" pitchFamily="34" charset="0"/>
              </a:defRPr>
            </a:lvl4pPr>
            <a:lvl5pPr>
              <a:defRPr b="0" i="0">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5709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hape on the s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8B6A89-FD0F-D319-E67E-72A0B46D49F3}"/>
              </a:ext>
            </a:extLst>
          </p:cNvPr>
          <p:cNvPicPr>
            <a:picLocks noChangeAspect="1"/>
          </p:cNvPicPr>
          <p:nvPr userDrawn="1"/>
        </p:nvPicPr>
        <p:blipFill rotWithShape="1">
          <a:blip r:embed="rId2"/>
          <a:srcRect l="54575" r="17974" b="8283"/>
          <a:stretch/>
        </p:blipFill>
        <p:spPr>
          <a:xfrm>
            <a:off x="5825614" y="1"/>
            <a:ext cx="3318386" cy="5143500"/>
          </a:xfrm>
          <a:prstGeom prst="rect">
            <a:avLst/>
          </a:prstGeom>
        </p:spPr>
      </p:pic>
      <p:sp>
        <p:nvSpPr>
          <p:cNvPr id="7" name="Text Placeholder 8">
            <a:extLst>
              <a:ext uri="{FF2B5EF4-FFF2-40B4-BE49-F238E27FC236}">
                <a16:creationId xmlns:a16="http://schemas.microsoft.com/office/drawing/2014/main" id="{1F337D61-E72F-9D0E-4BB4-DADD01BD30BD}"/>
              </a:ext>
            </a:extLst>
          </p:cNvPr>
          <p:cNvSpPr>
            <a:spLocks noGrp="1"/>
          </p:cNvSpPr>
          <p:nvPr>
            <p:ph type="body" sz="quarter" idx="10"/>
          </p:nvPr>
        </p:nvSpPr>
        <p:spPr>
          <a:xfrm>
            <a:off x="509676" y="1371601"/>
            <a:ext cx="6093143" cy="2795204"/>
          </a:xfrm>
          <a:prstGeom prst="rect">
            <a:avLst/>
          </a:prstGeom>
        </p:spPr>
        <p:txBody>
          <a:bodyPr/>
          <a:lstStyle>
            <a:lvl1pPr>
              <a:defRPr b="0" i="0">
                <a:latin typeface="Gill Sans Nova" panose="020B0602020104020203" pitchFamily="34" charset="0"/>
              </a:defRPr>
            </a:lvl1pPr>
            <a:lvl2pPr>
              <a:defRPr b="0" i="0">
                <a:latin typeface="Gill Sans Nova" panose="020B0602020104020203" pitchFamily="34" charset="0"/>
              </a:defRPr>
            </a:lvl2pPr>
            <a:lvl3pPr>
              <a:defRPr b="0" i="0">
                <a:latin typeface="Gill Sans Nova" panose="020B0602020104020203" pitchFamily="34" charset="0"/>
              </a:defRPr>
            </a:lvl3pPr>
            <a:lvl4pPr>
              <a:defRPr b="0" i="0">
                <a:latin typeface="Gill Sans Nova" panose="020B0602020104020203" pitchFamily="34" charset="0"/>
              </a:defRPr>
            </a:lvl4pPr>
            <a:lvl5pPr>
              <a:defRPr b="0" i="0">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0">
            <a:extLst>
              <a:ext uri="{FF2B5EF4-FFF2-40B4-BE49-F238E27FC236}">
                <a16:creationId xmlns:a16="http://schemas.microsoft.com/office/drawing/2014/main" id="{80575F47-C55E-6251-121D-53357AE7F324}"/>
              </a:ext>
            </a:extLst>
          </p:cNvPr>
          <p:cNvSpPr>
            <a:spLocks noGrp="1"/>
          </p:cNvSpPr>
          <p:nvPr>
            <p:ph type="body" sz="quarter" idx="11"/>
          </p:nvPr>
        </p:nvSpPr>
        <p:spPr>
          <a:xfrm>
            <a:off x="509677" y="403585"/>
            <a:ext cx="6093142" cy="742950"/>
          </a:xfrm>
          <a:prstGeom prst="rect">
            <a:avLst/>
          </a:prstGeom>
        </p:spPr>
        <p:txBody>
          <a:bodyPr/>
          <a:lstStyle>
            <a:lvl1pPr marL="0" indent="0" algn="l">
              <a:buNone/>
              <a:defRPr sz="2800" b="1" i="0">
                <a:latin typeface="Gill Sans Nova" panose="020B0602020104020203" pitchFamily="34" charset="0"/>
              </a:defRPr>
            </a:lvl1pPr>
          </a:lstStyle>
          <a:p>
            <a:pPr lvl="0"/>
            <a:r>
              <a:rPr lang="en-US"/>
              <a:t>Click to edit Master text styles</a:t>
            </a:r>
          </a:p>
        </p:txBody>
      </p:sp>
    </p:spTree>
    <p:extLst>
      <p:ext uri="{BB962C8B-B14F-4D97-AF65-F5344CB8AC3E}">
        <p14:creationId xmlns:p14="http://schemas.microsoft.com/office/powerpoint/2010/main" val="1963743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long 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BEF0E6-557C-13AE-BA75-50197E5E9BE6}"/>
              </a:ext>
            </a:extLst>
          </p:cNvPr>
          <p:cNvPicPr>
            <a:picLocks noChangeAspect="1"/>
          </p:cNvPicPr>
          <p:nvPr userDrawn="1"/>
        </p:nvPicPr>
        <p:blipFill rotWithShape="1">
          <a:blip r:embed="rId2"/>
          <a:srcRect l="34782" t="85598" r="36573" b="8606"/>
          <a:stretch/>
        </p:blipFill>
        <p:spPr>
          <a:xfrm>
            <a:off x="-66167" y="-16697"/>
            <a:ext cx="9332208" cy="2077145"/>
          </a:xfrm>
          <a:prstGeom prst="rect">
            <a:avLst/>
          </a:prstGeom>
        </p:spPr>
      </p:pic>
      <p:sp>
        <p:nvSpPr>
          <p:cNvPr id="7" name="Text Placeholder 10">
            <a:extLst>
              <a:ext uri="{FF2B5EF4-FFF2-40B4-BE49-F238E27FC236}">
                <a16:creationId xmlns:a16="http://schemas.microsoft.com/office/drawing/2014/main" id="{6C30F542-DF53-8EF7-33A0-93BECF6A13E2}"/>
              </a:ext>
            </a:extLst>
          </p:cNvPr>
          <p:cNvSpPr>
            <a:spLocks noGrp="1"/>
          </p:cNvSpPr>
          <p:nvPr>
            <p:ph type="body" sz="quarter" idx="10"/>
          </p:nvPr>
        </p:nvSpPr>
        <p:spPr>
          <a:xfrm>
            <a:off x="700480" y="266866"/>
            <a:ext cx="7743039" cy="1050206"/>
          </a:xfrm>
          <a:prstGeom prst="rect">
            <a:avLst/>
          </a:prstGeom>
        </p:spPr>
        <p:txBody>
          <a:bodyPr/>
          <a:lstStyle>
            <a:lvl1pPr marL="0" indent="0" algn="ctr">
              <a:buNone/>
              <a:defRPr sz="2800" b="1" i="0">
                <a:latin typeface="Gill Sans Nova" panose="020B0602020104020203" pitchFamily="34" charset="0"/>
              </a:defRPr>
            </a:lvl1pPr>
          </a:lstStyle>
          <a:p>
            <a:pPr lvl="0"/>
            <a:r>
              <a:rPr lang="en-US"/>
              <a:t>Click to edit Master text styles</a:t>
            </a:r>
          </a:p>
        </p:txBody>
      </p:sp>
      <p:sp>
        <p:nvSpPr>
          <p:cNvPr id="9" name="Text Placeholder 8">
            <a:extLst>
              <a:ext uri="{FF2B5EF4-FFF2-40B4-BE49-F238E27FC236}">
                <a16:creationId xmlns:a16="http://schemas.microsoft.com/office/drawing/2014/main" id="{CBFAD71D-2D2A-B555-42F2-A8647DEEBE7B}"/>
              </a:ext>
            </a:extLst>
          </p:cNvPr>
          <p:cNvSpPr>
            <a:spLocks noGrp="1"/>
          </p:cNvSpPr>
          <p:nvPr>
            <p:ph type="body" sz="quarter" idx="11"/>
          </p:nvPr>
        </p:nvSpPr>
        <p:spPr>
          <a:xfrm>
            <a:off x="700088" y="2060575"/>
            <a:ext cx="7743825" cy="2192338"/>
          </a:xfrm>
          <a:prstGeom prst="rect">
            <a:avLst/>
          </a:prstGeom>
        </p:spPr>
        <p:txBody>
          <a:bodyPr/>
          <a:lstStyle>
            <a:lvl1pPr>
              <a:defRPr b="0" i="0">
                <a:latin typeface="Gill Sans Nova" panose="020B0602020104020203" pitchFamily="34" charset="0"/>
              </a:defRPr>
            </a:lvl1pPr>
            <a:lvl2pPr>
              <a:defRPr b="0" i="0">
                <a:latin typeface="Gill Sans Nova" panose="020B0602020104020203" pitchFamily="34" charset="0"/>
              </a:defRPr>
            </a:lvl2pPr>
            <a:lvl3pPr>
              <a:defRPr b="0" i="0">
                <a:latin typeface="Gill Sans Nova" panose="020B0602020104020203" pitchFamily="34" charset="0"/>
              </a:defRPr>
            </a:lvl3pPr>
            <a:lvl4pPr>
              <a:defRPr b="0" i="0">
                <a:latin typeface="Gill Sans Nova" panose="020B0602020104020203" pitchFamily="34" charset="0"/>
              </a:defRPr>
            </a:lvl4pPr>
            <a:lvl5pPr>
              <a:defRPr b="0" i="0">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1544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long Section Header Whit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243A11-9F3D-EBF0-F678-060393EA0CFB}"/>
              </a:ext>
            </a:extLst>
          </p:cNvPr>
          <p:cNvPicPr>
            <a:picLocks noChangeAspect="1"/>
          </p:cNvPicPr>
          <p:nvPr userDrawn="1"/>
        </p:nvPicPr>
        <p:blipFill rotWithShape="1">
          <a:blip r:embed="rId2"/>
          <a:srcRect l="34782" t="85598" r="36573" b="8606"/>
          <a:stretch/>
        </p:blipFill>
        <p:spPr>
          <a:xfrm>
            <a:off x="-66167" y="-16697"/>
            <a:ext cx="9332208" cy="2077145"/>
          </a:xfrm>
          <a:prstGeom prst="rect">
            <a:avLst/>
          </a:prstGeom>
        </p:spPr>
      </p:pic>
      <p:sp>
        <p:nvSpPr>
          <p:cNvPr id="8" name="Text Placeholder 10">
            <a:extLst>
              <a:ext uri="{FF2B5EF4-FFF2-40B4-BE49-F238E27FC236}">
                <a16:creationId xmlns:a16="http://schemas.microsoft.com/office/drawing/2014/main" id="{5B097F15-8382-70D6-037D-C3B5902AA732}"/>
              </a:ext>
            </a:extLst>
          </p:cNvPr>
          <p:cNvSpPr>
            <a:spLocks noGrp="1"/>
          </p:cNvSpPr>
          <p:nvPr>
            <p:ph type="body" sz="quarter" idx="10"/>
          </p:nvPr>
        </p:nvSpPr>
        <p:spPr>
          <a:xfrm>
            <a:off x="700480" y="266866"/>
            <a:ext cx="7743039" cy="1050206"/>
          </a:xfrm>
          <a:prstGeom prst="rect">
            <a:avLst/>
          </a:prstGeom>
        </p:spPr>
        <p:txBody>
          <a:bodyPr/>
          <a:lstStyle>
            <a:lvl1pPr marL="0" indent="0" algn="ctr">
              <a:buNone/>
              <a:defRPr sz="2800" b="1" i="0">
                <a:latin typeface="Gill Sans Nova" panose="020B0602020104020203" pitchFamily="34" charset="0"/>
              </a:defRPr>
            </a:lvl1pPr>
          </a:lstStyle>
          <a:p>
            <a:pPr lvl="0"/>
            <a:r>
              <a:rPr lang="en-US"/>
              <a:t>Click to edit Master text styles</a:t>
            </a:r>
          </a:p>
        </p:txBody>
      </p:sp>
      <p:sp>
        <p:nvSpPr>
          <p:cNvPr id="9" name="Text Placeholder 8">
            <a:extLst>
              <a:ext uri="{FF2B5EF4-FFF2-40B4-BE49-F238E27FC236}">
                <a16:creationId xmlns:a16="http://schemas.microsoft.com/office/drawing/2014/main" id="{A7961A43-7F4D-9062-4EB1-5D9427A7FE02}"/>
              </a:ext>
            </a:extLst>
          </p:cNvPr>
          <p:cNvSpPr>
            <a:spLocks noGrp="1"/>
          </p:cNvSpPr>
          <p:nvPr>
            <p:ph type="body" sz="quarter" idx="11"/>
          </p:nvPr>
        </p:nvSpPr>
        <p:spPr>
          <a:xfrm>
            <a:off x="700088" y="2060575"/>
            <a:ext cx="7743825" cy="2192338"/>
          </a:xfrm>
          <a:prstGeom prst="rect">
            <a:avLst/>
          </a:prstGeom>
        </p:spPr>
        <p:txBody>
          <a:bodyPr/>
          <a:lstStyle>
            <a:lvl1pPr>
              <a:defRPr b="0" i="0">
                <a:latin typeface="Gill Sans Nova" panose="020B0602020104020203" pitchFamily="34" charset="0"/>
              </a:defRPr>
            </a:lvl1pPr>
            <a:lvl2pPr>
              <a:defRPr b="0" i="0">
                <a:latin typeface="Gill Sans Nova" panose="020B0602020104020203" pitchFamily="34" charset="0"/>
              </a:defRPr>
            </a:lvl2pPr>
            <a:lvl3pPr>
              <a:defRPr b="0" i="0">
                <a:latin typeface="Gill Sans Nova" panose="020B0602020104020203" pitchFamily="34" charset="0"/>
              </a:defRPr>
            </a:lvl3pPr>
            <a:lvl4pPr>
              <a:defRPr b="0" i="0">
                <a:latin typeface="Gill Sans Nova" panose="020B0602020104020203" pitchFamily="34" charset="0"/>
              </a:defRPr>
            </a:lvl4pPr>
            <a:lvl5pPr>
              <a:defRPr b="0" i="0">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663418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hort Content ">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AA4498-E1F7-E3E8-BEB2-4C35EE01F841}"/>
              </a:ext>
            </a:extLst>
          </p:cNvPr>
          <p:cNvPicPr>
            <a:picLocks noChangeAspect="1"/>
          </p:cNvPicPr>
          <p:nvPr userDrawn="1"/>
        </p:nvPicPr>
        <p:blipFill rotWithShape="1">
          <a:blip r:embed="rId2"/>
          <a:srcRect l="34782" t="86791" r="36573" b="8606"/>
          <a:stretch/>
        </p:blipFill>
        <p:spPr>
          <a:xfrm>
            <a:off x="-60549" y="-16778"/>
            <a:ext cx="9332208" cy="1649387"/>
          </a:xfrm>
          <a:prstGeom prst="rect">
            <a:avLst/>
          </a:prstGeom>
        </p:spPr>
      </p:pic>
      <p:sp>
        <p:nvSpPr>
          <p:cNvPr id="8" name="Text Placeholder 10">
            <a:extLst>
              <a:ext uri="{FF2B5EF4-FFF2-40B4-BE49-F238E27FC236}">
                <a16:creationId xmlns:a16="http://schemas.microsoft.com/office/drawing/2014/main" id="{FF83B3B7-407D-58F2-6BC1-0E66EBDBB2A8}"/>
              </a:ext>
            </a:extLst>
          </p:cNvPr>
          <p:cNvSpPr>
            <a:spLocks noGrp="1"/>
          </p:cNvSpPr>
          <p:nvPr>
            <p:ph type="body" sz="quarter" idx="10"/>
          </p:nvPr>
        </p:nvSpPr>
        <p:spPr>
          <a:xfrm>
            <a:off x="832411" y="241699"/>
            <a:ext cx="7479178" cy="648888"/>
          </a:xfrm>
          <a:prstGeom prst="rect">
            <a:avLst/>
          </a:prstGeom>
        </p:spPr>
        <p:txBody>
          <a:bodyPr/>
          <a:lstStyle>
            <a:lvl1pPr marL="0" indent="0" algn="ctr">
              <a:buNone/>
              <a:defRPr sz="2800" b="1" i="0">
                <a:latin typeface="Gill Sans Nova" panose="020B0602020104020203" pitchFamily="34" charset="0"/>
              </a:defRPr>
            </a:lvl1pPr>
          </a:lstStyle>
          <a:p>
            <a:pPr lvl="0"/>
            <a:r>
              <a:rPr lang="en-US"/>
              <a:t>Click to edit Master text styles</a:t>
            </a:r>
          </a:p>
        </p:txBody>
      </p:sp>
      <p:sp>
        <p:nvSpPr>
          <p:cNvPr id="11" name="Content Placeholder 10">
            <a:extLst>
              <a:ext uri="{FF2B5EF4-FFF2-40B4-BE49-F238E27FC236}">
                <a16:creationId xmlns:a16="http://schemas.microsoft.com/office/drawing/2014/main" id="{42CF5269-FAA3-997A-0E2E-B451EE543A83}"/>
              </a:ext>
            </a:extLst>
          </p:cNvPr>
          <p:cNvSpPr>
            <a:spLocks noGrp="1"/>
          </p:cNvSpPr>
          <p:nvPr>
            <p:ph sz="quarter" idx="11"/>
          </p:nvPr>
        </p:nvSpPr>
        <p:spPr>
          <a:xfrm>
            <a:off x="519906" y="1711777"/>
            <a:ext cx="8104187" cy="2474912"/>
          </a:xfrm>
          <a:prstGeom prst="rect">
            <a:avLst/>
          </a:prstGeom>
        </p:spPr>
        <p:txBody>
          <a:bodyPr/>
          <a:lstStyle>
            <a:lvl1pPr>
              <a:defRPr b="0" i="0">
                <a:latin typeface="Gill Sans Nova" panose="020B0602020104020203" pitchFamily="34" charset="0"/>
              </a:defRPr>
            </a:lvl1pPr>
            <a:lvl2pPr>
              <a:defRPr b="0" i="0">
                <a:latin typeface="Gill Sans Nova" panose="020B0602020104020203" pitchFamily="34" charset="0"/>
              </a:defRPr>
            </a:lvl2pPr>
            <a:lvl3pPr>
              <a:defRPr b="0" i="0">
                <a:latin typeface="Gill Sans Nova" panose="020B0602020104020203" pitchFamily="34" charset="0"/>
              </a:defRPr>
            </a:lvl3pPr>
            <a:lvl4pPr>
              <a:defRPr b="0" i="0">
                <a:latin typeface="Gill Sans Nova" panose="020B0602020104020203" pitchFamily="34" charset="0"/>
              </a:defRPr>
            </a:lvl4pPr>
            <a:lvl5pPr>
              <a:defRPr b="0" i="0">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2828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hort Content Whit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5620B7-CD77-78C1-1E66-02BD2BDE4192}"/>
              </a:ext>
            </a:extLst>
          </p:cNvPr>
          <p:cNvPicPr>
            <a:picLocks noChangeAspect="1"/>
          </p:cNvPicPr>
          <p:nvPr userDrawn="1"/>
        </p:nvPicPr>
        <p:blipFill rotWithShape="1">
          <a:blip r:embed="rId2"/>
          <a:srcRect l="34782" t="86791" r="36573" b="8606"/>
          <a:stretch/>
        </p:blipFill>
        <p:spPr>
          <a:xfrm>
            <a:off x="-60549" y="-16778"/>
            <a:ext cx="9332208" cy="1649387"/>
          </a:xfrm>
          <a:prstGeom prst="rect">
            <a:avLst/>
          </a:prstGeom>
        </p:spPr>
      </p:pic>
      <p:sp>
        <p:nvSpPr>
          <p:cNvPr id="9" name="Text Placeholder 10">
            <a:extLst>
              <a:ext uri="{FF2B5EF4-FFF2-40B4-BE49-F238E27FC236}">
                <a16:creationId xmlns:a16="http://schemas.microsoft.com/office/drawing/2014/main" id="{3778B44A-D232-7D02-731A-395476B5E779}"/>
              </a:ext>
            </a:extLst>
          </p:cNvPr>
          <p:cNvSpPr>
            <a:spLocks noGrp="1"/>
          </p:cNvSpPr>
          <p:nvPr>
            <p:ph type="body" sz="quarter" idx="10"/>
          </p:nvPr>
        </p:nvSpPr>
        <p:spPr>
          <a:xfrm>
            <a:off x="832411" y="241699"/>
            <a:ext cx="7479178" cy="648888"/>
          </a:xfrm>
          <a:prstGeom prst="rect">
            <a:avLst/>
          </a:prstGeom>
        </p:spPr>
        <p:txBody>
          <a:bodyPr/>
          <a:lstStyle>
            <a:lvl1pPr marL="0" indent="0" algn="ctr">
              <a:buNone/>
              <a:defRPr sz="2800" b="1" i="0">
                <a:latin typeface="Gill Sans Nova" panose="020B0602020104020203" pitchFamily="34" charset="0"/>
              </a:defRPr>
            </a:lvl1pPr>
          </a:lstStyle>
          <a:p>
            <a:pPr lvl="0"/>
            <a:r>
              <a:rPr lang="en-US"/>
              <a:t>Click to edit Master text styles</a:t>
            </a:r>
          </a:p>
        </p:txBody>
      </p:sp>
      <p:sp>
        <p:nvSpPr>
          <p:cNvPr id="14" name="Content Placeholder 10">
            <a:extLst>
              <a:ext uri="{FF2B5EF4-FFF2-40B4-BE49-F238E27FC236}">
                <a16:creationId xmlns:a16="http://schemas.microsoft.com/office/drawing/2014/main" id="{C2247BB7-D6FA-510D-9A1F-530FE8C60B9E}"/>
              </a:ext>
            </a:extLst>
          </p:cNvPr>
          <p:cNvSpPr>
            <a:spLocks noGrp="1"/>
          </p:cNvSpPr>
          <p:nvPr>
            <p:ph sz="quarter" idx="11"/>
          </p:nvPr>
        </p:nvSpPr>
        <p:spPr>
          <a:xfrm>
            <a:off x="519906" y="1711777"/>
            <a:ext cx="8104187" cy="2474912"/>
          </a:xfrm>
          <a:prstGeom prst="rect">
            <a:avLst/>
          </a:prstGeom>
        </p:spPr>
        <p:txBody>
          <a:bodyPr/>
          <a:lstStyle>
            <a:lvl1pPr>
              <a:defRPr b="0" i="0">
                <a:latin typeface="Gill Sans Nova" panose="020B0602020104020203" pitchFamily="34" charset="0"/>
              </a:defRPr>
            </a:lvl1pPr>
            <a:lvl2pPr>
              <a:defRPr b="0" i="0">
                <a:latin typeface="Gill Sans Nova" panose="020B0602020104020203" pitchFamily="34" charset="0"/>
              </a:defRPr>
            </a:lvl2pPr>
            <a:lvl3pPr>
              <a:defRPr b="0" i="0">
                <a:latin typeface="Gill Sans Nova" panose="020B0602020104020203" pitchFamily="34" charset="0"/>
              </a:defRPr>
            </a:lvl3pPr>
            <a:lvl4pPr>
              <a:defRPr b="0" i="0">
                <a:latin typeface="Gill Sans Nova" panose="020B0602020104020203" pitchFamily="34" charset="0"/>
              </a:defRPr>
            </a:lvl4pPr>
            <a:lvl5pPr>
              <a:defRPr b="0" i="0">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372932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long 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89E1F46-07FF-18AF-883C-269413F32909}"/>
              </a:ext>
            </a:extLst>
          </p:cNvPr>
          <p:cNvPicPr>
            <a:picLocks noChangeAspect="1"/>
          </p:cNvPicPr>
          <p:nvPr userDrawn="1"/>
        </p:nvPicPr>
        <p:blipFill rotWithShape="1">
          <a:blip r:embed="rId2"/>
          <a:srcRect l="34782" t="85598" r="36573" b="8606"/>
          <a:stretch/>
        </p:blipFill>
        <p:spPr>
          <a:xfrm>
            <a:off x="-66167" y="-16697"/>
            <a:ext cx="9332208" cy="2077145"/>
          </a:xfrm>
          <a:prstGeom prst="rect">
            <a:avLst/>
          </a:prstGeom>
        </p:spPr>
      </p:pic>
      <p:sp>
        <p:nvSpPr>
          <p:cNvPr id="11" name="Text Placeholder 10">
            <a:extLst>
              <a:ext uri="{FF2B5EF4-FFF2-40B4-BE49-F238E27FC236}">
                <a16:creationId xmlns:a16="http://schemas.microsoft.com/office/drawing/2014/main" id="{7956EC92-A83F-FE2C-BAFE-FDF57097AAB9}"/>
              </a:ext>
            </a:extLst>
          </p:cNvPr>
          <p:cNvSpPr>
            <a:spLocks noGrp="1"/>
          </p:cNvSpPr>
          <p:nvPr>
            <p:ph type="body" sz="quarter" idx="10"/>
          </p:nvPr>
        </p:nvSpPr>
        <p:spPr>
          <a:xfrm>
            <a:off x="700480" y="266866"/>
            <a:ext cx="7743039" cy="1050206"/>
          </a:xfrm>
          <a:prstGeom prst="rect">
            <a:avLst/>
          </a:prstGeom>
        </p:spPr>
        <p:txBody>
          <a:bodyPr/>
          <a:lstStyle>
            <a:lvl1pPr marL="0" indent="0" algn="ctr">
              <a:buNone/>
              <a:defRPr sz="2800" b="1" i="0">
                <a:latin typeface="Gill Sans Nova" panose="020B0602020104020203" pitchFamily="34" charset="0"/>
              </a:defRPr>
            </a:lvl1pPr>
          </a:lstStyle>
          <a:p>
            <a:pPr lvl="0"/>
            <a:r>
              <a:rPr lang="en-US"/>
              <a:t>Click to edit Master text styles</a:t>
            </a:r>
          </a:p>
        </p:txBody>
      </p:sp>
      <p:sp>
        <p:nvSpPr>
          <p:cNvPr id="12" name="Content Placeholder 10">
            <a:extLst>
              <a:ext uri="{FF2B5EF4-FFF2-40B4-BE49-F238E27FC236}">
                <a16:creationId xmlns:a16="http://schemas.microsoft.com/office/drawing/2014/main" id="{0CEA6EE9-13E5-2C3E-0D9C-9C0559CF2D48}"/>
              </a:ext>
            </a:extLst>
          </p:cNvPr>
          <p:cNvSpPr>
            <a:spLocks noGrp="1"/>
          </p:cNvSpPr>
          <p:nvPr>
            <p:ph sz="quarter" idx="11"/>
          </p:nvPr>
        </p:nvSpPr>
        <p:spPr>
          <a:xfrm>
            <a:off x="700482" y="2065591"/>
            <a:ext cx="3733312" cy="2126241"/>
          </a:xfrm>
          <a:prstGeom prst="rect">
            <a:avLst/>
          </a:prstGeom>
        </p:spPr>
        <p:txBody>
          <a:bodyPr/>
          <a:lstStyle>
            <a:lvl1pPr>
              <a:defRPr b="0" i="0">
                <a:latin typeface="Gill Sans Nova" panose="020B0602020104020203" pitchFamily="34" charset="0"/>
              </a:defRPr>
            </a:lvl1pPr>
            <a:lvl2pPr>
              <a:defRPr b="0" i="0">
                <a:latin typeface="Gill Sans Nova" panose="020B0602020104020203" pitchFamily="34" charset="0"/>
              </a:defRPr>
            </a:lvl2pPr>
            <a:lvl3pPr>
              <a:defRPr b="0" i="0">
                <a:latin typeface="Gill Sans Nova" panose="020B0602020104020203" pitchFamily="34" charset="0"/>
              </a:defRPr>
            </a:lvl3pPr>
            <a:lvl4pPr>
              <a:defRPr b="0" i="0">
                <a:latin typeface="Gill Sans Nova" panose="020B0602020104020203" pitchFamily="34" charset="0"/>
              </a:defRPr>
            </a:lvl4pPr>
            <a:lvl5pPr>
              <a:defRPr b="0" i="0">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0">
            <a:extLst>
              <a:ext uri="{FF2B5EF4-FFF2-40B4-BE49-F238E27FC236}">
                <a16:creationId xmlns:a16="http://schemas.microsoft.com/office/drawing/2014/main" id="{09EE8BE5-5881-F2C9-D582-5AAF326E9260}"/>
              </a:ext>
            </a:extLst>
          </p:cNvPr>
          <p:cNvSpPr>
            <a:spLocks noGrp="1"/>
          </p:cNvSpPr>
          <p:nvPr>
            <p:ph sz="quarter" idx="12"/>
          </p:nvPr>
        </p:nvSpPr>
        <p:spPr>
          <a:xfrm>
            <a:off x="4710207" y="2060447"/>
            <a:ext cx="3733312" cy="2126241"/>
          </a:xfrm>
          <a:prstGeom prst="rect">
            <a:avLst/>
          </a:prstGeom>
        </p:spPr>
        <p:txBody>
          <a:bodyPr/>
          <a:lstStyle>
            <a:lvl1pPr>
              <a:defRPr b="0" i="0">
                <a:latin typeface="Gill Sans Nova" panose="020B0602020104020203" pitchFamily="34" charset="0"/>
              </a:defRPr>
            </a:lvl1pPr>
            <a:lvl2pPr>
              <a:defRPr b="0" i="0">
                <a:latin typeface="Gill Sans Nova" panose="020B0602020104020203" pitchFamily="34" charset="0"/>
              </a:defRPr>
            </a:lvl2pPr>
            <a:lvl3pPr>
              <a:defRPr b="0" i="0">
                <a:latin typeface="Gill Sans Nova" panose="020B0602020104020203" pitchFamily="34" charset="0"/>
              </a:defRPr>
            </a:lvl3pPr>
            <a:lvl4pPr>
              <a:defRPr b="0" i="0">
                <a:latin typeface="Gill Sans Nova" panose="020B0602020104020203" pitchFamily="34" charset="0"/>
              </a:defRPr>
            </a:lvl4pPr>
            <a:lvl5pPr>
              <a:defRPr b="0" i="0">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5192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C975A5-C28C-80AE-0CC3-5A4C3A3FC5CF}"/>
              </a:ext>
            </a:extLst>
          </p:cNvPr>
          <p:cNvPicPr>
            <a:picLocks noChangeAspect="1"/>
          </p:cNvPicPr>
          <p:nvPr userDrawn="1"/>
        </p:nvPicPr>
        <p:blipFill rotWithShape="1">
          <a:blip r:embed="rId2"/>
          <a:srcRect l="16667" r="21078" b="40873"/>
          <a:stretch/>
        </p:blipFill>
        <p:spPr>
          <a:xfrm>
            <a:off x="1768140" y="-118732"/>
            <a:ext cx="7394713" cy="5281085"/>
          </a:xfrm>
          <a:prstGeom prst="rect">
            <a:avLst/>
          </a:prstGeom>
        </p:spPr>
      </p:pic>
      <p:sp>
        <p:nvSpPr>
          <p:cNvPr id="7" name="Text Placeholder 10">
            <a:extLst>
              <a:ext uri="{FF2B5EF4-FFF2-40B4-BE49-F238E27FC236}">
                <a16:creationId xmlns:a16="http://schemas.microsoft.com/office/drawing/2014/main" id="{E8FD976C-3CBD-C5B0-A34F-1B0550C69A7B}"/>
              </a:ext>
            </a:extLst>
          </p:cNvPr>
          <p:cNvSpPr>
            <a:spLocks noGrp="1"/>
          </p:cNvSpPr>
          <p:nvPr>
            <p:ph type="body" sz="quarter" idx="10"/>
          </p:nvPr>
        </p:nvSpPr>
        <p:spPr>
          <a:xfrm>
            <a:off x="603315" y="403585"/>
            <a:ext cx="7937369" cy="742950"/>
          </a:xfrm>
          <a:prstGeom prst="rect">
            <a:avLst/>
          </a:prstGeom>
        </p:spPr>
        <p:txBody>
          <a:bodyPr/>
          <a:lstStyle>
            <a:lvl1pPr marL="0" indent="0" algn="ctr">
              <a:buNone/>
              <a:defRPr sz="2800" b="1" i="0">
                <a:latin typeface="Gill Sans Nova" panose="020B0602020104020203" pitchFamily="34" charset="0"/>
              </a:defRPr>
            </a:lvl1pPr>
          </a:lstStyle>
          <a:p>
            <a:pPr lvl="0"/>
            <a:r>
              <a:rPr lang="en-US"/>
              <a:t>Click to edit Master text styles</a:t>
            </a:r>
          </a:p>
        </p:txBody>
      </p:sp>
    </p:spTree>
    <p:extLst>
      <p:ext uri="{BB962C8B-B14F-4D97-AF65-F5344CB8AC3E}">
        <p14:creationId xmlns:p14="http://schemas.microsoft.com/office/powerpoint/2010/main" val="3200566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3748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hit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14727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8F2F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BDF47EB-3494-3730-3EEC-1BBDCEE88EA1}"/>
              </a:ext>
            </a:extLst>
          </p:cNvPr>
          <p:cNvPicPr>
            <a:picLocks noChangeAspect="1"/>
          </p:cNvPicPr>
          <p:nvPr userDrawn="1"/>
        </p:nvPicPr>
        <p:blipFill>
          <a:blip r:embed="rId18"/>
          <a:stretch>
            <a:fillRect/>
          </a:stretch>
        </p:blipFill>
        <p:spPr>
          <a:xfrm>
            <a:off x="292608" y="4464115"/>
            <a:ext cx="2621280" cy="400294"/>
          </a:xfrm>
          <a:prstGeom prst="rect">
            <a:avLst/>
          </a:prstGeom>
        </p:spPr>
      </p:pic>
    </p:spTree>
    <p:extLst>
      <p:ext uri="{BB962C8B-B14F-4D97-AF65-F5344CB8AC3E}">
        <p14:creationId xmlns:p14="http://schemas.microsoft.com/office/powerpoint/2010/main" val="355414622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70" r:id="rId9"/>
    <p:sldLayoutId id="2147483656" r:id="rId10"/>
    <p:sldLayoutId id="2147483657" r:id="rId11"/>
    <p:sldLayoutId id="2147483658" r:id="rId12"/>
    <p:sldLayoutId id="2147483659" r:id="rId13"/>
    <p:sldLayoutId id="2147483661" r:id="rId14"/>
    <p:sldLayoutId id="2147483662" r:id="rId15"/>
    <p:sldLayoutId id="2147483663"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06_3A89FF8.xm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B1E1FB-708B-BA08-12DB-AE3667AD33D9}"/>
              </a:ext>
            </a:extLst>
          </p:cNvPr>
          <p:cNvSpPr>
            <a:spLocks noGrp="1"/>
          </p:cNvSpPr>
          <p:nvPr>
            <p:ph type="body" sz="quarter" idx="10"/>
          </p:nvPr>
        </p:nvSpPr>
        <p:spPr>
          <a:xfrm>
            <a:off x="1875934" y="2571749"/>
            <a:ext cx="7098384" cy="2101851"/>
          </a:xfrm>
        </p:spPr>
        <p:txBody>
          <a:bodyPr lIns="91440" tIns="45720" rIns="91440" bIns="45720" anchor="t"/>
          <a:lstStyle/>
          <a:p>
            <a:r>
              <a:rPr lang="en-GB" dirty="0">
                <a:solidFill>
                  <a:srgbClr val="1E6C66"/>
                </a:solidFill>
              </a:rPr>
              <a:t>Gender balance on Boards </a:t>
            </a:r>
            <a:r>
              <a:rPr lang="en-GB" dirty="0" err="1">
                <a:solidFill>
                  <a:srgbClr val="1E6C66"/>
                </a:solidFill>
              </a:rPr>
              <a:t>direktyva</a:t>
            </a:r>
            <a:r>
              <a:rPr lang="en-GB" dirty="0">
                <a:solidFill>
                  <a:srgbClr val="1E6C66"/>
                </a:solidFill>
              </a:rPr>
              <a:t>: </a:t>
            </a:r>
            <a:r>
              <a:rPr lang="en-GB" dirty="0" err="1">
                <a:solidFill>
                  <a:srgbClr val="1E6C66"/>
                </a:solidFill>
              </a:rPr>
              <a:t>kur</a:t>
            </a:r>
            <a:r>
              <a:rPr lang="en-GB" dirty="0">
                <a:solidFill>
                  <a:srgbClr val="1E6C66"/>
                </a:solidFill>
              </a:rPr>
              <a:t> </a:t>
            </a:r>
            <a:r>
              <a:rPr lang="lt-LT" dirty="0">
                <a:solidFill>
                  <a:srgbClr val="1E6C66"/>
                </a:solidFill>
              </a:rPr>
              <a:t>šiandien yra Europa? </a:t>
            </a:r>
            <a:endParaRPr lang="en-IE" dirty="0">
              <a:solidFill>
                <a:srgbClr val="1E6C66"/>
              </a:solidFill>
            </a:endParaRPr>
          </a:p>
          <a:p>
            <a:endParaRPr lang="en-IE" sz="2000" dirty="0"/>
          </a:p>
          <a:p>
            <a:r>
              <a:rPr lang="lt-LT" sz="2000" dirty="0"/>
              <a:t>Jolanta Reingardė, </a:t>
            </a:r>
            <a:r>
              <a:rPr lang="en-US" sz="2000" dirty="0"/>
              <a:t>EIGE </a:t>
            </a:r>
            <a:r>
              <a:rPr lang="lt-LT" sz="2000" dirty="0"/>
              <a:t> </a:t>
            </a:r>
            <a:endParaRPr lang="en-US" dirty="0"/>
          </a:p>
        </p:txBody>
      </p:sp>
    </p:spTree>
    <p:extLst>
      <p:ext uri="{BB962C8B-B14F-4D97-AF65-F5344CB8AC3E}">
        <p14:creationId xmlns:p14="http://schemas.microsoft.com/office/powerpoint/2010/main" val="204092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BD9E81-47FB-C22A-657C-7C23B2CF94D2}"/>
              </a:ext>
            </a:extLst>
          </p:cNvPr>
          <p:cNvSpPr>
            <a:spLocks noGrp="1"/>
          </p:cNvSpPr>
          <p:nvPr>
            <p:ph type="body" sz="quarter" idx="10"/>
          </p:nvPr>
        </p:nvSpPr>
        <p:spPr>
          <a:xfrm>
            <a:off x="2989762" y="1780867"/>
            <a:ext cx="6248958" cy="2989010"/>
          </a:xfrm>
        </p:spPr>
        <p:txBody>
          <a:bodyPr/>
          <a:lstStyle/>
          <a:p>
            <a:pPr marL="0" indent="0" fontAlgn="base">
              <a:buNone/>
            </a:pPr>
            <a:r>
              <a:rPr lang="lt-LT" sz="2000" b="1" dirty="0"/>
              <a:t>Apimtis </a:t>
            </a:r>
            <a:endParaRPr lang="en-US" sz="2000" b="1" dirty="0"/>
          </a:p>
          <a:p>
            <a:pPr fontAlgn="base"/>
            <a:r>
              <a:rPr lang="en-US" sz="2000" dirty="0" err="1"/>
              <a:t>Priemon</a:t>
            </a:r>
            <a:r>
              <a:rPr lang="lt-LT" sz="2000" dirty="0"/>
              <a:t>ės turėtų būti taikomos biržinėms bendrovėms (neturėtų būti taikomos MVĮ)</a:t>
            </a:r>
            <a:endParaRPr lang="en-US" sz="2000" dirty="0"/>
          </a:p>
          <a:p>
            <a:pPr marL="0" indent="0" fontAlgn="base">
              <a:buNone/>
            </a:pPr>
            <a:r>
              <a:rPr lang="en-US" sz="2000" b="1" dirty="0"/>
              <a:t>T</a:t>
            </a:r>
            <a:r>
              <a:rPr lang="lt-LT" sz="2000" b="1" dirty="0"/>
              <a:t>ikslai </a:t>
            </a:r>
            <a:r>
              <a:rPr lang="en-US" sz="2000" dirty="0"/>
              <a:t>​</a:t>
            </a:r>
          </a:p>
          <a:p>
            <a:pPr fontAlgn="base"/>
            <a:r>
              <a:rPr lang="lt-LT" sz="2000" dirty="0"/>
              <a:t>kad valdybose nepakankamai atstovaujamos lyties asmenys užimtų ne mažiau kaip 40 % nevykdomųjų direktorių arba 33 % visų direktorių pozicijų</a:t>
            </a:r>
            <a:r>
              <a:rPr lang="en-US" sz="2000" dirty="0"/>
              <a:t> </a:t>
            </a:r>
            <a:r>
              <a:rPr lang="en-US" sz="2000" dirty="0" err="1"/>
              <a:t>iki</a:t>
            </a:r>
            <a:r>
              <a:rPr lang="en-US" sz="2000" dirty="0"/>
              <a:t> </a:t>
            </a:r>
            <a:r>
              <a:rPr lang="en-US" sz="2000" i="1" u="sng" dirty="0" err="1"/>
              <a:t>bir</a:t>
            </a:r>
            <a:r>
              <a:rPr lang="lt-LT" sz="2000" i="1" u="sng" dirty="0"/>
              <a:t>želio</a:t>
            </a:r>
            <a:r>
              <a:rPr lang="en-US" sz="2000" i="1" u="sng" dirty="0"/>
              <a:t> 2026</a:t>
            </a:r>
          </a:p>
          <a:p>
            <a:pPr marL="0" indent="0" fontAlgn="base">
              <a:buNone/>
            </a:pPr>
            <a:r>
              <a:rPr lang="en-US" sz="2000" b="1" dirty="0"/>
              <a:t>Perk</a:t>
            </a:r>
            <a:r>
              <a:rPr lang="lt-LT" sz="2000" b="1" dirty="0"/>
              <a:t>ėlimas į nacionalinę teisę – </a:t>
            </a:r>
            <a:r>
              <a:rPr lang="lt-LT" sz="2000" dirty="0"/>
              <a:t>gruodžio </a:t>
            </a:r>
            <a:r>
              <a:rPr lang="en-US" sz="2000" dirty="0"/>
              <a:t>28</a:t>
            </a:r>
            <a:r>
              <a:rPr lang="lt-LT" sz="2000" dirty="0"/>
              <a:t>, </a:t>
            </a:r>
            <a:r>
              <a:rPr lang="en-US" sz="2000" dirty="0"/>
              <a:t>2024 </a:t>
            </a:r>
            <a:endParaRPr lang="en-US" dirty="0"/>
          </a:p>
        </p:txBody>
      </p:sp>
      <p:sp>
        <p:nvSpPr>
          <p:cNvPr id="4" name="Text Placeholder 1">
            <a:extLst>
              <a:ext uri="{FF2B5EF4-FFF2-40B4-BE49-F238E27FC236}">
                <a16:creationId xmlns:a16="http://schemas.microsoft.com/office/drawing/2014/main" id="{3A9806CA-4289-4796-18B1-F6CA6047C781}"/>
              </a:ext>
            </a:extLst>
          </p:cNvPr>
          <p:cNvSpPr txBox="1">
            <a:spLocks/>
          </p:cNvSpPr>
          <p:nvPr/>
        </p:nvSpPr>
        <p:spPr>
          <a:xfrm>
            <a:off x="4083572" y="356342"/>
            <a:ext cx="5060428" cy="151178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Gill Sans Nova" panose="020B06020201040202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Gill Sans Nova" panose="020B060202010402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Gill Sans Nova" panose="020B06020201040202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Gill Sans Nova" panose="020B06020201040202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Gill Sans Nova" panose="020B06020201040202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IE" sz="2800" b="1" dirty="0">
                <a:solidFill>
                  <a:srgbClr val="1E6C66"/>
                </a:solidFill>
              </a:rPr>
              <a:t>E</a:t>
            </a:r>
            <a:r>
              <a:rPr lang="lt-LT" sz="2800" b="1" dirty="0">
                <a:solidFill>
                  <a:srgbClr val="1E6C66"/>
                </a:solidFill>
              </a:rPr>
              <a:t>S </a:t>
            </a:r>
            <a:r>
              <a:rPr lang="en-IE" sz="2800" b="1" dirty="0">
                <a:solidFill>
                  <a:srgbClr val="1E6C66"/>
                </a:solidFill>
              </a:rPr>
              <a:t>Dire</a:t>
            </a:r>
            <a:r>
              <a:rPr lang="lt-LT" sz="2800" b="1" dirty="0">
                <a:solidFill>
                  <a:srgbClr val="1E6C66"/>
                </a:solidFill>
              </a:rPr>
              <a:t>ktyva </a:t>
            </a:r>
            <a:r>
              <a:rPr lang="en-IE" sz="2800" b="1" dirty="0">
                <a:solidFill>
                  <a:srgbClr val="1E6C66"/>
                </a:solidFill>
              </a:rPr>
              <a:t>2022/2381 </a:t>
            </a:r>
          </a:p>
          <a:p>
            <a:pPr marL="0" indent="0" algn="ctr">
              <a:buFont typeface="Arial" panose="020B0604020202020204" pitchFamily="34" charset="0"/>
              <a:buNone/>
            </a:pPr>
            <a:r>
              <a:rPr lang="en-IE" sz="2800" b="1" dirty="0">
                <a:solidFill>
                  <a:srgbClr val="1E6C66"/>
                </a:solidFill>
              </a:rPr>
              <a:t>on gender balance on company boards</a:t>
            </a:r>
          </a:p>
          <a:p>
            <a:pPr marL="0" indent="0" algn="ctr">
              <a:buFont typeface="Arial" panose="020B0604020202020204" pitchFamily="34" charset="0"/>
              <a:buNone/>
            </a:pPr>
            <a:endParaRPr lang="en-IE" sz="2000" b="1" i="1" dirty="0">
              <a:solidFill>
                <a:srgbClr val="1E6C66"/>
              </a:solidFill>
            </a:endParaRPr>
          </a:p>
        </p:txBody>
      </p:sp>
    </p:spTree>
    <p:extLst>
      <p:ext uri="{BB962C8B-B14F-4D97-AF65-F5344CB8AC3E}">
        <p14:creationId xmlns:p14="http://schemas.microsoft.com/office/powerpoint/2010/main" val="61382648"/>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F3D1E7-4B92-E609-FC25-5850522F718A}"/>
              </a:ext>
            </a:extLst>
          </p:cNvPr>
          <p:cNvSpPr txBox="1"/>
          <p:nvPr/>
        </p:nvSpPr>
        <p:spPr>
          <a:xfrm>
            <a:off x="2939917" y="4794653"/>
            <a:ext cx="6059088" cy="283091"/>
          </a:xfrm>
          <a:prstGeom prst="rect">
            <a:avLst/>
          </a:prstGeom>
          <a:noFill/>
        </p:spPr>
        <p:txBody>
          <a:bodyPr wrap="square">
            <a:spAutoFit/>
          </a:bodyPr>
          <a:lstStyle/>
          <a:p>
            <a:pPr>
              <a:lnSpc>
                <a:spcPct val="107000"/>
              </a:lnSpc>
              <a:spcAft>
                <a:spcPts val="800"/>
              </a:spcAft>
              <a:buNone/>
            </a:pPr>
            <a:r>
              <a:rPr lang="en-GB" sz="1200" b="1" i="1" dirty="0">
                <a:effectLst/>
                <a:latin typeface="Gill Sans Nova" panose="020B0602020104020203" pitchFamily="34" charset="0"/>
                <a:ea typeface="Aptos" panose="020B0004020202020204" pitchFamily="34" charset="0"/>
                <a:cs typeface="Times New Roman" panose="02020603050405020304" pitchFamily="18" charset="0"/>
              </a:rPr>
              <a:t>Source</a:t>
            </a:r>
            <a:r>
              <a:rPr lang="en-GB" sz="1200" i="1" dirty="0">
                <a:effectLst/>
                <a:latin typeface="Gill Sans Nova" panose="020B0602020104020203" pitchFamily="34" charset="0"/>
                <a:ea typeface="Aptos" panose="020B0004020202020204" pitchFamily="34" charset="0"/>
                <a:cs typeface="Times New Roman" panose="02020603050405020304" pitchFamily="18" charset="0"/>
              </a:rPr>
              <a:t>: EIGE Gender Statistics Database, largest listed companies (unpublished microdata)</a:t>
            </a: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5A93E71-9BFE-5687-6BAD-17F3FFA2C199}"/>
              </a:ext>
            </a:extLst>
          </p:cNvPr>
          <p:cNvSpPr txBox="1"/>
          <p:nvPr/>
        </p:nvSpPr>
        <p:spPr>
          <a:xfrm>
            <a:off x="558031" y="85463"/>
            <a:ext cx="8310742" cy="769841"/>
          </a:xfrm>
          <a:prstGeom prst="rect">
            <a:avLst/>
          </a:prstGeom>
        </p:spPr>
        <p:txBody>
          <a:bodyPr/>
          <a:lstStyle>
            <a:defPPr>
              <a:defRPr lang="en-US"/>
            </a:defPPr>
            <a:lvl1pPr indent="0">
              <a:lnSpc>
                <a:spcPct val="90000"/>
              </a:lnSpc>
              <a:spcBef>
                <a:spcPts val="750"/>
              </a:spcBef>
              <a:buFont typeface="Arial" panose="020B0604020202020204" pitchFamily="34" charset="0"/>
              <a:buNone/>
              <a:defRPr sz="2400" b="1">
                <a:solidFill>
                  <a:srgbClr val="1E6C66"/>
                </a:solidFill>
                <a:latin typeface="Gill Sans Nova" panose="020B0602020104020203" pitchFamily="34" charset="0"/>
              </a:defRPr>
            </a:lvl1pPr>
            <a:lvl2pPr marL="514350" indent="-171450">
              <a:lnSpc>
                <a:spcPct val="90000"/>
              </a:lnSpc>
              <a:spcBef>
                <a:spcPts val="375"/>
              </a:spcBef>
              <a:buFont typeface="Arial" panose="020B0604020202020204" pitchFamily="34" charset="0"/>
              <a:buChar char="•"/>
              <a:defRPr sz="1800"/>
            </a:lvl2pPr>
            <a:lvl3pPr marL="857250" indent="-171450">
              <a:lnSpc>
                <a:spcPct val="90000"/>
              </a:lnSpc>
              <a:spcBef>
                <a:spcPts val="375"/>
              </a:spcBef>
              <a:buFont typeface="Arial" panose="020B0604020202020204" pitchFamily="34" charset="0"/>
              <a:buChar char="•"/>
              <a:defRPr sz="1500"/>
            </a:lvl3pPr>
            <a:lvl4pPr marL="1200150" indent="-171450">
              <a:lnSpc>
                <a:spcPct val="90000"/>
              </a:lnSpc>
              <a:spcBef>
                <a:spcPts val="375"/>
              </a:spcBef>
              <a:buFont typeface="Arial" panose="020B0604020202020204" pitchFamily="34" charset="0"/>
              <a:buChar char="•"/>
            </a:lvl4pPr>
            <a:lvl5pPr marL="1543050" indent="-171450">
              <a:lnSpc>
                <a:spcPct val="90000"/>
              </a:lnSpc>
              <a:spcBef>
                <a:spcPts val="375"/>
              </a:spcBef>
              <a:buFont typeface="Arial" panose="020B0604020202020204" pitchFamily="34" charset="0"/>
              <a:buChar cha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r>
              <a:rPr lang="lt-LT" sz="2000" dirty="0"/>
              <a:t>Santykis bendrovių, kurios pasiekė ne mažiau kaip 40 % nevykdomųjų direktorių tikslą </a:t>
            </a:r>
            <a:r>
              <a:rPr lang="en-GB" sz="2000" dirty="0"/>
              <a:t>(NED), </a:t>
            </a:r>
            <a:r>
              <a:rPr lang="lt-LT" sz="2000" dirty="0"/>
              <a:t>spalis, </a:t>
            </a:r>
            <a:r>
              <a:rPr lang="en-GB" sz="2000" dirty="0"/>
              <a:t>2025</a:t>
            </a:r>
          </a:p>
        </p:txBody>
      </p:sp>
      <p:pic>
        <p:nvPicPr>
          <p:cNvPr id="3" name="Picture 2">
            <a:extLst>
              <a:ext uri="{FF2B5EF4-FFF2-40B4-BE49-F238E27FC236}">
                <a16:creationId xmlns:a16="http://schemas.microsoft.com/office/drawing/2014/main" id="{2F2265AF-B1A4-D668-F3D4-457FB8FF96C4}"/>
              </a:ext>
            </a:extLst>
          </p:cNvPr>
          <p:cNvPicPr>
            <a:picLocks noChangeAspect="1"/>
          </p:cNvPicPr>
          <p:nvPr/>
        </p:nvPicPr>
        <p:blipFill>
          <a:blip r:embed="rId3"/>
          <a:stretch>
            <a:fillRect/>
          </a:stretch>
        </p:blipFill>
        <p:spPr>
          <a:xfrm>
            <a:off x="335576" y="1143946"/>
            <a:ext cx="8472848" cy="3362065"/>
          </a:xfrm>
          <a:prstGeom prst="rect">
            <a:avLst/>
          </a:prstGeom>
        </p:spPr>
      </p:pic>
      <p:sp>
        <p:nvSpPr>
          <p:cNvPr id="8" name="Rectangle 7">
            <a:extLst>
              <a:ext uri="{FF2B5EF4-FFF2-40B4-BE49-F238E27FC236}">
                <a16:creationId xmlns:a16="http://schemas.microsoft.com/office/drawing/2014/main" id="{71D18AB7-E797-5AE1-167F-21273CFC53C0}"/>
              </a:ext>
            </a:extLst>
          </p:cNvPr>
          <p:cNvSpPr/>
          <p:nvPr/>
        </p:nvSpPr>
        <p:spPr>
          <a:xfrm>
            <a:off x="4581427" y="2714920"/>
            <a:ext cx="263951" cy="989814"/>
          </a:xfrm>
          <a:prstGeom prst="rect">
            <a:avLst/>
          </a:prstGeom>
          <a:noFill/>
          <a:ln w="349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2305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9FC0A-30DC-33EA-05CB-0D3328D2724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2581148-CB9F-BF64-AF39-A315A88B15A8}"/>
              </a:ext>
            </a:extLst>
          </p:cNvPr>
          <p:cNvSpPr txBox="1"/>
          <p:nvPr/>
        </p:nvSpPr>
        <p:spPr>
          <a:xfrm>
            <a:off x="3105115" y="4694136"/>
            <a:ext cx="5840257" cy="283091"/>
          </a:xfrm>
          <a:prstGeom prst="rect">
            <a:avLst/>
          </a:prstGeom>
          <a:noFill/>
        </p:spPr>
        <p:txBody>
          <a:bodyPr wrap="square">
            <a:spAutoFit/>
          </a:bodyPr>
          <a:lstStyle/>
          <a:p>
            <a:pPr>
              <a:lnSpc>
                <a:spcPct val="107000"/>
              </a:lnSpc>
              <a:spcAft>
                <a:spcPts val="800"/>
              </a:spcAft>
              <a:buNone/>
            </a:pPr>
            <a:r>
              <a:rPr lang="en-GB" sz="1200" b="1" i="1" dirty="0">
                <a:effectLst/>
                <a:latin typeface="Gill Sans Nova" panose="020B0602020104020203" pitchFamily="34" charset="0"/>
                <a:ea typeface="Aptos" panose="020B0004020202020204" pitchFamily="34" charset="0"/>
                <a:cs typeface="Times New Roman" panose="02020603050405020304" pitchFamily="18" charset="0"/>
              </a:rPr>
              <a:t>Source</a:t>
            </a:r>
            <a:r>
              <a:rPr lang="en-GB" sz="1200" i="1" dirty="0">
                <a:effectLst/>
                <a:latin typeface="Gill Sans Nova" panose="020B0602020104020203" pitchFamily="34" charset="0"/>
                <a:ea typeface="Aptos" panose="020B0004020202020204" pitchFamily="34" charset="0"/>
                <a:cs typeface="Times New Roman" panose="02020603050405020304" pitchFamily="18" charset="0"/>
              </a:rPr>
              <a:t>: EIGE Gender Statistics Database, largest listed companies</a:t>
            </a:r>
            <a:r>
              <a:rPr lang="en-GB" sz="1200" i="1" dirty="0">
                <a:latin typeface="Gill Sans Nova" panose="020B0602020104020203" pitchFamily="34" charset="0"/>
                <a:ea typeface="Aptos" panose="020B0004020202020204" pitchFamily="34" charset="0"/>
                <a:cs typeface="Times New Roman" panose="02020603050405020304" pitchFamily="18" charset="0"/>
              </a:rPr>
              <a:t> (unpublished microdata)</a:t>
            </a: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FFF724F-FAE1-DCD0-DD36-3FE6D967AC76}"/>
              </a:ext>
            </a:extLst>
          </p:cNvPr>
          <p:cNvSpPr txBox="1"/>
          <p:nvPr/>
        </p:nvSpPr>
        <p:spPr>
          <a:xfrm>
            <a:off x="466982" y="166273"/>
            <a:ext cx="8914062" cy="522269"/>
          </a:xfrm>
          <a:prstGeom prst="rect">
            <a:avLst/>
          </a:prstGeom>
        </p:spPr>
        <p:txBody>
          <a:bodyPr/>
          <a:lstStyle>
            <a:defPPr>
              <a:defRPr lang="en-US"/>
            </a:defPPr>
            <a:lvl1pPr indent="0">
              <a:lnSpc>
                <a:spcPct val="90000"/>
              </a:lnSpc>
              <a:spcBef>
                <a:spcPts val="750"/>
              </a:spcBef>
              <a:buFont typeface="Arial" panose="020B0604020202020204" pitchFamily="34" charset="0"/>
              <a:buNone/>
              <a:defRPr sz="2400" b="1">
                <a:solidFill>
                  <a:srgbClr val="1E6C66"/>
                </a:solidFill>
                <a:latin typeface="Gill Sans Nova" panose="020B0602020104020203" pitchFamily="34" charset="0"/>
              </a:defRPr>
            </a:lvl1pPr>
            <a:lvl2pPr marL="514350" indent="-171450">
              <a:lnSpc>
                <a:spcPct val="90000"/>
              </a:lnSpc>
              <a:spcBef>
                <a:spcPts val="375"/>
              </a:spcBef>
              <a:buFont typeface="Arial" panose="020B0604020202020204" pitchFamily="34" charset="0"/>
              <a:buChar char="•"/>
              <a:defRPr sz="1800"/>
            </a:lvl2pPr>
            <a:lvl3pPr marL="857250" indent="-171450">
              <a:lnSpc>
                <a:spcPct val="90000"/>
              </a:lnSpc>
              <a:spcBef>
                <a:spcPts val="375"/>
              </a:spcBef>
              <a:buFont typeface="Arial" panose="020B0604020202020204" pitchFamily="34" charset="0"/>
              <a:buChar char="•"/>
              <a:defRPr sz="1500"/>
            </a:lvl3pPr>
            <a:lvl4pPr marL="1200150" indent="-171450">
              <a:lnSpc>
                <a:spcPct val="90000"/>
              </a:lnSpc>
              <a:spcBef>
                <a:spcPts val="375"/>
              </a:spcBef>
              <a:buFont typeface="Arial" panose="020B0604020202020204" pitchFamily="34" charset="0"/>
              <a:buChar char="•"/>
            </a:lvl4pPr>
            <a:lvl5pPr marL="1543050" indent="-171450">
              <a:lnSpc>
                <a:spcPct val="90000"/>
              </a:lnSpc>
              <a:spcBef>
                <a:spcPts val="375"/>
              </a:spcBef>
              <a:buFont typeface="Arial" panose="020B0604020202020204" pitchFamily="34" charset="0"/>
              <a:buChar cha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r>
              <a:rPr lang="lt-LT" dirty="0"/>
              <a:t>Moterų dalis tarp nevykdomųjų direktorių, spalis, </a:t>
            </a:r>
            <a:r>
              <a:rPr lang="en-GB" dirty="0"/>
              <a:t>2025</a:t>
            </a:r>
          </a:p>
        </p:txBody>
      </p:sp>
      <p:pic>
        <p:nvPicPr>
          <p:cNvPr id="5" name="Picture 4">
            <a:extLst>
              <a:ext uri="{FF2B5EF4-FFF2-40B4-BE49-F238E27FC236}">
                <a16:creationId xmlns:a16="http://schemas.microsoft.com/office/drawing/2014/main" id="{19BED140-347A-5F01-71B5-DF18AC976700}"/>
              </a:ext>
            </a:extLst>
          </p:cNvPr>
          <p:cNvPicPr>
            <a:picLocks noChangeAspect="1"/>
          </p:cNvPicPr>
          <p:nvPr/>
        </p:nvPicPr>
        <p:blipFill>
          <a:blip r:embed="rId3"/>
          <a:stretch>
            <a:fillRect/>
          </a:stretch>
        </p:blipFill>
        <p:spPr>
          <a:xfrm>
            <a:off x="154524" y="915884"/>
            <a:ext cx="8601604" cy="3382739"/>
          </a:xfrm>
          <a:prstGeom prst="rect">
            <a:avLst/>
          </a:prstGeom>
        </p:spPr>
      </p:pic>
      <p:sp>
        <p:nvSpPr>
          <p:cNvPr id="3" name="Rectangle 2">
            <a:extLst>
              <a:ext uri="{FF2B5EF4-FFF2-40B4-BE49-F238E27FC236}">
                <a16:creationId xmlns:a16="http://schemas.microsoft.com/office/drawing/2014/main" id="{4287E199-84C1-3BC7-54AC-CC6B07E57879}"/>
              </a:ext>
            </a:extLst>
          </p:cNvPr>
          <p:cNvSpPr/>
          <p:nvPr/>
        </p:nvSpPr>
        <p:spPr>
          <a:xfrm>
            <a:off x="5375661" y="2196298"/>
            <a:ext cx="263951" cy="1423595"/>
          </a:xfrm>
          <a:prstGeom prst="rect">
            <a:avLst/>
          </a:prstGeom>
          <a:noFill/>
          <a:ln w="349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3864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A80DE-6CBD-6C58-B364-71FAFBDDBAA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572AF63-30C6-9896-A1DD-B6B13E68D870}"/>
              </a:ext>
            </a:extLst>
          </p:cNvPr>
          <p:cNvSpPr txBox="1"/>
          <p:nvPr/>
        </p:nvSpPr>
        <p:spPr>
          <a:xfrm>
            <a:off x="2969350" y="4765646"/>
            <a:ext cx="5969414" cy="283091"/>
          </a:xfrm>
          <a:prstGeom prst="rect">
            <a:avLst/>
          </a:prstGeom>
          <a:noFill/>
        </p:spPr>
        <p:txBody>
          <a:bodyPr wrap="square">
            <a:spAutoFit/>
          </a:bodyPr>
          <a:lstStyle/>
          <a:p>
            <a:pPr>
              <a:lnSpc>
                <a:spcPct val="107000"/>
              </a:lnSpc>
              <a:spcAft>
                <a:spcPts val="800"/>
              </a:spcAft>
              <a:buNone/>
            </a:pPr>
            <a:r>
              <a:rPr lang="en-GB" sz="1200" b="1" i="1" dirty="0">
                <a:effectLst/>
                <a:latin typeface="Gill Sans Nova" panose="020B0602020104020203" pitchFamily="34" charset="0"/>
                <a:ea typeface="Aptos" panose="020B0004020202020204" pitchFamily="34" charset="0"/>
                <a:cs typeface="Times New Roman" panose="02020603050405020304" pitchFamily="18" charset="0"/>
              </a:rPr>
              <a:t>Source</a:t>
            </a:r>
            <a:r>
              <a:rPr lang="en-GB" sz="1200" i="1" dirty="0">
                <a:effectLst/>
                <a:latin typeface="Gill Sans Nova" panose="020B0602020104020203" pitchFamily="34" charset="0"/>
                <a:ea typeface="Aptos" panose="020B0004020202020204" pitchFamily="34" charset="0"/>
                <a:cs typeface="Times New Roman" panose="02020603050405020304" pitchFamily="18" charset="0"/>
              </a:rPr>
              <a:t>: EIGE Gender Statistics Database, largest listed companies (unpublished microdata)</a:t>
            </a: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0129ABE-8078-6BA1-D6EB-DA209AAA716E}"/>
              </a:ext>
            </a:extLst>
          </p:cNvPr>
          <p:cNvSpPr txBox="1"/>
          <p:nvPr/>
        </p:nvSpPr>
        <p:spPr>
          <a:xfrm>
            <a:off x="240424" y="94763"/>
            <a:ext cx="8460516" cy="782702"/>
          </a:xfrm>
          <a:prstGeom prst="rect">
            <a:avLst/>
          </a:prstGeom>
        </p:spPr>
        <p:txBody>
          <a:bodyPr/>
          <a:lstStyle>
            <a:defPPr>
              <a:defRPr lang="en-US"/>
            </a:defPPr>
            <a:lvl1pPr indent="0">
              <a:lnSpc>
                <a:spcPct val="90000"/>
              </a:lnSpc>
              <a:spcBef>
                <a:spcPts val="750"/>
              </a:spcBef>
              <a:buFont typeface="Arial" panose="020B0604020202020204" pitchFamily="34" charset="0"/>
              <a:buNone/>
              <a:defRPr sz="2400" b="1">
                <a:solidFill>
                  <a:srgbClr val="1E6C66"/>
                </a:solidFill>
                <a:latin typeface="Gill Sans Nova" panose="020B0602020104020203" pitchFamily="34" charset="0"/>
              </a:defRPr>
            </a:lvl1pPr>
            <a:lvl2pPr marL="514350" indent="-171450">
              <a:lnSpc>
                <a:spcPct val="90000"/>
              </a:lnSpc>
              <a:spcBef>
                <a:spcPts val="375"/>
              </a:spcBef>
              <a:buFont typeface="Arial" panose="020B0604020202020204" pitchFamily="34" charset="0"/>
              <a:buChar char="•"/>
              <a:defRPr sz="1800"/>
            </a:lvl2pPr>
            <a:lvl3pPr marL="857250" indent="-171450">
              <a:lnSpc>
                <a:spcPct val="90000"/>
              </a:lnSpc>
              <a:spcBef>
                <a:spcPts val="375"/>
              </a:spcBef>
              <a:buFont typeface="Arial" panose="020B0604020202020204" pitchFamily="34" charset="0"/>
              <a:buChar char="•"/>
              <a:defRPr sz="1500"/>
            </a:lvl3pPr>
            <a:lvl4pPr marL="1200150" indent="-171450">
              <a:lnSpc>
                <a:spcPct val="90000"/>
              </a:lnSpc>
              <a:spcBef>
                <a:spcPts val="375"/>
              </a:spcBef>
              <a:buFont typeface="Arial" panose="020B0604020202020204" pitchFamily="34" charset="0"/>
              <a:buChar char="•"/>
            </a:lvl4pPr>
            <a:lvl5pPr marL="1543050" indent="-171450">
              <a:lnSpc>
                <a:spcPct val="90000"/>
              </a:lnSpc>
              <a:spcBef>
                <a:spcPts val="375"/>
              </a:spcBef>
              <a:buFont typeface="Arial" panose="020B0604020202020204" pitchFamily="34" charset="0"/>
              <a:buChar cha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r>
              <a:rPr lang="en-GB" dirty="0" err="1"/>
              <a:t>Santykis</a:t>
            </a:r>
            <a:r>
              <a:rPr lang="en-GB" dirty="0"/>
              <a:t> </a:t>
            </a:r>
            <a:r>
              <a:rPr lang="en-GB" dirty="0" err="1"/>
              <a:t>bendrovi</a:t>
            </a:r>
            <a:r>
              <a:rPr lang="lt-LT" dirty="0"/>
              <a:t>ų, kurios pasiekė </a:t>
            </a:r>
            <a:r>
              <a:rPr lang="en-GB" dirty="0"/>
              <a:t>33 % </a:t>
            </a:r>
            <a:r>
              <a:rPr lang="lt-LT" dirty="0"/>
              <a:t>visų direktorių tikslą, spalis, </a:t>
            </a:r>
            <a:r>
              <a:rPr lang="en-GB" dirty="0"/>
              <a:t>2025</a:t>
            </a:r>
          </a:p>
        </p:txBody>
      </p:sp>
      <p:pic>
        <p:nvPicPr>
          <p:cNvPr id="3" name="Picture 2">
            <a:extLst>
              <a:ext uri="{FF2B5EF4-FFF2-40B4-BE49-F238E27FC236}">
                <a16:creationId xmlns:a16="http://schemas.microsoft.com/office/drawing/2014/main" id="{8AA78072-58A7-147E-0F91-7A908C52A04B}"/>
              </a:ext>
            </a:extLst>
          </p:cNvPr>
          <p:cNvPicPr>
            <a:picLocks noChangeAspect="1"/>
          </p:cNvPicPr>
          <p:nvPr/>
        </p:nvPicPr>
        <p:blipFill>
          <a:blip r:embed="rId3"/>
          <a:stretch>
            <a:fillRect/>
          </a:stretch>
        </p:blipFill>
        <p:spPr>
          <a:xfrm>
            <a:off x="146156" y="971734"/>
            <a:ext cx="8554784" cy="3282119"/>
          </a:xfrm>
          <a:prstGeom prst="rect">
            <a:avLst/>
          </a:prstGeom>
        </p:spPr>
      </p:pic>
      <p:sp>
        <p:nvSpPr>
          <p:cNvPr id="9" name="Rectangle 8">
            <a:extLst>
              <a:ext uri="{FF2B5EF4-FFF2-40B4-BE49-F238E27FC236}">
                <a16:creationId xmlns:a16="http://schemas.microsoft.com/office/drawing/2014/main" id="{4C9BD658-864A-7006-3B23-E75EF05309FB}"/>
              </a:ext>
            </a:extLst>
          </p:cNvPr>
          <p:cNvSpPr/>
          <p:nvPr/>
        </p:nvSpPr>
        <p:spPr>
          <a:xfrm>
            <a:off x="4508390" y="2422689"/>
            <a:ext cx="263951" cy="1197204"/>
          </a:xfrm>
          <a:prstGeom prst="rect">
            <a:avLst/>
          </a:prstGeom>
          <a:noFill/>
          <a:ln w="349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306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EBF64-F2AC-988F-5DB8-6A10C7C674B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18A292F-5944-2B9B-57D1-07CEA0798457}"/>
              </a:ext>
            </a:extLst>
          </p:cNvPr>
          <p:cNvSpPr txBox="1"/>
          <p:nvPr/>
        </p:nvSpPr>
        <p:spPr>
          <a:xfrm>
            <a:off x="3031179" y="4609286"/>
            <a:ext cx="5945981" cy="283091"/>
          </a:xfrm>
          <a:prstGeom prst="rect">
            <a:avLst/>
          </a:prstGeom>
          <a:noFill/>
        </p:spPr>
        <p:txBody>
          <a:bodyPr wrap="square">
            <a:spAutoFit/>
          </a:bodyPr>
          <a:lstStyle/>
          <a:p>
            <a:pPr>
              <a:lnSpc>
                <a:spcPct val="107000"/>
              </a:lnSpc>
              <a:spcAft>
                <a:spcPts val="800"/>
              </a:spcAft>
              <a:buNone/>
            </a:pPr>
            <a:r>
              <a:rPr lang="en-GB" sz="1200" b="1" i="1" dirty="0">
                <a:effectLst/>
                <a:latin typeface="Gill Sans Nova" panose="020B0602020104020203" pitchFamily="34" charset="0"/>
                <a:ea typeface="Aptos" panose="020B0004020202020204" pitchFamily="34" charset="0"/>
                <a:cs typeface="Times New Roman" panose="02020603050405020304" pitchFamily="18" charset="0"/>
              </a:rPr>
              <a:t>Source</a:t>
            </a:r>
            <a:r>
              <a:rPr lang="en-GB" sz="1200" i="1" dirty="0">
                <a:effectLst/>
                <a:latin typeface="Gill Sans Nova" panose="020B0602020104020203" pitchFamily="34" charset="0"/>
                <a:ea typeface="Aptos" panose="020B0004020202020204" pitchFamily="34" charset="0"/>
                <a:cs typeface="Times New Roman" panose="02020603050405020304" pitchFamily="18" charset="0"/>
              </a:rPr>
              <a:t>: EIGE Gender Statistics Database, largest listed companies</a:t>
            </a:r>
            <a:r>
              <a:rPr lang="en-GB" sz="1200" i="1" dirty="0">
                <a:latin typeface="Gill Sans Nova" panose="020B0602020104020203" pitchFamily="34" charset="0"/>
                <a:ea typeface="Aptos" panose="020B0004020202020204" pitchFamily="34" charset="0"/>
                <a:cs typeface="Times New Roman" panose="02020603050405020304" pitchFamily="18" charset="0"/>
              </a:rPr>
              <a:t> (unpublished microdata)</a:t>
            </a: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C739F95-98AF-08FB-2EF1-7A3AE0C3AA61}"/>
              </a:ext>
            </a:extLst>
          </p:cNvPr>
          <p:cNvSpPr txBox="1"/>
          <p:nvPr/>
        </p:nvSpPr>
        <p:spPr>
          <a:xfrm>
            <a:off x="561096" y="249518"/>
            <a:ext cx="8809178" cy="739402"/>
          </a:xfrm>
          <a:prstGeom prst="rect">
            <a:avLst/>
          </a:prstGeom>
        </p:spPr>
        <p:txBody>
          <a:bodyPr/>
          <a:lstStyle>
            <a:defPPr>
              <a:defRPr lang="en-US"/>
            </a:defPPr>
            <a:lvl1pPr indent="0">
              <a:lnSpc>
                <a:spcPct val="90000"/>
              </a:lnSpc>
              <a:spcBef>
                <a:spcPts val="750"/>
              </a:spcBef>
              <a:buFont typeface="Arial" panose="020B0604020202020204" pitchFamily="34" charset="0"/>
              <a:buNone/>
              <a:defRPr sz="2400" b="1">
                <a:solidFill>
                  <a:srgbClr val="1E6C66"/>
                </a:solidFill>
                <a:latin typeface="Gill Sans Nova" panose="020B0602020104020203" pitchFamily="34" charset="0"/>
              </a:defRPr>
            </a:lvl1pPr>
            <a:lvl2pPr marL="514350" indent="-171450">
              <a:lnSpc>
                <a:spcPct val="90000"/>
              </a:lnSpc>
              <a:spcBef>
                <a:spcPts val="375"/>
              </a:spcBef>
              <a:buFont typeface="Arial" panose="020B0604020202020204" pitchFamily="34" charset="0"/>
              <a:buChar char="•"/>
              <a:defRPr sz="1800"/>
            </a:lvl2pPr>
            <a:lvl3pPr marL="857250" indent="-171450">
              <a:lnSpc>
                <a:spcPct val="90000"/>
              </a:lnSpc>
              <a:spcBef>
                <a:spcPts val="375"/>
              </a:spcBef>
              <a:buFont typeface="Arial" panose="020B0604020202020204" pitchFamily="34" charset="0"/>
              <a:buChar char="•"/>
              <a:defRPr sz="1500"/>
            </a:lvl3pPr>
            <a:lvl4pPr marL="1200150" indent="-171450">
              <a:lnSpc>
                <a:spcPct val="90000"/>
              </a:lnSpc>
              <a:spcBef>
                <a:spcPts val="375"/>
              </a:spcBef>
              <a:buFont typeface="Arial" panose="020B0604020202020204" pitchFamily="34" charset="0"/>
              <a:buChar char="•"/>
            </a:lvl4pPr>
            <a:lvl5pPr marL="1543050" indent="-171450">
              <a:lnSpc>
                <a:spcPct val="90000"/>
              </a:lnSpc>
              <a:spcBef>
                <a:spcPts val="375"/>
              </a:spcBef>
              <a:buFont typeface="Arial" panose="020B0604020202020204" pitchFamily="34" charset="0"/>
              <a:buChar cha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r>
              <a:rPr lang="lt-LT" dirty="0"/>
              <a:t>Moterų dalis tarp visų direktorių, spalis, </a:t>
            </a:r>
            <a:r>
              <a:rPr lang="en-US" dirty="0"/>
              <a:t>2</a:t>
            </a:r>
            <a:r>
              <a:rPr lang="en-GB" dirty="0"/>
              <a:t>025</a:t>
            </a:r>
          </a:p>
        </p:txBody>
      </p:sp>
      <p:pic>
        <p:nvPicPr>
          <p:cNvPr id="5" name="Picture 4">
            <a:extLst>
              <a:ext uri="{FF2B5EF4-FFF2-40B4-BE49-F238E27FC236}">
                <a16:creationId xmlns:a16="http://schemas.microsoft.com/office/drawing/2014/main" id="{11961E79-6641-3986-9F07-E8E32AD31443}"/>
              </a:ext>
            </a:extLst>
          </p:cNvPr>
          <p:cNvPicPr>
            <a:picLocks noChangeAspect="1"/>
          </p:cNvPicPr>
          <p:nvPr/>
        </p:nvPicPr>
        <p:blipFill>
          <a:blip r:embed="rId3"/>
          <a:stretch>
            <a:fillRect/>
          </a:stretch>
        </p:blipFill>
        <p:spPr>
          <a:xfrm>
            <a:off x="249981" y="988920"/>
            <a:ext cx="8391917" cy="3300276"/>
          </a:xfrm>
          <a:prstGeom prst="rect">
            <a:avLst/>
          </a:prstGeom>
        </p:spPr>
      </p:pic>
      <p:sp>
        <p:nvSpPr>
          <p:cNvPr id="3" name="Rectangle 2">
            <a:extLst>
              <a:ext uri="{FF2B5EF4-FFF2-40B4-BE49-F238E27FC236}">
                <a16:creationId xmlns:a16="http://schemas.microsoft.com/office/drawing/2014/main" id="{7E5F140C-1B03-BD3A-9B32-8B73B80DBCD7}"/>
              </a:ext>
            </a:extLst>
          </p:cNvPr>
          <p:cNvSpPr/>
          <p:nvPr/>
        </p:nvSpPr>
        <p:spPr>
          <a:xfrm>
            <a:off x="5102282" y="2196298"/>
            <a:ext cx="263951" cy="1423595"/>
          </a:xfrm>
          <a:prstGeom prst="rect">
            <a:avLst/>
          </a:prstGeom>
          <a:noFill/>
          <a:ln w="349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8012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3619F-0AE9-BFA4-BCF2-1F353154805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3EF32C3-9979-1CA9-CDD2-B498A8E6F016}"/>
              </a:ext>
            </a:extLst>
          </p:cNvPr>
          <p:cNvSpPr txBox="1"/>
          <p:nvPr/>
        </p:nvSpPr>
        <p:spPr>
          <a:xfrm>
            <a:off x="3067408" y="4714034"/>
            <a:ext cx="5736254" cy="283091"/>
          </a:xfrm>
          <a:prstGeom prst="rect">
            <a:avLst/>
          </a:prstGeom>
          <a:noFill/>
        </p:spPr>
        <p:txBody>
          <a:bodyPr wrap="square">
            <a:spAutoFit/>
          </a:bodyPr>
          <a:lstStyle/>
          <a:p>
            <a:pPr algn="just">
              <a:lnSpc>
                <a:spcPct val="107000"/>
              </a:lnSpc>
              <a:spcAft>
                <a:spcPts val="800"/>
              </a:spcAft>
              <a:buNone/>
            </a:pPr>
            <a:r>
              <a:rPr lang="en-GB" sz="1200" b="1" i="1" dirty="0">
                <a:effectLst/>
                <a:latin typeface="Gill Sans Nova" panose="020B0602020104020203" pitchFamily="34" charset="0"/>
                <a:ea typeface="Aptos" panose="020B0004020202020204" pitchFamily="34" charset="0"/>
                <a:cs typeface="Times New Roman" panose="02020603050405020304" pitchFamily="18" charset="0"/>
              </a:rPr>
              <a:t>Source</a:t>
            </a:r>
            <a:r>
              <a:rPr lang="en-GB" sz="1200" i="1" dirty="0">
                <a:effectLst/>
                <a:latin typeface="Gill Sans Nova" panose="020B0602020104020203" pitchFamily="34" charset="0"/>
                <a:ea typeface="Aptos" panose="020B0004020202020204" pitchFamily="34" charset="0"/>
                <a:cs typeface="Times New Roman" panose="02020603050405020304" pitchFamily="18" charset="0"/>
              </a:rPr>
              <a:t>: EIGE Gender Statistics Database, largest listed companies</a:t>
            </a:r>
            <a:r>
              <a:rPr lang="en-GB" sz="1200" i="1" dirty="0">
                <a:latin typeface="Gill Sans Nova" panose="020B0602020104020203" pitchFamily="34" charset="0"/>
                <a:ea typeface="Aptos" panose="020B0004020202020204" pitchFamily="34" charset="0"/>
                <a:cs typeface="Times New Roman" panose="02020603050405020304" pitchFamily="18" charset="0"/>
              </a:rPr>
              <a:t> (unpublished microdata)</a:t>
            </a: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FDB7785-7539-5C7F-D67B-957E8A300E1D}"/>
              </a:ext>
            </a:extLst>
          </p:cNvPr>
          <p:cNvSpPr txBox="1"/>
          <p:nvPr/>
        </p:nvSpPr>
        <p:spPr>
          <a:xfrm>
            <a:off x="391135" y="146375"/>
            <a:ext cx="8969173" cy="726784"/>
          </a:xfrm>
          <a:prstGeom prst="rect">
            <a:avLst/>
          </a:prstGeom>
        </p:spPr>
        <p:txBody>
          <a:bodyPr/>
          <a:lstStyle>
            <a:defPPr>
              <a:defRPr lang="en-US"/>
            </a:defPPr>
            <a:lvl1pPr indent="0">
              <a:lnSpc>
                <a:spcPct val="90000"/>
              </a:lnSpc>
              <a:spcBef>
                <a:spcPts val="750"/>
              </a:spcBef>
              <a:buFont typeface="Arial" panose="020B0604020202020204" pitchFamily="34" charset="0"/>
              <a:buNone/>
              <a:defRPr sz="2400" b="1">
                <a:solidFill>
                  <a:srgbClr val="1E6C66"/>
                </a:solidFill>
                <a:latin typeface="Gill Sans Nova" panose="020B0602020104020203" pitchFamily="34" charset="0"/>
              </a:defRPr>
            </a:lvl1pPr>
            <a:lvl2pPr marL="514350" indent="-171450">
              <a:lnSpc>
                <a:spcPct val="90000"/>
              </a:lnSpc>
              <a:spcBef>
                <a:spcPts val="375"/>
              </a:spcBef>
              <a:buFont typeface="Arial" panose="020B0604020202020204" pitchFamily="34" charset="0"/>
              <a:buChar char="•"/>
              <a:defRPr sz="1800"/>
            </a:lvl2pPr>
            <a:lvl3pPr marL="857250" indent="-171450">
              <a:lnSpc>
                <a:spcPct val="90000"/>
              </a:lnSpc>
              <a:spcBef>
                <a:spcPts val="375"/>
              </a:spcBef>
              <a:buFont typeface="Arial" panose="020B0604020202020204" pitchFamily="34" charset="0"/>
              <a:buChar char="•"/>
              <a:defRPr sz="1500"/>
            </a:lvl3pPr>
            <a:lvl4pPr marL="1200150" indent="-171450">
              <a:lnSpc>
                <a:spcPct val="90000"/>
              </a:lnSpc>
              <a:spcBef>
                <a:spcPts val="375"/>
              </a:spcBef>
              <a:buFont typeface="Arial" panose="020B0604020202020204" pitchFamily="34" charset="0"/>
              <a:buChar char="•"/>
            </a:lvl4pPr>
            <a:lvl5pPr marL="1543050" indent="-171450">
              <a:lnSpc>
                <a:spcPct val="90000"/>
              </a:lnSpc>
              <a:spcBef>
                <a:spcPts val="375"/>
              </a:spcBef>
              <a:buFont typeface="Arial" panose="020B0604020202020204" pitchFamily="34" charset="0"/>
              <a:buChar cha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r>
              <a:rPr lang="lt-LT" dirty="0"/>
              <a:t>Moterų dalis tarp vykdomųjų direktorių, spalis, </a:t>
            </a:r>
            <a:r>
              <a:rPr lang="en-GB" dirty="0"/>
              <a:t>2025</a:t>
            </a:r>
          </a:p>
        </p:txBody>
      </p:sp>
      <p:pic>
        <p:nvPicPr>
          <p:cNvPr id="5" name="Picture 4">
            <a:extLst>
              <a:ext uri="{FF2B5EF4-FFF2-40B4-BE49-F238E27FC236}">
                <a16:creationId xmlns:a16="http://schemas.microsoft.com/office/drawing/2014/main" id="{F2C6F79E-8BB5-F278-360C-747802D0E055}"/>
              </a:ext>
            </a:extLst>
          </p:cNvPr>
          <p:cNvPicPr>
            <a:picLocks noChangeAspect="1"/>
          </p:cNvPicPr>
          <p:nvPr/>
        </p:nvPicPr>
        <p:blipFill>
          <a:blip r:embed="rId3"/>
          <a:stretch>
            <a:fillRect/>
          </a:stretch>
        </p:blipFill>
        <p:spPr>
          <a:xfrm>
            <a:off x="174826" y="941517"/>
            <a:ext cx="8659604" cy="3291117"/>
          </a:xfrm>
          <a:prstGeom prst="rect">
            <a:avLst/>
          </a:prstGeom>
        </p:spPr>
      </p:pic>
      <p:sp>
        <p:nvSpPr>
          <p:cNvPr id="3" name="Rectangle 2">
            <a:extLst>
              <a:ext uri="{FF2B5EF4-FFF2-40B4-BE49-F238E27FC236}">
                <a16:creationId xmlns:a16="http://schemas.microsoft.com/office/drawing/2014/main" id="{50989922-FBAC-292A-C386-AFF82B4ED518}"/>
              </a:ext>
            </a:extLst>
          </p:cNvPr>
          <p:cNvSpPr/>
          <p:nvPr/>
        </p:nvSpPr>
        <p:spPr>
          <a:xfrm>
            <a:off x="3971058" y="2224726"/>
            <a:ext cx="263951" cy="1272618"/>
          </a:xfrm>
          <a:prstGeom prst="rect">
            <a:avLst/>
          </a:prstGeom>
          <a:noFill/>
          <a:ln w="349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7170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AC1C4A2-0BAA-0469-5CB8-0F0515C7BE50}"/>
              </a:ext>
            </a:extLst>
          </p:cNvPr>
          <p:cNvSpPr txBox="1"/>
          <p:nvPr/>
        </p:nvSpPr>
        <p:spPr>
          <a:xfrm>
            <a:off x="209892" y="141037"/>
            <a:ext cx="8707865" cy="801644"/>
          </a:xfrm>
          <a:prstGeom prst="rect">
            <a:avLst/>
          </a:prstGeom>
        </p:spPr>
        <p:txBody>
          <a:bodyPr/>
          <a:lstStyle>
            <a:defPPr>
              <a:defRPr lang="en-US"/>
            </a:defPPr>
            <a:lvl1pPr indent="0">
              <a:lnSpc>
                <a:spcPct val="90000"/>
              </a:lnSpc>
              <a:spcBef>
                <a:spcPts val="750"/>
              </a:spcBef>
              <a:buFont typeface="Arial" panose="020B0604020202020204" pitchFamily="34" charset="0"/>
              <a:buNone/>
              <a:defRPr sz="2400" b="1">
                <a:solidFill>
                  <a:srgbClr val="1E6C66"/>
                </a:solidFill>
                <a:latin typeface="Gill Sans Nova" panose="020B0602020104020203" pitchFamily="34" charset="0"/>
              </a:defRPr>
            </a:lvl1pPr>
            <a:lvl2pPr marL="514350" indent="-171450">
              <a:lnSpc>
                <a:spcPct val="90000"/>
              </a:lnSpc>
              <a:spcBef>
                <a:spcPts val="375"/>
              </a:spcBef>
              <a:buFont typeface="Arial" panose="020B0604020202020204" pitchFamily="34" charset="0"/>
              <a:buChar char="•"/>
              <a:defRPr sz="1800"/>
            </a:lvl2pPr>
            <a:lvl3pPr marL="857250" indent="-171450">
              <a:lnSpc>
                <a:spcPct val="90000"/>
              </a:lnSpc>
              <a:spcBef>
                <a:spcPts val="375"/>
              </a:spcBef>
              <a:buFont typeface="Arial" panose="020B0604020202020204" pitchFamily="34" charset="0"/>
              <a:buChar char="•"/>
              <a:defRPr sz="1500"/>
            </a:lvl3pPr>
            <a:lvl4pPr marL="1200150" indent="-171450">
              <a:lnSpc>
                <a:spcPct val="90000"/>
              </a:lnSpc>
              <a:spcBef>
                <a:spcPts val="375"/>
              </a:spcBef>
              <a:buFont typeface="Arial" panose="020B0604020202020204" pitchFamily="34" charset="0"/>
              <a:buChar char="•"/>
            </a:lvl4pPr>
            <a:lvl5pPr marL="1543050" indent="-171450">
              <a:lnSpc>
                <a:spcPct val="90000"/>
              </a:lnSpc>
              <a:spcBef>
                <a:spcPts val="375"/>
              </a:spcBef>
              <a:buFont typeface="Arial" panose="020B0604020202020204" pitchFamily="34" charset="0"/>
              <a:buChar cha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r>
              <a:rPr lang="en-GB" dirty="0"/>
              <a:t>Moter</a:t>
            </a:r>
            <a:r>
              <a:rPr lang="lt-LT" dirty="0"/>
              <a:t>ų dalis tarp biržinių bendrovių direktorių pareigas einančių asmenų, spalis </a:t>
            </a:r>
            <a:r>
              <a:rPr lang="en-GB" dirty="0"/>
              <a:t>2012 – </a:t>
            </a:r>
            <a:r>
              <a:rPr lang="lt-LT" dirty="0"/>
              <a:t>spalis </a:t>
            </a:r>
            <a:r>
              <a:rPr lang="en-GB" dirty="0"/>
              <a:t>2025</a:t>
            </a:r>
          </a:p>
        </p:txBody>
      </p:sp>
      <p:sp>
        <p:nvSpPr>
          <p:cNvPr id="7" name="TextBox 6">
            <a:extLst>
              <a:ext uri="{FF2B5EF4-FFF2-40B4-BE49-F238E27FC236}">
                <a16:creationId xmlns:a16="http://schemas.microsoft.com/office/drawing/2014/main" id="{213CC901-4956-F044-8CF3-A70B40726BE4}"/>
              </a:ext>
            </a:extLst>
          </p:cNvPr>
          <p:cNvSpPr txBox="1"/>
          <p:nvPr/>
        </p:nvSpPr>
        <p:spPr>
          <a:xfrm>
            <a:off x="3115280" y="4719373"/>
            <a:ext cx="6028720" cy="283091"/>
          </a:xfrm>
          <a:prstGeom prst="rect">
            <a:avLst/>
          </a:prstGeom>
          <a:noFill/>
        </p:spPr>
        <p:txBody>
          <a:bodyPr wrap="square">
            <a:spAutoFit/>
          </a:bodyPr>
          <a:lstStyle/>
          <a:p>
            <a:pPr algn="just">
              <a:lnSpc>
                <a:spcPct val="107000"/>
              </a:lnSpc>
              <a:spcAft>
                <a:spcPts val="800"/>
              </a:spcAft>
              <a:buNone/>
            </a:pPr>
            <a:r>
              <a:rPr lang="en-GB" sz="1200" b="1" i="1" dirty="0">
                <a:effectLst/>
                <a:latin typeface="Gill Sans Nova" panose="020B0602020104020203" pitchFamily="34" charset="0"/>
                <a:ea typeface="Aptos" panose="020B0004020202020204" pitchFamily="34" charset="0"/>
                <a:cs typeface="Times New Roman" panose="02020603050405020304" pitchFamily="18" charset="0"/>
              </a:rPr>
              <a:t>Source</a:t>
            </a:r>
            <a:r>
              <a:rPr lang="en-GB" sz="1200" i="1" dirty="0">
                <a:effectLst/>
                <a:latin typeface="Gill Sans Nova" panose="020B0602020104020203" pitchFamily="34" charset="0"/>
                <a:ea typeface="Aptos" panose="020B0004020202020204" pitchFamily="34" charset="0"/>
                <a:cs typeface="Times New Roman" panose="02020603050405020304" pitchFamily="18" charset="0"/>
              </a:rPr>
              <a:t>: EIGE Gender Statistics Database, largest listed companies</a:t>
            </a:r>
            <a:r>
              <a:rPr lang="en-GB" sz="1200" i="1" dirty="0">
                <a:latin typeface="Gill Sans Nova" panose="020B0602020104020203" pitchFamily="34" charset="0"/>
                <a:ea typeface="Aptos" panose="020B0004020202020204" pitchFamily="34" charset="0"/>
                <a:cs typeface="Times New Roman" panose="02020603050405020304" pitchFamily="18" charset="0"/>
              </a:rPr>
              <a:t> (unpublished microdata)</a:t>
            </a: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DB33B901-728C-EA2A-D5E7-28A6F445F109}"/>
              </a:ext>
            </a:extLst>
          </p:cNvPr>
          <p:cNvPicPr>
            <a:picLocks noChangeAspect="1"/>
          </p:cNvPicPr>
          <p:nvPr/>
        </p:nvPicPr>
        <p:blipFill>
          <a:blip r:embed="rId3"/>
          <a:stretch>
            <a:fillRect/>
          </a:stretch>
        </p:blipFill>
        <p:spPr>
          <a:xfrm>
            <a:off x="558685" y="1027593"/>
            <a:ext cx="7086453" cy="3412566"/>
          </a:xfrm>
          <a:prstGeom prst="rect">
            <a:avLst/>
          </a:prstGeom>
        </p:spPr>
      </p:pic>
    </p:spTree>
    <p:extLst>
      <p:ext uri="{BB962C8B-B14F-4D97-AF65-F5344CB8AC3E}">
        <p14:creationId xmlns:p14="http://schemas.microsoft.com/office/powerpoint/2010/main" val="3436309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757E7-957D-4CA5-A924-02E2E2253E0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EF72A69-5BBC-F253-92FB-3F4D1D94CA9C}"/>
              </a:ext>
            </a:extLst>
          </p:cNvPr>
          <p:cNvSpPr>
            <a:spLocks noGrp="1"/>
          </p:cNvSpPr>
          <p:nvPr>
            <p:ph type="body" sz="quarter" idx="10"/>
          </p:nvPr>
        </p:nvSpPr>
        <p:spPr>
          <a:xfrm>
            <a:off x="3358008" y="345322"/>
            <a:ext cx="5785991" cy="456446"/>
          </a:xfrm>
        </p:spPr>
        <p:txBody>
          <a:bodyPr/>
          <a:lstStyle/>
          <a:p>
            <a:pPr marL="0" indent="0">
              <a:spcAft>
                <a:spcPts val="600"/>
              </a:spcAft>
              <a:buNone/>
            </a:pPr>
            <a:r>
              <a:rPr lang="en-GB" sz="2200" b="1" dirty="0">
                <a:solidFill>
                  <a:srgbClr val="1E6C66"/>
                </a:solidFill>
              </a:rPr>
              <a:t>ES </a:t>
            </a:r>
            <a:r>
              <a:rPr lang="en-GB" sz="2200" b="1" dirty="0" err="1">
                <a:solidFill>
                  <a:srgbClr val="1E6C66"/>
                </a:solidFill>
              </a:rPr>
              <a:t>Direktyvos</a:t>
            </a:r>
            <a:r>
              <a:rPr lang="en-GB" sz="2200" b="1" dirty="0">
                <a:solidFill>
                  <a:srgbClr val="1E6C66"/>
                </a:solidFill>
              </a:rPr>
              <a:t> </a:t>
            </a:r>
            <a:r>
              <a:rPr lang="lt-LT" sz="2200" b="1" dirty="0">
                <a:solidFill>
                  <a:srgbClr val="1E6C66"/>
                </a:solidFill>
              </a:rPr>
              <a:t>įgyvendinimo progresas </a:t>
            </a:r>
            <a:endParaRPr lang="en-GB" sz="2200" b="1" dirty="0">
              <a:solidFill>
                <a:srgbClr val="1E6C66"/>
              </a:solidFill>
            </a:endParaRPr>
          </a:p>
        </p:txBody>
      </p:sp>
      <p:sp>
        <p:nvSpPr>
          <p:cNvPr id="3" name="Lorem ipsum dolor sit amet, consectetuer">
            <a:extLst>
              <a:ext uri="{FF2B5EF4-FFF2-40B4-BE49-F238E27FC236}">
                <a16:creationId xmlns:a16="http://schemas.microsoft.com/office/drawing/2014/main" id="{DD3DD77A-740C-240E-9F90-40D35FC39A37}"/>
              </a:ext>
            </a:extLst>
          </p:cNvPr>
          <p:cNvSpPr txBox="1"/>
          <p:nvPr/>
        </p:nvSpPr>
        <p:spPr>
          <a:xfrm>
            <a:off x="2780115" y="2658973"/>
            <a:ext cx="6211485" cy="3904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defRPr sz="4100">
                <a:solidFill>
                  <a:srgbClr val="000000"/>
                </a:solidFill>
                <a:latin typeface="Gill Sans"/>
                <a:ea typeface="Gill Sans"/>
                <a:cs typeface="Gill Sans"/>
                <a:sym typeface="Gill Sans"/>
              </a:defRPr>
            </a:lvl1pPr>
          </a:lstStyle>
          <a:p>
            <a:pPr marL="628650" lvl="1" indent="-285750">
              <a:buFont typeface="Arial" panose="020B0604020202020204" pitchFamily="34" charset="0"/>
              <a:buChar char="•"/>
            </a:pPr>
            <a:endParaRPr sz="1600" dirty="0">
              <a:latin typeface="Gill Sans Nova" panose="020B0602020104020203" pitchFamily="34" charset="0"/>
            </a:endParaRPr>
          </a:p>
        </p:txBody>
      </p:sp>
      <p:sp>
        <p:nvSpPr>
          <p:cNvPr id="5" name="TextBox 4">
            <a:extLst>
              <a:ext uri="{FF2B5EF4-FFF2-40B4-BE49-F238E27FC236}">
                <a16:creationId xmlns:a16="http://schemas.microsoft.com/office/drawing/2014/main" id="{AD5CDAFF-75C1-8076-656A-D9CB2CC66F32}"/>
              </a:ext>
            </a:extLst>
          </p:cNvPr>
          <p:cNvSpPr txBox="1"/>
          <p:nvPr/>
        </p:nvSpPr>
        <p:spPr>
          <a:xfrm>
            <a:off x="3048000" y="1115111"/>
            <a:ext cx="5943600" cy="3631763"/>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sz="2200" dirty="0">
                <a:latin typeface="Gill Sans Nova" panose="020B0602020104020203" pitchFamily="34" charset="0"/>
              </a:rPr>
              <a:t>7 </a:t>
            </a:r>
            <a:r>
              <a:rPr lang="lt-LT" sz="2200" dirty="0">
                <a:latin typeface="Gill Sans Nova" panose="020B0602020104020203" pitchFamily="34" charset="0"/>
              </a:rPr>
              <a:t>ES šalys narės dar neperkėlė Direktyvos į nacionalinę teisę</a:t>
            </a:r>
            <a:r>
              <a:rPr lang="en-GB" sz="2200" dirty="0">
                <a:latin typeface="Gill Sans Nova" panose="020B0602020104020203" pitchFamily="34" charset="0"/>
              </a:rPr>
              <a:t>.</a:t>
            </a:r>
          </a:p>
          <a:p>
            <a:pPr marL="285750" indent="-285750">
              <a:spcAft>
                <a:spcPts val="600"/>
              </a:spcAft>
              <a:buFont typeface="Arial" panose="020B0604020202020204" pitchFamily="34" charset="0"/>
              <a:buChar char="•"/>
            </a:pPr>
            <a:r>
              <a:rPr lang="lt-LT" sz="2200" dirty="0">
                <a:latin typeface="Gill Sans Nova" panose="020B0602020104020203" pitchFamily="34" charset="0"/>
              </a:rPr>
              <a:t>Reikšminga dalis bendrovių nepasiekė Direktyvos tikslų</a:t>
            </a:r>
            <a:r>
              <a:rPr lang="en-US" sz="2200" dirty="0">
                <a:latin typeface="Gill Sans Nova" panose="020B0602020104020203" pitchFamily="34" charset="0"/>
              </a:rPr>
              <a:t>, </a:t>
            </a:r>
            <a:r>
              <a:rPr lang="en-US" sz="2200" dirty="0" err="1">
                <a:latin typeface="Gill Sans Nova" panose="020B0602020104020203" pitchFamily="34" charset="0"/>
              </a:rPr>
              <a:t>ypa</a:t>
            </a:r>
            <a:r>
              <a:rPr lang="lt-LT" sz="2200" dirty="0">
                <a:latin typeface="Gill Sans Nova" panose="020B0602020104020203" pitchFamily="34" charset="0"/>
              </a:rPr>
              <a:t>č šalyse, kurios dar neperkėlė direktyvos į nacionalinę teisę.</a:t>
            </a:r>
            <a:endParaRPr lang="en-GB" sz="2200" dirty="0">
              <a:latin typeface="Gill Sans Nova" panose="020B0602020104020203" pitchFamily="34" charset="0"/>
            </a:endParaRPr>
          </a:p>
          <a:p>
            <a:pPr marL="285750" indent="-285750">
              <a:spcAft>
                <a:spcPts val="600"/>
              </a:spcAft>
              <a:buFont typeface="Arial" panose="020B0604020202020204" pitchFamily="34" charset="0"/>
              <a:buChar char="•"/>
            </a:pPr>
            <a:r>
              <a:rPr lang="lt-LT" sz="2200" dirty="0">
                <a:latin typeface="Gill Sans Nova" panose="020B0602020104020203" pitchFamily="34" charset="0"/>
              </a:rPr>
              <a:t>Moterų dalis tarp visų direktorių ES - </a:t>
            </a:r>
            <a:r>
              <a:rPr lang="en-GB" sz="2200" dirty="0">
                <a:latin typeface="Gill Sans Nova" panose="020B0602020104020203" pitchFamily="34" charset="0"/>
              </a:rPr>
              <a:t>33.6 %</a:t>
            </a:r>
            <a:r>
              <a:rPr lang="lt-LT" sz="2200" dirty="0">
                <a:latin typeface="Gill Sans Nova" panose="020B0602020104020203" pitchFamily="34" charset="0"/>
              </a:rPr>
              <a:t>, nevykodmųjų direktorių - </a:t>
            </a:r>
            <a:r>
              <a:rPr lang="en-GB" sz="2200" dirty="0">
                <a:latin typeface="Gill Sans Nova" panose="020B0602020104020203" pitchFamily="34" charset="0"/>
              </a:rPr>
              <a:t>38.2%</a:t>
            </a:r>
            <a:r>
              <a:rPr lang="lt-LT" sz="2200" dirty="0">
                <a:latin typeface="Gill Sans Nova" panose="020B0602020104020203" pitchFamily="34" charset="0"/>
              </a:rPr>
              <a:t>. Moterys itin menkai atsotvaujamos tarp vykdomųjų direktorių- 1</a:t>
            </a:r>
            <a:r>
              <a:rPr lang="en-GB" sz="2200" dirty="0">
                <a:latin typeface="Gill Sans Nova" panose="020B0602020104020203" pitchFamily="34" charset="0"/>
              </a:rPr>
              <a:t>8.</a:t>
            </a:r>
            <a:r>
              <a:rPr lang="lt-LT" sz="2200" dirty="0">
                <a:latin typeface="Gill Sans Nova" panose="020B0602020104020203" pitchFamily="34" charset="0"/>
              </a:rPr>
              <a:t>5</a:t>
            </a:r>
            <a:r>
              <a:rPr lang="en-GB" sz="2200" dirty="0">
                <a:latin typeface="Gill Sans Nova" panose="020B0602020104020203" pitchFamily="34" charset="0"/>
              </a:rPr>
              <a:t> % women. </a:t>
            </a:r>
            <a:r>
              <a:rPr lang="lt-LT" sz="2200" dirty="0">
                <a:latin typeface="Gill Sans Nova" panose="020B0602020104020203" pitchFamily="34" charset="0"/>
              </a:rPr>
              <a:t>Reikšmingi skirtumai tarp šalių. </a:t>
            </a:r>
            <a:endParaRPr lang="en-GB" sz="2200" dirty="0">
              <a:latin typeface="Gill Sans Nova" panose="020B0602020104020203" pitchFamily="34" charset="0"/>
            </a:endParaRPr>
          </a:p>
        </p:txBody>
      </p:sp>
    </p:spTree>
    <p:extLst>
      <p:ext uri="{BB962C8B-B14F-4D97-AF65-F5344CB8AC3E}">
        <p14:creationId xmlns:p14="http://schemas.microsoft.com/office/powerpoint/2010/main" val="3826079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21BCC58A-72BE-274E-A802-6DE1C6F62D15}" vid="{C89D807A-05DB-014D-A6EC-0AAD350C6D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ead17d-bf2f-4784-a2e4-20755e579155">
      <Terms xmlns="http://schemas.microsoft.com/office/infopath/2007/PartnerControls"/>
    </lcf76f155ced4ddcb4097134ff3c332f>
    <TaxCatchAll xmlns="e78a6b73-2b08-4ad6-b282-3cc2a0a1cd8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3844CC5533834AB3380C8FF04E96E7" ma:contentTypeVersion="16" ma:contentTypeDescription="Create a new document." ma:contentTypeScope="" ma:versionID="7e151d72d75c1f529b58404ef6a43bc3">
  <xsd:schema xmlns:xsd="http://www.w3.org/2001/XMLSchema" xmlns:xs="http://www.w3.org/2001/XMLSchema" xmlns:p="http://schemas.microsoft.com/office/2006/metadata/properties" xmlns:ns2="a9ead17d-bf2f-4784-a2e4-20755e579155" xmlns:ns3="e78a6b73-2b08-4ad6-b282-3cc2a0a1cd8e" targetNamespace="http://schemas.microsoft.com/office/2006/metadata/properties" ma:root="true" ma:fieldsID="a8ef5422be6c6cd3866f0a5121dcd95f" ns2:_="" ns3:_="">
    <xsd:import namespace="a9ead17d-bf2f-4784-a2e4-20755e579155"/>
    <xsd:import namespace="e78a6b73-2b08-4ad6-b282-3cc2a0a1cd8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ead17d-bf2f-4784-a2e4-20755e5791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e2c4caf-dac7-4b0c-8d03-4277580df732"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78a6b73-2b08-4ad6-b282-3cc2a0a1cd8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d44851d4-f28c-4c46-94fa-695288c253e6}" ma:internalName="TaxCatchAll" ma:showField="CatchAllData" ma:web="e78a6b73-2b08-4ad6-b282-3cc2a0a1cd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A5E310-3354-42CB-B264-01D75340B573}">
  <ds:schemaRefs>
    <ds:schemaRef ds:uri="http://schemas.microsoft.com/office/2006/metadata/properties"/>
    <ds:schemaRef ds:uri="a9ead17d-bf2f-4784-a2e4-20755e579155"/>
    <ds:schemaRef ds:uri="http://purl.org/dc/terms/"/>
    <ds:schemaRef ds:uri="http://purl.org/dc/dcmitype/"/>
    <ds:schemaRef ds:uri="http://schemas.microsoft.com/office/2006/documentManagement/types"/>
    <ds:schemaRef ds:uri="http://www.w3.org/XML/1998/namespace"/>
    <ds:schemaRef ds:uri="http://schemas.microsoft.com/office/infopath/2007/PartnerControls"/>
    <ds:schemaRef ds:uri="http://purl.org/dc/elements/1.1/"/>
    <ds:schemaRef ds:uri="http://schemas.openxmlformats.org/package/2006/metadata/core-properties"/>
    <ds:schemaRef ds:uri="e78a6b73-2b08-4ad6-b282-3cc2a0a1cd8e"/>
  </ds:schemaRefs>
</ds:datastoreItem>
</file>

<file path=customXml/itemProps2.xml><?xml version="1.0" encoding="utf-8"?>
<ds:datastoreItem xmlns:ds="http://schemas.openxmlformats.org/officeDocument/2006/customXml" ds:itemID="{BAF357EC-0D5B-4EDA-874A-50C680E44384}">
  <ds:schemaRefs>
    <ds:schemaRef ds:uri="a9ead17d-bf2f-4784-a2e4-20755e579155"/>
    <ds:schemaRef ds:uri="e78a6b73-2b08-4ad6-b282-3cc2a0a1cd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2470FAD-0BA5-4C52-82F5-752D0F311D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2928</TotalTime>
  <Words>1317</Words>
  <Application>Microsoft Office PowerPoint</Application>
  <PresentationFormat>On-screen Show (16:9)</PresentationFormat>
  <Paragraphs>92</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Arial</vt:lpstr>
      <vt:lpstr>Calibri</vt:lpstr>
      <vt:lpstr>Gill Sans Nova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Gay-Berthomieu, Magali</dc:creator>
  <cp:lastModifiedBy>Jolanta Reingarde</cp:lastModifiedBy>
  <cp:revision>30</cp:revision>
  <dcterms:created xsi:type="dcterms:W3CDTF">2024-09-16T10:09:13Z</dcterms:created>
  <dcterms:modified xsi:type="dcterms:W3CDTF">2026-05-07T08:41:51Z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0x010100643844CC5533834AB3380C8FF04E96E7</vt:lpwstr>
  </property>
  <property fmtid="{D5CDD505-2E9C-101B-9397-08002B2CF9AE}" pid="3" name="MediaServiceImageTags">
    <vt:lpwstr/>
  </property>
</Properties>
</file>