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Ex2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Ex3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1971" r:id="rId2"/>
    <p:sldId id="2308" r:id="rId3"/>
    <p:sldId id="2321" r:id="rId4"/>
    <p:sldId id="2294" r:id="rId5"/>
    <p:sldId id="2184" r:id="rId6"/>
    <p:sldId id="2302" r:id="rId7"/>
    <p:sldId id="2322" r:id="rId8"/>
    <p:sldId id="2319" r:id="rId9"/>
    <p:sldId id="2320" r:id="rId10"/>
    <p:sldId id="2313" r:id="rId11"/>
    <p:sldId id="2064" r:id="rId12"/>
  </p:sldIdLst>
  <p:sldSz cx="24377650" cy="13716000"/>
  <p:notesSz cx="7010400" cy="92964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3" userDrawn="1">
          <p15:clr>
            <a:srgbClr val="A4A3A4"/>
          </p15:clr>
        </p15:guide>
        <p15:guide id="4" pos="14278" userDrawn="1">
          <p15:clr>
            <a:srgbClr val="A4A3A4"/>
          </p15:clr>
        </p15:guide>
        <p15:guide id="5" pos="1078" userDrawn="1">
          <p15:clr>
            <a:srgbClr val="A4A3A4"/>
          </p15:clr>
        </p15:guide>
        <p15:guide id="7" pos="7678" userDrawn="1">
          <p15:clr>
            <a:srgbClr val="A4A3A4"/>
          </p15:clr>
        </p15:guide>
        <p15:guide id="8" orient="horz" pos="5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99"/>
    <a:srgbClr val="0033CC"/>
    <a:srgbClr val="990099"/>
    <a:srgbClr val="008080"/>
    <a:srgbClr val="009999"/>
    <a:srgbClr val="006699"/>
    <a:srgbClr val="003399"/>
    <a:srgbClr val="FF00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2EC08F-EC5F-4098-ADB6-9E90744EBA6F}" v="28" dt="2025-06-19T12:07:43.653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6149" autoAdjust="0"/>
  </p:normalViewPr>
  <p:slideViewPr>
    <p:cSldViewPr snapToGrid="0" snapToObjects="1">
      <p:cViewPr varScale="1">
        <p:scale>
          <a:sx n="38" d="100"/>
          <a:sy n="38" d="100"/>
        </p:scale>
        <p:origin x="96" y="77"/>
      </p:cViewPr>
      <p:guideLst>
        <p:guide orient="horz" pos="2233"/>
        <p:guide pos="14278"/>
        <p:guide pos="1078"/>
        <p:guide pos="7678"/>
        <p:guide orient="horz" pos="5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00376\Downloads\data-table%20(93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https://vrmlt-my.sharepoint.com/personal/natalija_valaviciene_vrm_lt/Documents/Darbalaukis/Pristatymai/RPP_duomenys_2025-06-18.xlsx" TargetMode="External"/><Relationship Id="rId4" Type="http://schemas.openxmlformats.org/officeDocument/2006/relationships/themeOverride" Target="../theme/themeOverride1.xm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https://vrmlt-my.sharepoint.com/personal/natalija_valaviciene_vrm_lt/Documents/Darbalaukis/Pristatymai/RPP_duomenys_2025-06-18.xlsx" TargetMode="External"/><Relationship Id="rId4" Type="http://schemas.openxmlformats.org/officeDocument/2006/relationships/themeOverride" Target="../theme/themeOverride3.xm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https://vrmlt-my.sharepoint.com/personal/natalija_valaviciene_vrm_lt/Documents/Darbalaukis/Pristatymai/RPP_duomenys_2025-06-18.xlsx" TargetMode="External"/><Relationship Id="rId4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Report!$F$3:$F$4</c:f>
              <c:strCache>
                <c:ptCount val="2"/>
                <c:pt idx="0">
                  <c:v>Užimtumo lygis | proc.</c:v>
                </c:pt>
                <c:pt idx="1">
                  <c:v>2023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circle"/>
            <c:size val="70"/>
            <c:spPr>
              <a:solidFill>
                <a:srgbClr val="FFC000"/>
              </a:solidFill>
              <a:ln w="9525">
                <a:solidFill>
                  <a:srgbClr val="000000"/>
                </a:solidFill>
              </a:ln>
              <a:effectLst/>
            </c:spPr>
          </c:marker>
          <c:dPt>
            <c:idx val="0"/>
            <c:marker>
              <c:symbol val="circle"/>
              <c:size val="70"/>
              <c:spPr>
                <a:solidFill>
                  <a:srgbClr val="FF0000"/>
                </a:solidFill>
                <a:ln w="9525">
                  <a:solidFill>
                    <a:srgbClr val="0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A5F3-4EC0-AB03-15D72B563778}"/>
              </c:ext>
            </c:extLst>
          </c:dPt>
          <c:dPt>
            <c:idx val="3"/>
            <c:marker>
              <c:symbol val="circle"/>
              <c:size val="70"/>
              <c:spPr>
                <a:solidFill>
                  <a:srgbClr val="00B050"/>
                </a:solidFill>
                <a:ln w="9525">
                  <a:solidFill>
                    <a:srgbClr val="0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A5F3-4EC0-AB03-15D72B563778}"/>
              </c:ext>
            </c:extLst>
          </c:dPt>
          <c:xVal>
            <c:numRef>
              <c:f>Report!$E$5:$E$15</c:f>
              <c:numCache>
                <c:formatCode>General</c:formatCode>
                <c:ptCount val="11"/>
                <c:pt idx="0">
                  <c:v>31.2</c:v>
                </c:pt>
                <c:pt idx="1">
                  <c:v>36.5</c:v>
                </c:pt>
                <c:pt idx="2">
                  <c:v>21.14</c:v>
                </c:pt>
                <c:pt idx="3">
                  <c:v>29</c:v>
                </c:pt>
                <c:pt idx="4">
                  <c:v>28.91</c:v>
                </c:pt>
                <c:pt idx="5">
                  <c:v>26.36</c:v>
                </c:pt>
                <c:pt idx="6">
                  <c:v>24.72</c:v>
                </c:pt>
                <c:pt idx="7">
                  <c:v>23.28</c:v>
                </c:pt>
                <c:pt idx="8">
                  <c:v>29.07</c:v>
                </c:pt>
                <c:pt idx="9">
                  <c:v>40.06</c:v>
                </c:pt>
                <c:pt idx="10">
                  <c:v>21.65</c:v>
                </c:pt>
              </c:numCache>
            </c:numRef>
          </c:xVal>
          <c:yVal>
            <c:numRef>
              <c:f>Report!$F$5:$F$15</c:f>
              <c:numCache>
                <c:formatCode>General</c:formatCode>
                <c:ptCount val="11"/>
                <c:pt idx="0">
                  <c:v>73.2</c:v>
                </c:pt>
                <c:pt idx="1">
                  <c:v>78.7</c:v>
                </c:pt>
                <c:pt idx="2">
                  <c:v>68.3</c:v>
                </c:pt>
                <c:pt idx="3">
                  <c:v>74.900000000000006</c:v>
                </c:pt>
                <c:pt idx="4">
                  <c:v>74</c:v>
                </c:pt>
                <c:pt idx="5">
                  <c:v>67.099999999999994</c:v>
                </c:pt>
                <c:pt idx="6">
                  <c:v>68.8</c:v>
                </c:pt>
                <c:pt idx="7">
                  <c:v>68.599999999999994</c:v>
                </c:pt>
                <c:pt idx="8">
                  <c:v>68.3</c:v>
                </c:pt>
                <c:pt idx="9">
                  <c:v>69.5</c:v>
                </c:pt>
                <c:pt idx="10">
                  <c:v>58.9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5F3-4EC0-AB03-15D72B5637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8896960"/>
        <c:axId val="1208901280"/>
      </c:scatterChart>
      <c:valAx>
        <c:axId val="1208896960"/>
        <c:scaling>
          <c:orientation val="minMax"/>
          <c:max val="41"/>
          <c:min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36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lt-LT" sz="3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Pridėtinė vertė gamybos sąnaudomis pagal veiklos vykdymo vietą (</a:t>
                </a:r>
                <a:r>
                  <a:rPr lang="lt-LT" sz="36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nefinansų</a:t>
                </a:r>
                <a:r>
                  <a:rPr lang="lt-LT" sz="3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įmonių) vienam dirbančiajam, tūkst. EUR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3600" b="0" i="0" u="none" strike="noStrike" kern="1200" baseline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lt-L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t-LT"/>
          </a:p>
        </c:txPr>
        <c:crossAx val="1208901280"/>
        <c:crosses val="autoZero"/>
        <c:crossBetween val="midCat"/>
      </c:valAx>
      <c:valAx>
        <c:axId val="1208901280"/>
        <c:scaling>
          <c:orientation val="minMax"/>
          <c:max val="80"/>
          <c:min val="5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36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lt-LT" sz="3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Užimtumo lygis, proc.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3600" b="0" i="0" u="none" strike="noStrike" kern="1200" baseline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lt-L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t-LT"/>
          </a:p>
        </c:txPr>
        <c:crossAx val="12088969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c:style val="2"/>
  <c:chart>
    <c:autoTitleDeleted val="1"/>
    <c:plotArea>
      <c:layout>
        <c:manualLayout>
          <c:xMode val="edge"/>
          <c:yMode val="edge"/>
          <c:x val="0.22315699684630225"/>
          <c:y val="0.16015932372289754"/>
          <c:w val="0.63260832289697411"/>
          <c:h val="0.72443137778822542"/>
        </c:manualLayout>
      </c:layout>
      <c:pieChart>
        <c:varyColors val="1"/>
        <c:ser>
          <c:idx val="0"/>
          <c:order val="0"/>
          <c:tx>
            <c:v>Vilniaus regionas</c:v>
          </c:tx>
          <c:explosion val="3"/>
          <c:dPt>
            <c:idx val="0"/>
            <c:bubble3D val="0"/>
            <c:spPr>
              <a:solidFill>
                <a:srgbClr val="FF990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7D18-4EE5-867C-2063F2E0F9AD}"/>
              </c:ext>
            </c:extLst>
          </c:dPt>
          <c:dPt>
            <c:idx val="1"/>
            <c:bubble3D val="0"/>
            <c:spPr>
              <a:solidFill>
                <a:srgbClr val="FF9999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7D18-4EE5-867C-2063F2E0F9AD}"/>
              </c:ext>
            </c:extLst>
          </c:dPt>
          <c:dPt>
            <c:idx val="2"/>
            <c:bubble3D val="0"/>
            <c:spPr>
              <a:solidFill>
                <a:srgbClr val="FF6699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7D18-4EE5-867C-2063F2E0F9AD}"/>
              </c:ext>
            </c:extLst>
          </c:dPt>
          <c:dPt>
            <c:idx val="3"/>
            <c:bubble3D val="0"/>
            <c:spPr>
              <a:solidFill>
                <a:srgbClr val="D6D7D9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7D18-4EE5-867C-2063F2E0F9AD}"/>
              </c:ext>
            </c:extLst>
          </c:dPt>
          <c:dPt>
            <c:idx val="4"/>
            <c:bubble3D val="0"/>
            <c:spPr>
              <a:solidFill>
                <a:srgbClr val="66CCFF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7D18-4EE5-867C-2063F2E0F9AD}"/>
              </c:ext>
            </c:extLst>
          </c:dPt>
          <c:dPt>
            <c:idx val="5"/>
            <c:bubble3D val="0"/>
            <c:spPr>
              <a:solidFill>
                <a:srgbClr val="0099CC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7D18-4EE5-867C-2063F2E0F9AD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7D18-4EE5-867C-2063F2E0F9AD}"/>
              </c:ext>
            </c:extLst>
          </c:dPt>
          <c:dPt>
            <c:idx val="7"/>
            <c:bubble3D val="0"/>
            <c:spPr>
              <a:solidFill>
                <a:srgbClr val="92D05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7D18-4EE5-867C-2063F2E0F9AD}"/>
              </c:ext>
            </c:extLst>
          </c:dPt>
          <c:dPt>
            <c:idx val="8"/>
            <c:bubble3D val="0"/>
            <c:spPr>
              <a:solidFill>
                <a:srgbClr val="3C735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7D18-4EE5-867C-2063F2E0F9AD}"/>
              </c:ext>
            </c:extLst>
          </c:dPt>
          <c:dPt>
            <c:idx val="9"/>
            <c:bubble3D val="0"/>
            <c:spPr>
              <a:solidFill>
                <a:srgbClr val="3C735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7D18-4EE5-867C-2063F2E0F9AD}"/>
              </c:ext>
            </c:extLst>
          </c:dPt>
          <c:dLbls>
            <c:dLbl>
              <c:idx val="0"/>
              <c:layout>
                <c:manualLayout>
                  <c:x val="0.15842927918952721"/>
                  <c:y val="3.431449194653872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18-4EE5-867C-2063F2E0F9AD}"/>
                </c:ext>
              </c:extLst>
            </c:dLbl>
            <c:dLbl>
              <c:idx val="1"/>
              <c:layout>
                <c:manualLayout>
                  <c:x val="0.14729409027353632"/>
                  <c:y val="0.1426364911754626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18-4EE5-867C-2063F2E0F9AD}"/>
                </c:ext>
              </c:extLst>
            </c:dLbl>
            <c:dLbl>
              <c:idx val="2"/>
              <c:layout>
                <c:manualLayout>
                  <c:x val="2.3052182998841399E-2"/>
                  <c:y val="0.1284604716415352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18-4EE5-867C-2063F2E0F9AD}"/>
                </c:ext>
              </c:extLst>
            </c:dLbl>
            <c:dLbl>
              <c:idx val="3"/>
              <c:layout>
                <c:manualLayout>
                  <c:x val="-0.16341884379409555"/>
                  <c:y val="0.1505260879910501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D18-4EE5-867C-2063F2E0F9AD}"/>
                </c:ext>
              </c:extLst>
            </c:dLbl>
            <c:dLbl>
              <c:idx val="4"/>
              <c:layout>
                <c:manualLayout>
                  <c:x val="-0.17068999117773587"/>
                  <c:y val="-8.32851295206287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18-4EE5-867C-2063F2E0F9AD}"/>
                </c:ext>
              </c:extLst>
            </c:dLbl>
            <c:dLbl>
              <c:idx val="6"/>
              <c:layout>
                <c:manualLayout>
                  <c:x val="0.1748725822534134"/>
                  <c:y val="-0.14220624143248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D18-4EE5-867C-2063F2E0F9A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D18-4EE5-867C-2063F2E0F9A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D18-4EE5-867C-2063F2E0F9A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D18-4EE5-867C-2063F2E0F9A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2200" b="1" i="0" u="none" strike="noStrike" kern="1200" baseline="0">
                    <a:solidFill>
                      <a:srgbClr val="000000"/>
                    </a:solidFill>
                    <a:latin typeface="Arial" pitchFamily="34"/>
                    <a:cs typeface="Arial" pitchFamily="34"/>
                  </a:defRPr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Lit>
              <c:ptCount val="10"/>
              <c:pt idx="0">
                <c:v>1-asis ketvirtis</c:v>
              </c:pt>
              <c:pt idx="1">
                <c:v>2-asis ketvirtis</c:v>
              </c:pt>
              <c:pt idx="2">
                <c:v>3-iasis ketvirtis</c:v>
              </c:pt>
              <c:pt idx="3">
                <c:v>4-asis ketvirtis</c:v>
              </c:pt>
            </c:strLit>
          </c:cat>
          <c:val>
            <c:numLit>
              <c:formatCode>General</c:formatCode>
              <c:ptCount val="10"/>
              <c:pt idx="0">
                <c:v>16.21</c:v>
              </c:pt>
              <c:pt idx="1">
                <c:v>28.84</c:v>
              </c:pt>
              <c:pt idx="2">
                <c:v>9.9280000000000008</c:v>
              </c:pt>
              <c:pt idx="3">
                <c:v>46</c:v>
              </c:pt>
              <c:pt idx="4">
                <c:v>37.01</c:v>
              </c:pt>
              <c:pt idx="5">
                <c:v>30.03</c:v>
              </c:pt>
              <c:pt idx="6">
                <c:v>42.91</c:v>
              </c:pt>
              <c:pt idx="7">
                <c:v>0</c:v>
              </c:pt>
              <c:pt idx="8">
                <c:v>0</c:v>
              </c:pt>
              <c:pt idx="9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0-7D18-4EE5-867C-2063F2E0F9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</c:pieChart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lt-LT" sz="2000" b="1" i="0" u="none" strike="noStrike" kern="1200" baseline="0">
          <a:solidFill>
            <a:srgbClr val="4B4C51"/>
          </a:solidFill>
          <a:latin typeface="Arial" pitchFamily="34"/>
          <a:cs typeface="Arial" pitchFamily="34"/>
        </a:defRPr>
      </a:pPr>
      <a:endParaRPr lang="lt-L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c:style val="2"/>
  <c:chart>
    <c:autoTitleDeleted val="1"/>
    <c:plotArea>
      <c:layout>
        <c:manualLayout>
          <c:xMode val="edge"/>
          <c:yMode val="edge"/>
          <c:x val="0.21367187128741102"/>
          <c:y val="0.15992561633860197"/>
          <c:w val="0.60213896606673867"/>
          <c:h val="0.68304471827622448"/>
        </c:manualLayout>
      </c:layout>
      <c:pieChart>
        <c:varyColors val="1"/>
        <c:ser>
          <c:idx val="0"/>
          <c:order val="0"/>
          <c:tx>
            <c:v>Utenos regionas</c:v>
          </c:tx>
          <c:explosion val="3"/>
          <c:dPt>
            <c:idx val="0"/>
            <c:bubble3D val="0"/>
            <c:spPr>
              <a:solidFill>
                <a:srgbClr val="FF990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2905-43A7-9305-385B9B8B93F0}"/>
              </c:ext>
            </c:extLst>
          </c:dPt>
          <c:dPt>
            <c:idx val="1"/>
            <c:bubble3D val="0"/>
            <c:spPr>
              <a:solidFill>
                <a:srgbClr val="FF9999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905-43A7-9305-385B9B8B93F0}"/>
              </c:ext>
            </c:extLst>
          </c:dPt>
          <c:dPt>
            <c:idx val="2"/>
            <c:bubble3D val="0"/>
            <c:spPr>
              <a:solidFill>
                <a:srgbClr val="FF6699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2905-43A7-9305-385B9B8B93F0}"/>
              </c:ext>
            </c:extLst>
          </c:dPt>
          <c:dPt>
            <c:idx val="3"/>
            <c:bubble3D val="0"/>
            <c:spPr>
              <a:solidFill>
                <a:srgbClr val="D6D7D9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2905-43A7-9305-385B9B8B93F0}"/>
              </c:ext>
            </c:extLst>
          </c:dPt>
          <c:dPt>
            <c:idx val="4"/>
            <c:bubble3D val="0"/>
            <c:spPr>
              <a:solidFill>
                <a:srgbClr val="66CCFF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2905-43A7-9305-385B9B8B93F0}"/>
              </c:ext>
            </c:extLst>
          </c:dPt>
          <c:dPt>
            <c:idx val="5"/>
            <c:bubble3D val="0"/>
            <c:spPr>
              <a:solidFill>
                <a:srgbClr val="0099CC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2905-43A7-9305-385B9B8B93F0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2905-43A7-9305-385B9B8B93F0}"/>
              </c:ext>
            </c:extLst>
          </c:dPt>
          <c:dPt>
            <c:idx val="7"/>
            <c:bubble3D val="0"/>
            <c:spPr>
              <a:solidFill>
                <a:srgbClr val="03D1AF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2905-43A7-9305-385B9B8B93F0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2905-43A7-9305-385B9B8B93F0}"/>
              </c:ext>
            </c:extLst>
          </c:dPt>
          <c:dPt>
            <c:idx val="9"/>
            <c:bubble3D val="0"/>
            <c:spPr>
              <a:solidFill>
                <a:srgbClr val="D1310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2905-43A7-9305-385B9B8B93F0}"/>
              </c:ext>
            </c:extLst>
          </c:dPt>
          <c:dPt>
            <c:idx val="10"/>
            <c:bubble3D val="0"/>
            <c:spPr>
              <a:solidFill>
                <a:srgbClr val="3C735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2905-43A7-9305-385B9B8B93F0}"/>
              </c:ext>
            </c:extLst>
          </c:dPt>
          <c:dLbls>
            <c:dLbl>
              <c:idx val="2"/>
              <c:layout>
                <c:manualLayout>
                  <c:x val="1.91475318444978E-3"/>
                  <c:y val="-1.14210430336028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05-43A7-9305-385B9B8B93F0}"/>
                </c:ext>
              </c:extLst>
            </c:dLbl>
            <c:dLbl>
              <c:idx val="3"/>
              <c:layout>
                <c:manualLayout>
                  <c:x val="-0.14008569305379859"/>
                  <c:y val="8.721000482575791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905-43A7-9305-385B9B8B93F0}"/>
                </c:ext>
              </c:extLst>
            </c:dLbl>
            <c:dLbl>
              <c:idx val="5"/>
              <c:layout>
                <c:manualLayout>
                  <c:x val="8.338451753984745E-2"/>
                  <c:y val="-0.1372383515012572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905-43A7-9305-385B9B8B93F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905-43A7-9305-385B9B8B93F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905-43A7-9305-385B9B8B93F0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905-43A7-9305-385B9B8B93F0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905-43A7-9305-385B9B8B93F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2200" b="1" i="0" u="none" strike="noStrike" kern="1200" baseline="0">
                    <a:solidFill>
                      <a:srgbClr val="000000"/>
                    </a:solidFill>
                    <a:latin typeface="Arial" pitchFamily="34"/>
                    <a:cs typeface="Arial" pitchFamily="34"/>
                  </a:defRPr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; </c:separator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Lit>
              <c:ptCount val="11"/>
              <c:pt idx="0">
                <c:v>1-asis ketvirtis</c:v>
              </c:pt>
              <c:pt idx="1">
                <c:v>2-asis ketvirtis</c:v>
              </c:pt>
              <c:pt idx="2">
                <c:v>3-iasis ketvirtis</c:v>
              </c:pt>
              <c:pt idx="3">
                <c:v>4-asis ketvirtis</c:v>
              </c:pt>
            </c:strLit>
          </c:cat>
          <c:val>
            <c:numLit>
              <c:formatCode>General</c:formatCode>
              <c:ptCount val="11"/>
              <c:pt idx="0">
                <c:v>11.2</c:v>
              </c:pt>
              <c:pt idx="1">
                <c:v>29.5</c:v>
              </c:pt>
              <c:pt idx="2">
                <c:v>3.6</c:v>
              </c:pt>
              <c:pt idx="3">
                <c:v>16.899999999999999</c:v>
              </c:pt>
              <c:pt idx="4">
                <c:v>39.799999999999997</c:v>
              </c:pt>
              <c:pt idx="5">
                <c:v>16.2</c:v>
              </c:pt>
              <c:pt idx="6">
                <c:v>20.36</c:v>
              </c:pt>
              <c:pt idx="7">
                <c:v>0</c:v>
              </c:pt>
              <c:pt idx="8">
                <c:v>0</c:v>
              </c:pt>
              <c:pt idx="9">
                <c:v>0</c:v>
              </c:pt>
              <c:pt idx="10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0-2905-43A7-9305-385B9B8B93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</c:pieChart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lt-LT" sz="1197" b="0" i="0" u="none" strike="noStrike" kern="1200" baseline="0">
          <a:solidFill>
            <a:srgbClr val="999999"/>
          </a:solidFill>
          <a:latin typeface="Lato Light"/>
        </a:defRPr>
      </a:pPr>
      <a:endParaRPr lang="lt-L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c:style val="2"/>
  <c:chart>
    <c:autoTitleDeleted val="1"/>
    <c:plotArea>
      <c:layout>
        <c:manualLayout>
          <c:xMode val="edge"/>
          <c:yMode val="edge"/>
          <c:x val="0.20920079686328949"/>
          <c:y val="0.23482196138028899"/>
          <c:w val="0.62050563186163377"/>
          <c:h val="0.69379047718866138"/>
        </c:manualLayout>
      </c:layout>
      <c:pieChart>
        <c:varyColors val="1"/>
        <c:ser>
          <c:idx val="0"/>
          <c:order val="0"/>
          <c:tx>
            <c:v>Marijampolės regionas</c:v>
          </c:tx>
          <c:explosion val="3"/>
          <c:dPt>
            <c:idx val="0"/>
            <c:bubble3D val="0"/>
            <c:spPr>
              <a:solidFill>
                <a:srgbClr val="FF990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C02D-4784-81F5-D70B4EF3B06C}"/>
              </c:ext>
            </c:extLst>
          </c:dPt>
          <c:dPt>
            <c:idx val="1"/>
            <c:bubble3D val="0"/>
            <c:spPr>
              <a:solidFill>
                <a:srgbClr val="FF9999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C02D-4784-81F5-D70B4EF3B06C}"/>
              </c:ext>
            </c:extLst>
          </c:dPt>
          <c:dPt>
            <c:idx val="2"/>
            <c:bubble3D val="0"/>
            <c:spPr>
              <a:solidFill>
                <a:srgbClr val="FF6699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C02D-4784-81F5-D70B4EF3B06C}"/>
              </c:ext>
            </c:extLst>
          </c:dPt>
          <c:dPt>
            <c:idx val="3"/>
            <c:bubble3D val="0"/>
            <c:spPr>
              <a:solidFill>
                <a:srgbClr val="D6D7D9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C02D-4784-81F5-D70B4EF3B06C}"/>
              </c:ext>
            </c:extLst>
          </c:dPt>
          <c:dPt>
            <c:idx val="4"/>
            <c:bubble3D val="0"/>
            <c:spPr>
              <a:solidFill>
                <a:srgbClr val="66CCFF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C02D-4784-81F5-D70B4EF3B06C}"/>
              </c:ext>
            </c:extLst>
          </c:dPt>
          <c:dPt>
            <c:idx val="5"/>
            <c:bubble3D val="0"/>
            <c:spPr>
              <a:solidFill>
                <a:srgbClr val="0099CC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C02D-4784-81F5-D70B4EF3B06C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C02D-4784-81F5-D70B4EF3B06C}"/>
              </c:ext>
            </c:extLst>
          </c:dPt>
          <c:dPt>
            <c:idx val="7"/>
            <c:bubble3D val="0"/>
            <c:spPr>
              <a:solidFill>
                <a:srgbClr val="92D05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C02D-4784-81F5-D70B4EF3B06C}"/>
              </c:ext>
            </c:extLst>
          </c:dPt>
          <c:dPt>
            <c:idx val="8"/>
            <c:bubble3D val="0"/>
            <c:spPr>
              <a:solidFill>
                <a:srgbClr val="66FFFF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C02D-4784-81F5-D70B4EF3B06C}"/>
              </c:ext>
            </c:extLst>
          </c:dPt>
          <c:dPt>
            <c:idx val="9"/>
            <c:bubble3D val="0"/>
            <c:spPr>
              <a:solidFill>
                <a:srgbClr val="3C735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C02D-4784-81F5-D70B4EF3B06C}"/>
              </c:ext>
            </c:extLst>
          </c:dPt>
          <c:dLbls>
            <c:dLbl>
              <c:idx val="0"/>
              <c:layout>
                <c:manualLayout>
                  <c:x val="0.14218941777161126"/>
                  <c:y val="3.359647710411939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2D-4784-81F5-D70B4EF3B06C}"/>
                </c:ext>
              </c:extLst>
            </c:dLbl>
            <c:dLbl>
              <c:idx val="2"/>
              <c:layout>
                <c:manualLayout>
                  <c:x val="-4.5526304959420689E-3"/>
                  <c:y val="0.1172300267110292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2D-4784-81F5-D70B4EF3B06C}"/>
                </c:ext>
              </c:extLst>
            </c:dLbl>
            <c:dLbl>
              <c:idx val="3"/>
              <c:layout>
                <c:manualLayout>
                  <c:x val="-7.9395576305192769E-2"/>
                  <c:y val="0.1615110458505939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02D-4784-81F5-D70B4EF3B06C}"/>
                </c:ext>
              </c:extLst>
            </c:dLbl>
            <c:dLbl>
              <c:idx val="5"/>
              <c:layout>
                <c:manualLayout>
                  <c:x val="-4.9108948133099184E-2"/>
                  <c:y val="-0.201213227059043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02D-4784-81F5-D70B4EF3B06C}"/>
                </c:ext>
              </c:extLst>
            </c:dLbl>
            <c:dLbl>
              <c:idx val="6"/>
              <c:layout>
                <c:manualLayout>
                  <c:x val="0.13662404119448224"/>
                  <c:y val="-7.265362382562656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02D-4784-81F5-D70B4EF3B06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02D-4784-81F5-D70B4EF3B06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02D-4784-81F5-D70B4EF3B06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02D-4784-81F5-D70B4EF3B06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2200" b="1" i="0" u="none" strike="noStrike" kern="1200" baseline="0">
                    <a:solidFill>
                      <a:srgbClr val="262626"/>
                    </a:solidFill>
                    <a:latin typeface="Arial" pitchFamily="34"/>
                    <a:cs typeface="Arial" pitchFamily="34"/>
                  </a:defRPr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Lit>
              <c:ptCount val="10"/>
              <c:pt idx="0">
                <c:v>1-asis ketvirtis</c:v>
              </c:pt>
              <c:pt idx="1">
                <c:v>2-asis ketvirtis</c:v>
              </c:pt>
              <c:pt idx="2">
                <c:v>3-iasis ketvirtis</c:v>
              </c:pt>
              <c:pt idx="3">
                <c:v>4-asis ketvirtis</c:v>
              </c:pt>
            </c:strLit>
          </c:cat>
          <c:val>
            <c:numLit>
              <c:formatCode>General</c:formatCode>
              <c:ptCount val="10"/>
              <c:pt idx="0">
                <c:v>8.1</c:v>
              </c:pt>
              <c:pt idx="1">
                <c:v>21.8</c:v>
              </c:pt>
              <c:pt idx="2">
                <c:v>7.1</c:v>
              </c:pt>
              <c:pt idx="3">
                <c:v>8.6</c:v>
              </c:pt>
              <c:pt idx="4">
                <c:v>29.4</c:v>
              </c:pt>
              <c:pt idx="5">
                <c:v>40.299999999999997</c:v>
              </c:pt>
              <c:pt idx="6">
                <c:v>16.8</c:v>
              </c:pt>
              <c:pt idx="7">
                <c:v>0</c:v>
              </c:pt>
              <c:pt idx="8">
                <c:v>0</c:v>
              </c:pt>
              <c:pt idx="9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0-C02D-4784-81F5-D70B4EF3B0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</c:pieChart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lt-LT" sz="2000" b="1" i="0" u="none" strike="noStrike" kern="1200" baseline="0">
          <a:solidFill>
            <a:srgbClr val="494949"/>
          </a:solidFill>
          <a:latin typeface="Arial" pitchFamily="34"/>
          <a:cs typeface="Arial" pitchFamily="34"/>
        </a:defRPr>
      </a:pPr>
      <a:endParaRPr lang="lt-LT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080694984874545"/>
          <c:y val="1.1712095400340716E-2"/>
          <c:w val="0.61963143729381021"/>
          <c:h val="0.97657580919931852"/>
        </c:manualLayout>
      </c:layout>
      <c:barChart>
        <c:barDir val="bar"/>
        <c:grouping val="clustered"/>
        <c:varyColors val="0"/>
        <c:ser>
          <c:idx val="0"/>
          <c:order val="0"/>
          <c:tx>
            <c:v>Suplanavo ministerija</c:v>
          </c:tx>
          <c:spPr>
            <a:solidFill>
              <a:srgbClr val="0000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Lapas2!$A$39:$A$51</c:f>
              <c:strCache>
                <c:ptCount val="13"/>
                <c:pt idx="0">
                  <c:v>Atliekų tvarkymas AM</c:v>
                </c:pt>
                <c:pt idx="1">
                  <c:v>Vandentvarka AM</c:v>
                </c:pt>
                <c:pt idx="2">
                  <c:v>Užterštos teritorijos AM</c:v>
                </c:pt>
                <c:pt idx="3">
                  <c:v>Oro monitoringas AM</c:v>
                </c:pt>
                <c:pt idx="4">
                  <c:v>Žalioji infrastruktūra AM</c:v>
                </c:pt>
                <c:pt idx="5">
                  <c:v>Švietimas ŠMSM</c:v>
                </c:pt>
                <c:pt idx="6">
                  <c:v>Socialinis būstas ir paslaugos SADM</c:v>
                </c:pt>
                <c:pt idx="7">
                  <c:v>Visuomenės sveikata SAM</c:v>
                </c:pt>
                <c:pt idx="8">
                  <c:v>Ilgalaikė priežiūra SAM (ERPF)</c:v>
                </c:pt>
                <c:pt idx="9">
                  <c:v>Ilgaklaikė priežiūra SAM (ESF)</c:v>
                </c:pt>
                <c:pt idx="10">
                  <c:v>Eismo sauga SM</c:v>
                </c:pt>
                <c:pt idx="11">
                  <c:v>Darnus judumas SA</c:v>
                </c:pt>
                <c:pt idx="12">
                  <c:v>Tvari miestų ir FZ plėtra VRM</c:v>
                </c:pt>
              </c:strCache>
            </c:strRef>
          </c:cat>
          <c:val>
            <c:numRef>
              <c:f>Lapas2!$B$39:$B$51</c:f>
              <c:numCache>
                <c:formatCode>#,##0.00</c:formatCode>
                <c:ptCount val="13"/>
                <c:pt idx="0">
                  <c:v>31.21</c:v>
                </c:pt>
                <c:pt idx="1">
                  <c:v>139</c:v>
                </c:pt>
                <c:pt idx="2">
                  <c:v>30.6</c:v>
                </c:pt>
                <c:pt idx="3">
                  <c:v>7</c:v>
                </c:pt>
                <c:pt idx="4">
                  <c:v>33</c:v>
                </c:pt>
                <c:pt idx="5">
                  <c:v>68</c:v>
                </c:pt>
                <c:pt idx="6">
                  <c:v>260.19</c:v>
                </c:pt>
                <c:pt idx="7">
                  <c:v>17.3</c:v>
                </c:pt>
                <c:pt idx="8">
                  <c:v>42</c:v>
                </c:pt>
                <c:pt idx="9">
                  <c:v>30.6</c:v>
                </c:pt>
                <c:pt idx="10">
                  <c:v>20</c:v>
                </c:pt>
                <c:pt idx="11">
                  <c:v>332.57</c:v>
                </c:pt>
                <c:pt idx="12">
                  <c:v>612.5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36-470D-B8AF-F9A6C6593FF6}"/>
            </c:ext>
          </c:extLst>
        </c:ser>
        <c:ser>
          <c:idx val="1"/>
          <c:order val="1"/>
          <c:tx>
            <c:v>Suplanuota RPPL</c:v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41ED-4B48-87F8-C1726DA3F8FA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336-470D-B8AF-F9A6C6593FF6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336-470D-B8AF-F9A6C6593FF6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336-470D-B8AF-F9A6C6593FF6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A336-470D-B8AF-F9A6C6593FF6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1ED-4B48-87F8-C1726DA3F8FA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41ED-4B48-87F8-C1726DA3F8FA}"/>
              </c:ext>
            </c:extLst>
          </c:dPt>
          <c:dPt>
            <c:idx val="7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A336-470D-B8AF-F9A6C6593FF6}"/>
              </c:ext>
            </c:extLst>
          </c:dPt>
          <c:dPt>
            <c:idx val="8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41ED-4B48-87F8-C1726DA3F8FA}"/>
              </c:ext>
            </c:extLst>
          </c:dPt>
          <c:dPt>
            <c:idx val="9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A336-470D-B8AF-F9A6C6593FF6}"/>
              </c:ext>
            </c:extLst>
          </c:dPt>
          <c:dPt>
            <c:idx val="1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A336-470D-B8AF-F9A6C6593FF6}"/>
              </c:ext>
            </c:extLst>
          </c:dPt>
          <c:dPt>
            <c:idx val="1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A336-470D-B8AF-F9A6C6593FF6}"/>
              </c:ext>
            </c:extLst>
          </c:dPt>
          <c:dPt>
            <c:idx val="1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41ED-4B48-87F8-C1726DA3F8FA}"/>
              </c:ext>
            </c:extLst>
          </c:dPt>
          <c:dLbls>
            <c:dLbl>
              <c:idx val="12"/>
              <c:layout>
                <c:manualLayout>
                  <c:x val="0"/>
                  <c:y val="9.9020526767629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1ED-4B48-87F8-C1726DA3F8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73025" cap="flat" cmpd="sng" algn="ctr">
                      <a:solidFill>
                        <a:srgbClr val="92D05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Lapas2!$A$39:$A$51</c:f>
              <c:strCache>
                <c:ptCount val="13"/>
                <c:pt idx="0">
                  <c:v>Atliekų tvarkymas AM</c:v>
                </c:pt>
                <c:pt idx="1">
                  <c:v>Vandentvarka AM</c:v>
                </c:pt>
                <c:pt idx="2">
                  <c:v>Užterštos teritorijos AM</c:v>
                </c:pt>
                <c:pt idx="3">
                  <c:v>Oro monitoringas AM</c:v>
                </c:pt>
                <c:pt idx="4">
                  <c:v>Žalioji infrastruktūra AM</c:v>
                </c:pt>
                <c:pt idx="5">
                  <c:v>Švietimas ŠMSM</c:v>
                </c:pt>
                <c:pt idx="6">
                  <c:v>Socialinis būstas ir paslaugos SADM</c:v>
                </c:pt>
                <c:pt idx="7">
                  <c:v>Visuomenės sveikata SAM</c:v>
                </c:pt>
                <c:pt idx="8">
                  <c:v>Ilgalaikė priežiūra SAM (ERPF)</c:v>
                </c:pt>
                <c:pt idx="9">
                  <c:v>Ilgaklaikė priežiūra SAM (ESF)</c:v>
                </c:pt>
                <c:pt idx="10">
                  <c:v>Eismo sauga SM</c:v>
                </c:pt>
                <c:pt idx="11">
                  <c:v>Darnus judumas SA</c:v>
                </c:pt>
                <c:pt idx="12">
                  <c:v>Tvari miestų ir FZ plėtra VRM</c:v>
                </c:pt>
              </c:strCache>
            </c:strRef>
          </c:cat>
          <c:val>
            <c:numRef>
              <c:f>Lapas2!$C$39:$C$51</c:f>
              <c:numCache>
                <c:formatCode>#,##0.00</c:formatCode>
                <c:ptCount val="13"/>
                <c:pt idx="0">
                  <c:v>44.81</c:v>
                </c:pt>
                <c:pt idx="1">
                  <c:v>126.06</c:v>
                </c:pt>
                <c:pt idx="2">
                  <c:v>4.25</c:v>
                </c:pt>
                <c:pt idx="3">
                  <c:v>1.87</c:v>
                </c:pt>
                <c:pt idx="4">
                  <c:v>29</c:v>
                </c:pt>
                <c:pt idx="5">
                  <c:v>122.42</c:v>
                </c:pt>
                <c:pt idx="6">
                  <c:v>280.29000000000002</c:v>
                </c:pt>
                <c:pt idx="7">
                  <c:v>16.46</c:v>
                </c:pt>
                <c:pt idx="8">
                  <c:v>49.65</c:v>
                </c:pt>
                <c:pt idx="9">
                  <c:v>8.33</c:v>
                </c:pt>
                <c:pt idx="10">
                  <c:v>6.22</c:v>
                </c:pt>
                <c:pt idx="11">
                  <c:v>189.81</c:v>
                </c:pt>
                <c:pt idx="12">
                  <c:v>733.78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336-470D-B8AF-F9A6C6593F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-23"/>
        <c:axId val="273682864"/>
        <c:axId val="273683824"/>
      </c:barChart>
      <c:catAx>
        <c:axId val="2736828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t-LT"/>
          </a:p>
        </c:txPr>
        <c:crossAx val="273683824"/>
        <c:crosses val="autoZero"/>
        <c:auto val="1"/>
        <c:lblAlgn val="ctr"/>
        <c:lblOffset val="100"/>
        <c:noMultiLvlLbl val="0"/>
      </c:catAx>
      <c:valAx>
        <c:axId val="273683824"/>
        <c:scaling>
          <c:orientation val="minMax"/>
        </c:scaling>
        <c:delete val="1"/>
        <c:axPos val="t"/>
        <c:numFmt formatCode="#,##0.00" sourceLinked="1"/>
        <c:majorTickMark val="none"/>
        <c:minorTickMark val="none"/>
        <c:tickLblPos val="nextTo"/>
        <c:crossAx val="273682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814397389710615"/>
          <c:y val="0.10405119451635839"/>
          <c:w val="0.24556932237603918"/>
          <c:h val="7.9589263437470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703994948608712E-2"/>
          <c:y val="0"/>
          <c:w val="0.7318889185103663"/>
          <c:h val="0.95997868798024266"/>
        </c:manualLayout>
      </c:layout>
      <c:doughnut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DABAR YRA (mln.)</c:v>
                </c:pt>
              </c:strCache>
            </c:strRef>
          </c:tx>
          <c:spPr>
            <a:solidFill>
              <a:srgbClr val="FF7043">
                <a:alpha val="58000"/>
              </a:srgbClr>
            </a:solidFill>
            <a:ln>
              <a:solidFill>
                <a:srgbClr val="000000"/>
              </a:solidFill>
            </a:ln>
            <a:effectLst/>
            <a:scene3d>
              <a:camera prst="orthographicFront"/>
              <a:lightRig rig="threePt" dir="t">
                <a:rot lat="0" lon="0" rev="8400000"/>
              </a:lightRig>
            </a:scene3d>
          </c:spPr>
          <c:explosion val="7"/>
          <c:dPt>
            <c:idx val="0"/>
            <c:bubble3D val="0"/>
            <c:spPr>
              <a:noFill/>
              <a:ln w="127000" cap="flat" cmpd="sng" algn="ctr">
                <a:solidFill>
                  <a:srgbClr val="0099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DF-4F7A-9C38-E76B3CBED4F8}"/>
              </c:ext>
            </c:extLst>
          </c:dPt>
          <c:dPt>
            <c:idx val="1"/>
            <c:bubble3D val="0"/>
            <c:spPr>
              <a:noFill/>
              <a:ln w="127000" cap="flat" cmpd="sng" algn="ctr">
                <a:solidFill>
                  <a:srgbClr val="FF99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DF-4F7A-9C38-E76B3CBED4F8}"/>
              </c:ext>
            </c:extLst>
          </c:dPt>
          <c:dPt>
            <c:idx val="2"/>
            <c:bubble3D val="0"/>
            <c:explosion val="9"/>
            <c:spPr>
              <a:noFill/>
              <a:ln w="127000" cap="flat" cmpd="sng" algn="ctr">
                <a:solidFill>
                  <a:srgbClr val="FF006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DF-4F7A-9C38-E76B3CBED4F8}"/>
              </c:ext>
            </c:extLst>
          </c:dPt>
          <c:dPt>
            <c:idx val="3"/>
            <c:bubble3D val="0"/>
            <c:explosion val="9"/>
            <c:spPr>
              <a:noFill/>
              <a:ln w="127000" cap="flat" cmpd="sng" algn="ctr">
                <a:solidFill>
                  <a:srgbClr val="7030A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0ADF-4F7A-9C38-E76B3CBED4F8}"/>
              </c:ext>
            </c:extLst>
          </c:dPt>
          <c:dPt>
            <c:idx val="4"/>
            <c:bubble3D val="0"/>
            <c:explosion val="9"/>
            <c:spPr>
              <a:pattFill prst="zigZag">
                <a:fgClr>
                  <a:srgbClr val="000000"/>
                </a:fgClr>
                <a:bgClr>
                  <a:schemeClr val="bg1"/>
                </a:bgClr>
              </a:pattFill>
              <a:ln w="130175" cap="flat" cmpd="sng" algn="ctr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>
                  <a:rot lat="0" lon="0" rev="8400000"/>
                </a:lightRig>
              </a:scene3d>
            </c:spPr>
            <c:extLst>
              <c:ext xmlns:c16="http://schemas.microsoft.com/office/drawing/2014/chart" uri="{C3380CC4-5D6E-409C-BE32-E72D297353CC}">
                <c16:uniqueId val="{00000009-0ADF-4F7A-9C38-E76B3CBED4F8}"/>
              </c:ext>
            </c:extLst>
          </c:dPt>
          <c:dPt>
            <c:idx val="5"/>
            <c:bubble3D val="0"/>
            <c:spPr>
              <a:noFill/>
              <a:ln w="127000" cap="flat" cmpd="sng" algn="ctr">
                <a:solidFill>
                  <a:srgbClr val="00B05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0ADF-4F7A-9C38-E76B3CBED4F8}"/>
              </c:ext>
            </c:extLst>
          </c:dPt>
          <c:dPt>
            <c:idx val="6"/>
            <c:bubble3D val="0"/>
            <c:spPr>
              <a:noFill/>
              <a:ln w="127000" cap="flat" cmpd="sng" algn="ctr">
                <a:solidFill>
                  <a:srgbClr val="0070C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3083-4584-B75A-4329830B5274}"/>
              </c:ext>
            </c:extLst>
          </c:dPt>
          <c:dPt>
            <c:idx val="7"/>
            <c:bubble3D val="0"/>
            <c:spPr>
              <a:solidFill>
                <a:srgbClr val="FF7043">
                  <a:alpha val="58000"/>
                </a:srgbClr>
              </a:solidFill>
              <a:ln w="9525" cap="flat" cmpd="sng" algn="ctr">
                <a:solidFill>
                  <a:srgbClr val="000000"/>
                </a:solidFill>
                <a:round/>
              </a:ln>
              <a:effectLst/>
              <a:scene3d>
                <a:camera prst="orthographicFront"/>
                <a:lightRig rig="threePt" dir="t">
                  <a:rot lat="0" lon="0" rev="8400000"/>
                </a:lightRig>
              </a:scene3d>
            </c:spPr>
            <c:extLst>
              <c:ext xmlns:c16="http://schemas.microsoft.com/office/drawing/2014/chart" uri="{C3380CC4-5D6E-409C-BE32-E72D297353CC}">
                <c16:uniqueId val="{0000000F-3083-4584-B75A-4329830B5274}"/>
              </c:ext>
            </c:extLst>
          </c:dPt>
          <c:dLbls>
            <c:dLbl>
              <c:idx val="0"/>
              <c:layout>
                <c:manualLayout>
                  <c:x val="-3.9579113157693906E-2"/>
                  <c:y val="-2.01113158121247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kern="1200" baseline="0">
                      <a:solidFill>
                        <a:srgbClr val="009999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DF-4F7A-9C38-E76B3CBED4F8}"/>
                </c:ext>
              </c:extLst>
            </c:dLbl>
            <c:dLbl>
              <c:idx val="1"/>
              <c:layout>
                <c:manualLayout>
                  <c:x val="8.7914150380373306E-3"/>
                  <c:y val="-1.20359349093613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kern="1200" baseline="0">
                      <a:solidFill>
                        <a:srgbClr val="FF99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DF-4F7A-9C38-E76B3CBED4F8}"/>
                </c:ext>
              </c:extLst>
            </c:dLbl>
            <c:dLbl>
              <c:idx val="2"/>
              <c:layout>
                <c:manualLayout>
                  <c:x val="0.12413245949579342"/>
                  <c:y val="0.1296406893843147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kern="1200" baseline="0">
                      <a:solidFill>
                        <a:srgbClr val="FF006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DF-4F7A-9C38-E76B3CBED4F8}"/>
                </c:ext>
              </c:extLst>
            </c:dLbl>
            <c:dLbl>
              <c:idx val="3"/>
              <c:layout>
                <c:manualLayout>
                  <c:x val="0.10560084398668378"/>
                  <c:y val="0.1672785799612158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4800" b="1" i="0" u="none" strike="noStrike" kern="1200" baseline="0">
                        <a:solidFill>
                          <a:srgbClr val="7030A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D6798745-81EF-4A35-A1D4-C247F255CA4B}" type="VALUE">
                      <a:rPr lang="en-US" sz="4800">
                        <a:solidFill>
                          <a:srgbClr val="7030A0"/>
                        </a:solidFill>
                      </a:rPr>
                      <a:pPr>
                        <a:defRPr sz="4800" b="1">
                          <a:solidFill>
                            <a:srgbClr val="7030A0"/>
                          </a:solidFill>
                        </a:defRPr>
                      </a:pPr>
                      <a:t>[REIKŠMĖ]</a:t>
                    </a:fld>
                    <a:endParaRPr lang="lt-LT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kern="1200" baseline="0">
                      <a:solidFill>
                        <a:srgbClr val="7030A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ADF-4F7A-9C38-E76B3CBED4F8}"/>
                </c:ext>
              </c:extLst>
            </c:dLbl>
            <c:dLbl>
              <c:idx val="4"/>
              <c:layout>
                <c:manualLayout>
                  <c:x val="-6.8218870051540478E-3"/>
                  <c:y val="-4.2407457253515723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ADF-4F7A-9C38-E76B3CBED4F8}"/>
                </c:ext>
              </c:extLst>
            </c:dLbl>
            <c:dLbl>
              <c:idx val="5"/>
              <c:layout>
                <c:manualLayout>
                  <c:x val="-7.4477399288156495E-3"/>
                  <c:y val="-2.954564083771080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kern="1200" baseline="0">
                      <a:solidFill>
                        <a:srgbClr val="00B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ADF-4F7A-9C38-E76B3CBED4F8}"/>
                </c:ext>
              </c:extLst>
            </c:dLbl>
            <c:dLbl>
              <c:idx val="6"/>
              <c:layout>
                <c:manualLayout>
                  <c:x val="4.6596447751346198E-3"/>
                  <c:y val="4.009482083020395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kern="1200" baseline="0">
                      <a:solidFill>
                        <a:srgbClr val="0070C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083-4584-B75A-4329830B52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1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Lapas1!$A$2:$A$8</c:f>
              <c:strCache>
                <c:ptCount val="7"/>
                <c:pt idx="0">
                  <c:v>SM</c:v>
                </c:pt>
                <c:pt idx="1">
                  <c:v>SADM</c:v>
                </c:pt>
                <c:pt idx="2">
                  <c:v>ŠMSM</c:v>
                </c:pt>
                <c:pt idx="3">
                  <c:v>SAM</c:v>
                </c:pt>
                <c:pt idx="4">
                  <c:v>X</c:v>
                </c:pt>
                <c:pt idx="5">
                  <c:v>AM</c:v>
                </c:pt>
                <c:pt idx="6">
                  <c:v>VRM</c:v>
                </c:pt>
              </c:strCache>
            </c:strRef>
          </c:cat>
          <c:val>
            <c:numRef>
              <c:f>Lapas1!$B$2:$B$8</c:f>
              <c:numCache>
                <c:formatCode>General</c:formatCode>
                <c:ptCount val="7"/>
                <c:pt idx="0">
                  <c:v>352.5</c:v>
                </c:pt>
                <c:pt idx="1">
                  <c:v>260.2</c:v>
                </c:pt>
                <c:pt idx="2">
                  <c:v>68</c:v>
                </c:pt>
                <c:pt idx="3">
                  <c:v>89.9</c:v>
                </c:pt>
                <c:pt idx="4">
                  <c:v>152</c:v>
                </c:pt>
                <c:pt idx="5">
                  <c:v>240.8</c:v>
                </c:pt>
                <c:pt idx="6">
                  <c:v>612.5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ADF-4F7A-9C38-E76B3CBED4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4437370417719806"/>
          <c:y val="0.17627064003337825"/>
          <c:w val="0.50966263895052899"/>
          <c:h val="0.67930878433362885"/>
        </c:manualLayout>
      </c:layout>
      <c:pieChart>
        <c:varyColors val="1"/>
        <c:ser>
          <c:idx val="0"/>
          <c:order val="0"/>
          <c:tx>
            <c:v>Šiaulių regionas</c:v>
          </c:tx>
          <c:explosion val="6"/>
          <c:dPt>
            <c:idx val="0"/>
            <c:bubble3D val="0"/>
            <c:spPr>
              <a:solidFill>
                <a:srgbClr val="FF9900"/>
              </a:solidFill>
              <a:ln w="19046">
                <a:solidFill>
                  <a:srgbClr val="BFBFB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86C3-41B8-BF9A-B58ACCC1837E}"/>
              </c:ext>
            </c:extLst>
          </c:dPt>
          <c:dPt>
            <c:idx val="1"/>
            <c:bubble3D val="0"/>
            <c:spPr>
              <a:solidFill>
                <a:srgbClr val="FF9999"/>
              </a:solidFill>
              <a:ln w="19046">
                <a:solidFill>
                  <a:srgbClr val="BFBFB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86C3-41B8-BF9A-B58ACCC1837E}"/>
              </c:ext>
            </c:extLst>
          </c:dPt>
          <c:dPt>
            <c:idx val="2"/>
            <c:bubble3D val="0"/>
            <c:spPr>
              <a:solidFill>
                <a:srgbClr val="FF6699"/>
              </a:solidFill>
              <a:ln w="19046">
                <a:solidFill>
                  <a:srgbClr val="BFBFB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86C3-41B8-BF9A-B58ACCC1837E}"/>
              </c:ext>
            </c:extLst>
          </c:dPt>
          <c:dPt>
            <c:idx val="3"/>
            <c:bubble3D val="0"/>
            <c:spPr>
              <a:solidFill>
                <a:srgbClr val="D6D7D9"/>
              </a:solidFill>
              <a:ln w="19046">
                <a:solidFill>
                  <a:srgbClr val="BFBFB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86C3-41B8-BF9A-B58ACCC1837E}"/>
              </c:ext>
            </c:extLst>
          </c:dPt>
          <c:dPt>
            <c:idx val="4"/>
            <c:bubble3D val="0"/>
            <c:spPr>
              <a:solidFill>
                <a:srgbClr val="66CCFF"/>
              </a:solidFill>
              <a:ln w="19046">
                <a:solidFill>
                  <a:srgbClr val="BFBFB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86C3-41B8-BF9A-B58ACCC1837E}"/>
              </c:ext>
            </c:extLst>
          </c:dPt>
          <c:dPt>
            <c:idx val="5"/>
            <c:bubble3D val="0"/>
            <c:spPr>
              <a:solidFill>
                <a:srgbClr val="0099CC"/>
              </a:solidFill>
              <a:ln w="19046">
                <a:solidFill>
                  <a:srgbClr val="BFBFB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86C3-41B8-BF9A-B58ACCC1837E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ln w="19046">
                <a:solidFill>
                  <a:srgbClr val="BFBFB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86C3-41B8-BF9A-B58ACCC1837E}"/>
              </c:ext>
            </c:extLst>
          </c:dPt>
          <c:dPt>
            <c:idx val="7"/>
            <c:bubble3D val="0"/>
            <c:spPr>
              <a:solidFill>
                <a:srgbClr val="3C7350"/>
              </a:solidFill>
              <a:ln w="19046">
                <a:solidFill>
                  <a:srgbClr val="BFBFB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86C3-41B8-BF9A-B58ACCC1837E}"/>
              </c:ext>
            </c:extLst>
          </c:dPt>
          <c:dPt>
            <c:idx val="8"/>
            <c:bubble3D val="0"/>
            <c:spPr>
              <a:solidFill>
                <a:srgbClr val="FFFFFF"/>
              </a:solidFill>
              <a:ln w="12701" cap="flat">
                <a:solidFill>
                  <a:srgbClr val="BFBFBF"/>
                </a:solidFill>
                <a:prstDash val="solid"/>
                <a:miter/>
              </a:ln>
            </c:spPr>
            <c:extLst>
              <c:ext xmlns:c16="http://schemas.microsoft.com/office/drawing/2014/chart" uri="{C3380CC4-5D6E-409C-BE32-E72D297353CC}">
                <c16:uniqueId val="{00000009-86C3-41B8-BF9A-B58ACCC1837E}"/>
              </c:ext>
            </c:extLst>
          </c:dPt>
          <c:dLbls>
            <c:dLbl>
              <c:idx val="1"/>
              <c:layout>
                <c:manualLayout>
                  <c:x val="7.6122604827392415E-2"/>
                  <c:y val="0.1295471918537921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C3-41B8-BF9A-B58ACCC1837E}"/>
                </c:ext>
              </c:extLst>
            </c:dLbl>
            <c:dLbl>
              <c:idx val="2"/>
              <c:layout>
                <c:manualLayout>
                  <c:x val="-4.4693170925119263E-2"/>
                  <c:y val="-7.6972884696102639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C3-41B8-BF9A-B58ACCC1837E}"/>
                </c:ext>
              </c:extLst>
            </c:dLbl>
            <c:dLbl>
              <c:idx val="3"/>
              <c:layout>
                <c:manualLayout>
                  <c:x val="-0.12494556479658134"/>
                  <c:y val="0.1253267316842327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C3-41B8-BF9A-B58ACCC1837E}"/>
                </c:ext>
              </c:extLst>
            </c:dLbl>
            <c:dLbl>
              <c:idx val="6"/>
              <c:layout>
                <c:manualLayout>
                  <c:x val="0.17188351954699313"/>
                  <c:y val="-9.715528388386035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6C3-41B8-BF9A-B58ACCC1837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6C3-41B8-BF9A-B58ACCC1837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6C3-41B8-BF9A-B58ACCC1837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2200" b="1" i="0" u="none" strike="noStrike" kern="1200" baseline="0">
                    <a:solidFill>
                      <a:srgbClr val="262626"/>
                    </a:solidFill>
                    <a:latin typeface="Arial" pitchFamily="34"/>
                    <a:cs typeface="Arial" pitchFamily="34"/>
                  </a:defRPr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; </c:separator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Lit>
              <c:ptCount val="9"/>
              <c:pt idx="0">
                <c:v>1-asis ketvirtis</c:v>
              </c:pt>
              <c:pt idx="1">
                <c:v>2-asis ketvirtis</c:v>
              </c:pt>
              <c:pt idx="2">
                <c:v>3-iasis ketvirtis</c:v>
              </c:pt>
              <c:pt idx="3">
                <c:v>4-asis ketvirtis</c:v>
              </c:pt>
            </c:strLit>
          </c:cat>
          <c:val>
            <c:numLit>
              <c:formatCode>General</c:formatCode>
              <c:ptCount val="9"/>
              <c:pt idx="0">
                <c:v>17.8</c:v>
              </c:pt>
              <c:pt idx="1">
                <c:v>31.4</c:v>
              </c:pt>
              <c:pt idx="2">
                <c:v>7.6</c:v>
              </c:pt>
              <c:pt idx="3">
                <c:v>21.2</c:v>
              </c:pt>
              <c:pt idx="4">
                <c:v>38</c:v>
              </c:pt>
              <c:pt idx="5">
                <c:v>37.6</c:v>
              </c:pt>
              <c:pt idx="6">
                <c:v>27</c:v>
              </c:pt>
              <c:pt idx="7">
                <c:v>0</c:v>
              </c:pt>
              <c:pt idx="8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0-86C3-41B8-BF9A-B58ACCC183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</c:pieChart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lt-LT" sz="2000" b="1" i="0" u="none" strike="noStrike" kern="1200" baseline="0">
          <a:solidFill>
            <a:srgbClr val="494949"/>
          </a:solidFill>
          <a:latin typeface="Arial" pitchFamily="34"/>
          <a:cs typeface="Arial" pitchFamily="34"/>
        </a:defRPr>
      </a:pPr>
      <a:endParaRPr lang="lt-L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c:style val="2"/>
  <c:chart>
    <c:autoTitleDeleted val="1"/>
    <c:plotArea>
      <c:layout>
        <c:manualLayout>
          <c:xMode val="edge"/>
          <c:yMode val="edge"/>
          <c:x val="0.26535420708698926"/>
          <c:y val="0.1693410404097998"/>
          <c:w val="0.55748606821629298"/>
          <c:h val="0.63712712237658375"/>
        </c:manualLayout>
      </c:layout>
      <c:pieChart>
        <c:varyColors val="1"/>
        <c:ser>
          <c:idx val="0"/>
          <c:order val="0"/>
          <c:tx>
            <c:v>Alytaus regionas</c:v>
          </c:tx>
          <c:explosion val="3"/>
          <c:dPt>
            <c:idx val="0"/>
            <c:bubble3D val="0"/>
            <c:spPr>
              <a:solidFill>
                <a:srgbClr val="FF990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904E-46AB-9A3C-4A0AFD18C2D7}"/>
              </c:ext>
            </c:extLst>
          </c:dPt>
          <c:dPt>
            <c:idx val="1"/>
            <c:bubble3D val="0"/>
            <c:spPr>
              <a:solidFill>
                <a:srgbClr val="FF9999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904E-46AB-9A3C-4A0AFD18C2D7}"/>
              </c:ext>
            </c:extLst>
          </c:dPt>
          <c:dPt>
            <c:idx val="2"/>
            <c:bubble3D val="0"/>
            <c:spPr>
              <a:solidFill>
                <a:srgbClr val="FF6699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904E-46AB-9A3C-4A0AFD18C2D7}"/>
              </c:ext>
            </c:extLst>
          </c:dPt>
          <c:dPt>
            <c:idx val="3"/>
            <c:bubble3D val="0"/>
            <c:spPr>
              <a:solidFill>
                <a:srgbClr val="D6D7D9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904E-46AB-9A3C-4A0AFD18C2D7}"/>
              </c:ext>
            </c:extLst>
          </c:dPt>
          <c:dPt>
            <c:idx val="4"/>
            <c:bubble3D val="0"/>
            <c:spPr>
              <a:solidFill>
                <a:srgbClr val="66CCFF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904E-46AB-9A3C-4A0AFD18C2D7}"/>
              </c:ext>
            </c:extLst>
          </c:dPt>
          <c:dPt>
            <c:idx val="5"/>
            <c:bubble3D val="0"/>
            <c:spPr>
              <a:solidFill>
                <a:srgbClr val="0099CC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904E-46AB-9A3C-4A0AFD18C2D7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904E-46AB-9A3C-4A0AFD18C2D7}"/>
              </c:ext>
            </c:extLst>
          </c:dPt>
          <c:dPt>
            <c:idx val="7"/>
            <c:bubble3D val="0"/>
            <c:spPr>
              <a:solidFill>
                <a:srgbClr val="00800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904E-46AB-9A3C-4A0AFD18C2D7}"/>
              </c:ext>
            </c:extLst>
          </c:dPt>
          <c:dLbls>
            <c:dLbl>
              <c:idx val="0"/>
              <c:layout>
                <c:manualLayout>
                  <c:x val="0.15086040950332152"/>
                  <c:y val="2.0840531693040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4E-46AB-9A3C-4A0AFD18C2D7}"/>
                </c:ext>
              </c:extLst>
            </c:dLbl>
            <c:dLbl>
              <c:idx val="2"/>
              <c:layout>
                <c:manualLayout>
                  <c:x val="-4.042546109479868E-3"/>
                  <c:y val="2.961672632485099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4E-46AB-9A3C-4A0AFD18C2D7}"/>
                </c:ext>
              </c:extLst>
            </c:dLbl>
            <c:dLbl>
              <c:idx val="3"/>
              <c:layout>
                <c:manualLayout>
                  <c:x val="4.0937826060271285E-2"/>
                  <c:y val="8.458374247330401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04E-46AB-9A3C-4A0AFD18C2D7}"/>
                </c:ext>
              </c:extLst>
            </c:dLbl>
            <c:dLbl>
              <c:idx val="7"/>
              <c:layout>
                <c:manualLayout>
                  <c:x val="-0.14902624682369314"/>
                  <c:y val="-0.4546611456101272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04E-46AB-9A3C-4A0AFD18C2D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2200" b="1" i="0" u="none" strike="noStrike" kern="1200" baseline="0">
                    <a:solidFill>
                      <a:srgbClr val="000000"/>
                    </a:solidFill>
                    <a:latin typeface="Arial" pitchFamily="34"/>
                    <a:cs typeface="Arial" pitchFamily="34"/>
                  </a:defRPr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Lit>
              <c:ptCount val="8"/>
              <c:pt idx="0">
                <c:v>1-asis ketvirtis</c:v>
              </c:pt>
              <c:pt idx="1">
                <c:v>2-asis ketvirtis</c:v>
              </c:pt>
              <c:pt idx="2">
                <c:v>3-iasis ketvirtis</c:v>
              </c:pt>
              <c:pt idx="3">
                <c:v>4-asis ketvirtis</c:v>
              </c:pt>
            </c:strLit>
          </c:cat>
          <c:val>
            <c:numLit>
              <c:formatCode>General</c:formatCode>
              <c:ptCount val="8"/>
              <c:pt idx="0">
                <c:v>7.6</c:v>
              </c:pt>
              <c:pt idx="1">
                <c:v>18.8</c:v>
              </c:pt>
              <c:pt idx="2">
                <c:v>1.6</c:v>
              </c:pt>
              <c:pt idx="3">
                <c:v>5.2</c:v>
              </c:pt>
              <c:pt idx="4">
                <c:v>52.1</c:v>
              </c:pt>
              <c:pt idx="5">
                <c:v>30.7</c:v>
              </c:pt>
              <c:pt idx="6">
                <c:v>11.5</c:v>
              </c:pt>
              <c:pt idx="7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0-904E-46AB-9A3C-4A0AFD18C2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</c:pieChart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lt-LT" sz="1197" b="0" i="0" u="none" strike="noStrike" kern="1200" baseline="0">
          <a:solidFill>
            <a:srgbClr val="999999"/>
          </a:solidFill>
          <a:latin typeface="Lato Light"/>
        </a:defRPr>
      </a:pPr>
      <a:endParaRPr lang="lt-L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c:style val="2"/>
  <c:chart>
    <c:autoTitleDeleted val="1"/>
    <c:plotArea>
      <c:layout/>
      <c:pieChart>
        <c:varyColors val="1"/>
        <c:ser>
          <c:idx val="0"/>
          <c:order val="0"/>
          <c:tx>
            <c:v>Klaipėdos regionas</c:v>
          </c:tx>
          <c:explosion val="3"/>
          <c:dPt>
            <c:idx val="0"/>
            <c:bubble3D val="0"/>
            <c:spPr>
              <a:solidFill>
                <a:srgbClr val="FF990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8078-4A01-BB06-9498B4B3F1EE}"/>
              </c:ext>
            </c:extLst>
          </c:dPt>
          <c:dPt>
            <c:idx val="1"/>
            <c:bubble3D val="0"/>
            <c:spPr>
              <a:solidFill>
                <a:srgbClr val="FF9999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8078-4A01-BB06-9498B4B3F1EE}"/>
              </c:ext>
            </c:extLst>
          </c:dPt>
          <c:dPt>
            <c:idx val="2"/>
            <c:bubble3D val="0"/>
            <c:spPr>
              <a:solidFill>
                <a:srgbClr val="FF6699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8078-4A01-BB06-9498B4B3F1EE}"/>
              </c:ext>
            </c:extLst>
          </c:dPt>
          <c:dPt>
            <c:idx val="3"/>
            <c:bubble3D val="0"/>
            <c:spPr>
              <a:solidFill>
                <a:srgbClr val="D6D7D9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8078-4A01-BB06-9498B4B3F1EE}"/>
              </c:ext>
            </c:extLst>
          </c:dPt>
          <c:dPt>
            <c:idx val="4"/>
            <c:bubble3D val="0"/>
            <c:spPr>
              <a:solidFill>
                <a:srgbClr val="66CCF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8078-4A01-BB06-9498B4B3F1EE}"/>
              </c:ext>
            </c:extLst>
          </c:dPt>
          <c:dPt>
            <c:idx val="5"/>
            <c:bubble3D val="0"/>
            <c:spPr>
              <a:solidFill>
                <a:srgbClr val="0099CC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8078-4A01-BB06-9498B4B3F1EE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8078-4A01-BB06-9498B4B3F1EE}"/>
              </c:ext>
            </c:extLst>
          </c:dPt>
          <c:dPt>
            <c:idx val="7"/>
            <c:bubble3D val="0"/>
            <c:spPr>
              <a:solidFill>
                <a:srgbClr val="92D05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8078-4A01-BB06-9498B4B3F1EE}"/>
              </c:ext>
            </c:extLst>
          </c:dPt>
          <c:dPt>
            <c:idx val="8"/>
            <c:bubble3D val="0"/>
            <c:spPr>
              <a:solidFill>
                <a:srgbClr val="EE390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8078-4A01-BB06-9498B4B3F1EE}"/>
              </c:ext>
            </c:extLst>
          </c:dPt>
          <c:dPt>
            <c:idx val="9"/>
            <c:bubble3D val="0"/>
            <c:spPr>
              <a:solidFill>
                <a:srgbClr val="3C735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8078-4A01-BB06-9498B4B3F1EE}"/>
              </c:ext>
            </c:extLst>
          </c:dPt>
          <c:dLbls>
            <c:dLbl>
              <c:idx val="0"/>
              <c:layout>
                <c:manualLayout>
                  <c:x val="0.1763348439103247"/>
                  <c:y val="7.143305712769856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78-4A01-BB06-9498B4B3F1EE}"/>
                </c:ext>
              </c:extLst>
            </c:dLbl>
            <c:dLbl>
              <c:idx val="2"/>
              <c:layout>
                <c:manualLayout>
                  <c:x val="-1.4689483677634341E-2"/>
                  <c:y val="-7.1559235775073282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78-4A01-BB06-9498B4B3F1EE}"/>
                </c:ext>
              </c:extLst>
            </c:dLbl>
            <c:dLbl>
              <c:idx val="3"/>
              <c:layout>
                <c:manualLayout>
                  <c:x val="-0.18072887712022523"/>
                  <c:y val="0.1150889197464831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78-4A01-BB06-9498B4B3F1EE}"/>
                </c:ext>
              </c:extLst>
            </c:dLbl>
            <c:dLbl>
              <c:idx val="4"/>
              <c:layout>
                <c:manualLayout>
                  <c:x val="-0.21346871447846005"/>
                  <c:y val="-0.1711798918485519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78-4A01-BB06-9498B4B3F1EE}"/>
                </c:ext>
              </c:extLst>
            </c:dLbl>
            <c:dLbl>
              <c:idx val="6"/>
              <c:layout>
                <c:manualLayout>
                  <c:x val="0.11168602467220237"/>
                  <c:y val="-2.295347711288029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078-4A01-BB06-9498B4B3F1E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078-4A01-BB06-9498B4B3F1E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078-4A01-BB06-9498B4B3F1E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078-4A01-BB06-9498B4B3F1E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2200" b="1" i="0" u="none" strike="noStrike" kern="1200" baseline="0">
                    <a:solidFill>
                      <a:srgbClr val="000000"/>
                    </a:solidFill>
                    <a:latin typeface="Arial" pitchFamily="34"/>
                    <a:cs typeface="Arial" pitchFamily="34"/>
                  </a:defRPr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; </c:separator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Lit>
              <c:ptCount val="10"/>
              <c:pt idx="0">
                <c:v>1-asis ketvirtis</c:v>
              </c:pt>
              <c:pt idx="1">
                <c:v>2-asis ketvirtis</c:v>
              </c:pt>
              <c:pt idx="2">
                <c:v>3-iasis ketvirtis</c:v>
              </c:pt>
              <c:pt idx="3">
                <c:v>4-asis ketvirtis</c:v>
              </c:pt>
            </c:strLit>
          </c:cat>
          <c:val>
            <c:numLit>
              <c:formatCode>General</c:formatCode>
              <c:ptCount val="10"/>
              <c:pt idx="0">
                <c:v>21.2</c:v>
              </c:pt>
              <c:pt idx="1">
                <c:v>46.6</c:v>
              </c:pt>
              <c:pt idx="2">
                <c:v>3.2</c:v>
              </c:pt>
              <c:pt idx="3">
                <c:v>21.5</c:v>
              </c:pt>
              <c:pt idx="4">
                <c:v>56.8</c:v>
              </c:pt>
              <c:pt idx="5">
                <c:v>36.700000000000003</c:v>
              </c:pt>
              <c:pt idx="6">
                <c:v>13.5</c:v>
              </c:pt>
              <c:pt idx="7">
                <c:v>0</c:v>
              </c:pt>
              <c:pt idx="8">
                <c:v>0</c:v>
              </c:pt>
              <c:pt idx="9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0-8078-4A01-BB06-9498B4B3F1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</c:pieChart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lt-LT" sz="1197" b="0" i="0" u="none" strike="noStrike" kern="1200" baseline="0">
          <a:solidFill>
            <a:srgbClr val="999999"/>
          </a:solidFill>
          <a:latin typeface="Lato Light"/>
        </a:defRPr>
      </a:pPr>
      <a:endParaRPr lang="lt-L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c:style val="2"/>
  <c:chart>
    <c:autoTitleDeleted val="1"/>
    <c:plotArea>
      <c:layout>
        <c:manualLayout>
          <c:xMode val="edge"/>
          <c:yMode val="edge"/>
          <c:x val="0.2045661268666133"/>
          <c:y val="0.18030250157383285"/>
          <c:w val="0.59439551396830692"/>
          <c:h val="0.67930910177669634"/>
        </c:manualLayout>
      </c:layout>
      <c:pieChart>
        <c:varyColors val="1"/>
        <c:ser>
          <c:idx val="0"/>
          <c:order val="0"/>
          <c:tx>
            <c:v>Tauragės regionas</c:v>
          </c:tx>
          <c:explosion val="3"/>
          <c:dPt>
            <c:idx val="0"/>
            <c:bubble3D val="0"/>
            <c:spPr>
              <a:solidFill>
                <a:srgbClr val="FF990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C34E-42A7-91DF-D8C36BFDCDE9}"/>
              </c:ext>
            </c:extLst>
          </c:dPt>
          <c:dPt>
            <c:idx val="1"/>
            <c:bubble3D val="0"/>
            <c:spPr>
              <a:solidFill>
                <a:srgbClr val="FF9999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C34E-42A7-91DF-D8C36BFDCDE9}"/>
              </c:ext>
            </c:extLst>
          </c:dPt>
          <c:dPt>
            <c:idx val="2"/>
            <c:bubble3D val="0"/>
            <c:spPr>
              <a:solidFill>
                <a:srgbClr val="FF6699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C34E-42A7-91DF-D8C36BFDCDE9}"/>
              </c:ext>
            </c:extLst>
          </c:dPt>
          <c:dPt>
            <c:idx val="3"/>
            <c:bubble3D val="0"/>
            <c:spPr>
              <a:solidFill>
                <a:srgbClr val="D6D7D9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C34E-42A7-91DF-D8C36BFDCDE9}"/>
              </c:ext>
            </c:extLst>
          </c:dPt>
          <c:dPt>
            <c:idx val="4"/>
            <c:bubble3D val="0"/>
            <c:spPr>
              <a:solidFill>
                <a:srgbClr val="66CCFF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C34E-42A7-91DF-D8C36BFDCDE9}"/>
              </c:ext>
            </c:extLst>
          </c:dPt>
          <c:dPt>
            <c:idx val="5"/>
            <c:bubble3D val="0"/>
            <c:spPr>
              <a:solidFill>
                <a:srgbClr val="0099CC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C34E-42A7-91DF-D8C36BFDCDE9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C34E-42A7-91DF-D8C36BFDCDE9}"/>
              </c:ext>
            </c:extLst>
          </c:dPt>
          <c:dPt>
            <c:idx val="7"/>
            <c:bubble3D val="0"/>
            <c:spPr>
              <a:solidFill>
                <a:srgbClr val="03D1AF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C34E-42A7-91DF-D8C36BFDCDE9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C34E-42A7-91DF-D8C36BFDCDE9}"/>
              </c:ext>
            </c:extLst>
          </c:dPt>
          <c:dPt>
            <c:idx val="9"/>
            <c:bubble3D val="0"/>
            <c:spPr>
              <a:solidFill>
                <a:srgbClr val="66FFFF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C34E-42A7-91DF-D8C36BFDCDE9}"/>
              </c:ext>
            </c:extLst>
          </c:dPt>
          <c:dPt>
            <c:idx val="10"/>
            <c:bubble3D val="0"/>
            <c:spPr>
              <a:solidFill>
                <a:srgbClr val="3C735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C34E-42A7-91DF-D8C36BFDCDE9}"/>
              </c:ext>
            </c:extLst>
          </c:dPt>
          <c:dLbls>
            <c:dLbl>
              <c:idx val="0"/>
              <c:layout>
                <c:manualLayout>
                  <c:x val="0.11796012266166414"/>
                  <c:y val="1.226471313707322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4E-42A7-91DF-D8C36BFDCDE9}"/>
                </c:ext>
              </c:extLst>
            </c:dLbl>
            <c:dLbl>
              <c:idx val="1"/>
              <c:layout>
                <c:manualLayout>
                  <c:x val="0.12046404966355251"/>
                  <c:y val="0.1034176397633690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4E-42A7-91DF-D8C36BFDCDE9}"/>
                </c:ext>
              </c:extLst>
            </c:dLbl>
            <c:dLbl>
              <c:idx val="2"/>
              <c:layout>
                <c:manualLayout>
                  <c:x val="1.9333932350804287E-2"/>
                  <c:y val="0.1048624334237091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4E-42A7-91DF-D8C36BFDCDE9}"/>
                </c:ext>
              </c:extLst>
            </c:dLbl>
            <c:dLbl>
              <c:idx val="3"/>
              <c:layout>
                <c:manualLayout>
                  <c:x val="-1.0474323560690883E-2"/>
                  <c:y val="0.11556724715789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34E-42A7-91DF-D8C36BFDCDE9}"/>
                </c:ext>
              </c:extLst>
            </c:dLbl>
            <c:dLbl>
              <c:idx val="5"/>
              <c:layout>
                <c:manualLayout>
                  <c:x val="3.6358647053977011E-2"/>
                  <c:y val="-0.1491357913756862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34E-42A7-91DF-D8C36BFDCDE9}"/>
                </c:ext>
              </c:extLst>
            </c:dLbl>
            <c:dLbl>
              <c:idx val="6"/>
              <c:layout>
                <c:manualLayout>
                  <c:x val="0.15882936499738082"/>
                  <c:y val="-8.66966278568738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34E-42A7-91DF-D8C36BFDCDE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34E-42A7-91DF-D8C36BFDCDE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34E-42A7-91DF-D8C36BFDCDE9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34E-42A7-91DF-D8C36BFDCDE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34E-42A7-91DF-D8C36BFDCDE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2000" b="1" i="0" u="none" strike="noStrike" kern="1200" baseline="0">
                    <a:solidFill>
                      <a:srgbClr val="000000"/>
                    </a:solidFill>
                    <a:latin typeface="Arial" pitchFamily="34"/>
                    <a:cs typeface="Arial" pitchFamily="34"/>
                  </a:defRPr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Lit>
              <c:ptCount val="11"/>
              <c:pt idx="0">
                <c:v>1-asis ketvirtis</c:v>
              </c:pt>
              <c:pt idx="1">
                <c:v>2-asis ketvirtis</c:v>
              </c:pt>
              <c:pt idx="2">
                <c:v>3-iasis ketvirtis</c:v>
              </c:pt>
              <c:pt idx="3">
                <c:v>4-asis ketvirtis</c:v>
              </c:pt>
            </c:strLit>
          </c:cat>
          <c:val>
            <c:numLit>
              <c:formatCode>General</c:formatCode>
              <c:ptCount val="11"/>
              <c:pt idx="0">
                <c:v>4.8</c:v>
              </c:pt>
              <c:pt idx="1">
                <c:v>17.399999999999999</c:v>
              </c:pt>
              <c:pt idx="2">
                <c:v>4.3</c:v>
              </c:pt>
              <c:pt idx="3">
                <c:v>7.1</c:v>
              </c:pt>
              <c:pt idx="4">
                <c:v>41.6</c:v>
              </c:pt>
              <c:pt idx="5">
                <c:v>16.600000000000001</c:v>
              </c:pt>
              <c:pt idx="6">
                <c:v>16.3</c:v>
              </c:pt>
              <c:pt idx="7">
                <c:v>0</c:v>
              </c:pt>
              <c:pt idx="8">
                <c:v>0</c:v>
              </c:pt>
              <c:pt idx="9">
                <c:v>0</c:v>
              </c:pt>
              <c:pt idx="10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0-C34E-42A7-91DF-D8C36BFDCD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</c:pieChart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lt-LT" sz="1197" b="0" i="0" u="none" strike="noStrike" kern="1200" baseline="0">
          <a:solidFill>
            <a:srgbClr val="999999"/>
          </a:solidFill>
          <a:latin typeface="Lato Light"/>
        </a:defRPr>
      </a:pPr>
      <a:endParaRPr lang="lt-L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c:style val="2"/>
  <c:chart>
    <c:autoTitleDeleted val="1"/>
    <c:plotArea>
      <c:layout/>
      <c:pieChart>
        <c:varyColors val="1"/>
        <c:ser>
          <c:idx val="0"/>
          <c:order val="0"/>
          <c:tx>
            <c:v>Telšių regionas</c:v>
          </c:tx>
          <c:explosion val="3"/>
          <c:dPt>
            <c:idx val="0"/>
            <c:bubble3D val="0"/>
            <c:spPr>
              <a:solidFill>
                <a:srgbClr val="FF990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B7F6-4157-892C-38022A060350}"/>
              </c:ext>
            </c:extLst>
          </c:dPt>
          <c:dPt>
            <c:idx val="1"/>
            <c:bubble3D val="0"/>
            <c:spPr>
              <a:solidFill>
                <a:srgbClr val="FF9999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B7F6-4157-892C-38022A060350}"/>
              </c:ext>
            </c:extLst>
          </c:dPt>
          <c:dPt>
            <c:idx val="2"/>
            <c:bubble3D val="0"/>
            <c:spPr>
              <a:solidFill>
                <a:srgbClr val="FF6699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B7F6-4157-892C-38022A060350}"/>
              </c:ext>
            </c:extLst>
          </c:dPt>
          <c:dPt>
            <c:idx val="3"/>
            <c:bubble3D val="0"/>
            <c:spPr>
              <a:solidFill>
                <a:srgbClr val="D6D7D9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B7F6-4157-892C-38022A060350}"/>
              </c:ext>
            </c:extLst>
          </c:dPt>
          <c:dPt>
            <c:idx val="4"/>
            <c:bubble3D val="0"/>
            <c:spPr>
              <a:solidFill>
                <a:srgbClr val="66CCFF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B7F6-4157-892C-38022A060350}"/>
              </c:ext>
            </c:extLst>
          </c:dPt>
          <c:dPt>
            <c:idx val="5"/>
            <c:bubble3D val="0"/>
            <c:spPr>
              <a:solidFill>
                <a:srgbClr val="0099CC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B7F6-4157-892C-38022A060350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B7F6-4157-892C-38022A060350}"/>
              </c:ext>
            </c:extLst>
          </c:dPt>
          <c:dPt>
            <c:idx val="7"/>
            <c:bubble3D val="0"/>
            <c:spPr>
              <a:solidFill>
                <a:srgbClr val="92D05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B7F6-4157-892C-38022A060350}"/>
              </c:ext>
            </c:extLst>
          </c:dPt>
          <c:dPt>
            <c:idx val="8"/>
            <c:bubble3D val="0"/>
            <c:spPr>
              <a:solidFill>
                <a:srgbClr val="3C735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B7F6-4157-892C-38022A060350}"/>
              </c:ext>
            </c:extLst>
          </c:dPt>
          <c:dLbls>
            <c:dLbl>
              <c:idx val="0"/>
              <c:layout>
                <c:manualLayout>
                  <c:x val="0.1515349582081961"/>
                  <c:y val="4.456309295829907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F6-4157-892C-38022A060350}"/>
                </c:ext>
              </c:extLst>
            </c:dLbl>
            <c:dLbl>
              <c:idx val="2"/>
              <c:layout>
                <c:manualLayout>
                  <c:x val="3.4485214600848753E-2"/>
                  <c:y val="9.810742572167836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F6-4157-892C-38022A060350}"/>
                </c:ext>
              </c:extLst>
            </c:dLbl>
            <c:dLbl>
              <c:idx val="3"/>
              <c:layout>
                <c:manualLayout>
                  <c:x val="-0.13699790696539405"/>
                  <c:y val="0.1404890812476711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7F6-4157-892C-38022A06035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7F6-4157-892C-38022A06035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7F6-4157-892C-38022A06035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2200" b="1" i="0" u="none" strike="noStrike" kern="1200" baseline="0">
                    <a:solidFill>
                      <a:srgbClr val="000000"/>
                    </a:solidFill>
                    <a:latin typeface="Arial" pitchFamily="34"/>
                    <a:cs typeface="Arial" pitchFamily="34"/>
                  </a:defRPr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; </c:separator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Lit>
              <c:ptCount val="9"/>
              <c:pt idx="0">
                <c:v>1-asis ketvirtis</c:v>
              </c:pt>
              <c:pt idx="1">
                <c:v>2-asis ketvirtis</c:v>
              </c:pt>
              <c:pt idx="2">
                <c:v>3-iasis ketvirtis</c:v>
              </c:pt>
              <c:pt idx="3">
                <c:v>4-asis ketvirtis</c:v>
              </c:pt>
            </c:strLit>
          </c:cat>
          <c:val>
            <c:numLit>
              <c:formatCode>General</c:formatCode>
              <c:ptCount val="9"/>
              <c:pt idx="0">
                <c:v>4.3</c:v>
              </c:pt>
              <c:pt idx="1">
                <c:v>16.2</c:v>
              </c:pt>
              <c:pt idx="2">
                <c:v>4.7</c:v>
              </c:pt>
              <c:pt idx="3">
                <c:v>13.7</c:v>
              </c:pt>
              <c:pt idx="4">
                <c:v>30</c:v>
              </c:pt>
              <c:pt idx="5">
                <c:v>16.5</c:v>
              </c:pt>
              <c:pt idx="6">
                <c:v>9.5</c:v>
              </c:pt>
              <c:pt idx="7">
                <c:v>0</c:v>
              </c:pt>
              <c:pt idx="8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0-B7F6-4157-892C-38022A0603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</c:pieChart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lt-LT" sz="2000" b="0" i="0" u="none" strike="noStrike" kern="1200" baseline="0">
          <a:solidFill>
            <a:srgbClr val="494949"/>
          </a:solidFill>
          <a:latin typeface="Arial" pitchFamily="34"/>
          <a:cs typeface="Arial" pitchFamily="34"/>
        </a:defRPr>
      </a:pPr>
      <a:endParaRPr lang="lt-L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c:style val="2"/>
  <c:chart>
    <c:autoTitleDeleted val="1"/>
    <c:plotArea>
      <c:layout/>
      <c:pieChart>
        <c:varyColors val="1"/>
        <c:ser>
          <c:idx val="0"/>
          <c:order val="0"/>
          <c:tx>
            <c:v>Kauno regionas</c:v>
          </c:tx>
          <c:explosion val="3"/>
          <c:dPt>
            <c:idx val="0"/>
            <c:bubble3D val="0"/>
            <c:spPr>
              <a:solidFill>
                <a:srgbClr val="FF990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0A4-40B0-B9A7-D850A89EBAFC}"/>
              </c:ext>
            </c:extLst>
          </c:dPt>
          <c:dPt>
            <c:idx val="1"/>
            <c:bubble3D val="0"/>
            <c:spPr>
              <a:solidFill>
                <a:srgbClr val="FF9999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10A4-40B0-B9A7-D850A89EBAFC}"/>
              </c:ext>
            </c:extLst>
          </c:dPt>
          <c:dPt>
            <c:idx val="2"/>
            <c:bubble3D val="0"/>
            <c:spPr>
              <a:solidFill>
                <a:srgbClr val="FF6699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0A4-40B0-B9A7-D850A89EBAFC}"/>
              </c:ext>
            </c:extLst>
          </c:dPt>
          <c:dPt>
            <c:idx val="3"/>
            <c:bubble3D val="0"/>
            <c:spPr>
              <a:solidFill>
                <a:srgbClr val="D6D7D9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10A4-40B0-B9A7-D850A89EBAFC}"/>
              </c:ext>
            </c:extLst>
          </c:dPt>
          <c:dPt>
            <c:idx val="4"/>
            <c:bubble3D val="0"/>
            <c:spPr>
              <a:solidFill>
                <a:srgbClr val="66CCFF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10A4-40B0-B9A7-D850A89EBAFC}"/>
              </c:ext>
            </c:extLst>
          </c:dPt>
          <c:dPt>
            <c:idx val="5"/>
            <c:bubble3D val="0"/>
            <c:spPr>
              <a:solidFill>
                <a:srgbClr val="0099CC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10A4-40B0-B9A7-D850A89EBAFC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10A4-40B0-B9A7-D850A89EBAFC}"/>
              </c:ext>
            </c:extLst>
          </c:dPt>
          <c:dPt>
            <c:idx val="7"/>
            <c:bubble3D val="0"/>
            <c:spPr>
              <a:solidFill>
                <a:srgbClr val="00800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10A4-40B0-B9A7-D850A89EBAFC}"/>
              </c:ext>
            </c:extLst>
          </c:dPt>
          <c:dPt>
            <c:idx val="8"/>
            <c:bubble3D val="0"/>
            <c:spPr>
              <a:solidFill>
                <a:srgbClr val="4C4C4C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10A4-40B0-B9A7-D850A89EBAFC}"/>
              </c:ext>
            </c:extLst>
          </c:dPt>
          <c:dPt>
            <c:idx val="9"/>
            <c:bubble3D val="0"/>
            <c:spPr>
              <a:solidFill>
                <a:srgbClr val="33CC33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10A4-40B0-B9A7-D850A89EBAFC}"/>
              </c:ext>
            </c:extLst>
          </c:dPt>
          <c:dLbls>
            <c:dLbl>
              <c:idx val="0"/>
              <c:layout>
                <c:manualLayout>
                  <c:x val="0.13694504228816701"/>
                  <c:y val="1.201046905447565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A4-40B0-B9A7-D850A89EBAFC}"/>
                </c:ext>
              </c:extLst>
            </c:dLbl>
            <c:dLbl>
              <c:idx val="2"/>
              <c:layout>
                <c:manualLayout>
                  <c:x val="5.8203745975819232E-2"/>
                  <c:y val="0.1303189678541486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A4-40B0-B9A7-D850A89EBAFC}"/>
                </c:ext>
              </c:extLst>
            </c:dLbl>
            <c:dLbl>
              <c:idx val="5"/>
              <c:layout>
                <c:manualLayout>
                  <c:x val="-0.13192518267308684"/>
                  <c:y val="-0.2257682695768480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0A4-40B0-B9A7-D850A89EBAFC}"/>
                </c:ext>
              </c:extLst>
            </c:dLbl>
            <c:dLbl>
              <c:idx val="6"/>
              <c:layout>
                <c:manualLayout>
                  <c:x val="0.14365217845722522"/>
                  <c:y val="-0.1252006260732204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0A4-40B0-B9A7-D850A89EBAF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0A4-40B0-B9A7-D850A89EBAF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0A4-40B0-B9A7-D850A89EBAF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0A4-40B0-B9A7-D850A89EBAF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2200" b="1" i="0" u="none" strike="noStrike" kern="1200" baseline="0">
                    <a:solidFill>
                      <a:srgbClr val="000000"/>
                    </a:solidFill>
                    <a:latin typeface="Arial" pitchFamily="34"/>
                    <a:cs typeface="Arial" pitchFamily="34"/>
                  </a:defRPr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Lit>
              <c:ptCount val="10"/>
              <c:pt idx="0">
                <c:v>1-asis ketvirtis</c:v>
              </c:pt>
              <c:pt idx="1">
                <c:v>2-asis ketvirtis</c:v>
              </c:pt>
              <c:pt idx="2">
                <c:v>3-iasis ketvirtis</c:v>
              </c:pt>
              <c:pt idx="3">
                <c:v>4-asis ketvirtis</c:v>
              </c:pt>
            </c:strLit>
          </c:cat>
          <c:val>
            <c:numLit>
              <c:formatCode>General</c:formatCode>
              <c:ptCount val="10"/>
              <c:pt idx="0">
                <c:v>12.9</c:v>
              </c:pt>
              <c:pt idx="1">
                <c:v>34.9</c:v>
              </c:pt>
              <c:pt idx="2">
                <c:v>17.600000000000001</c:v>
              </c:pt>
              <c:pt idx="3">
                <c:v>41.2</c:v>
              </c:pt>
              <c:pt idx="4">
                <c:v>26.5</c:v>
              </c:pt>
              <c:pt idx="5">
                <c:v>91.1</c:v>
              </c:pt>
              <c:pt idx="6">
                <c:v>38.76</c:v>
              </c:pt>
              <c:pt idx="7">
                <c:v>0</c:v>
              </c:pt>
              <c:pt idx="8">
                <c:v>0</c:v>
              </c:pt>
              <c:pt idx="9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0-10A4-40B0-B9A7-D850A89EB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</c:pieChart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lt-LT" sz="1197" b="0" i="0" u="none" strike="noStrike" kern="1200" baseline="0">
          <a:solidFill>
            <a:srgbClr val="999999"/>
          </a:solidFill>
          <a:latin typeface="Lato Light"/>
        </a:defRPr>
      </a:pPr>
      <a:endParaRPr lang="lt-L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c:style val="2"/>
  <c:chart>
    <c:autoTitleDeleted val="1"/>
    <c:plotArea>
      <c:layout>
        <c:manualLayout>
          <c:xMode val="edge"/>
          <c:yMode val="edge"/>
          <c:x val="0.19248528522694794"/>
          <c:y val="0.13518911252564902"/>
          <c:w val="0.6185290603879523"/>
          <c:h val="0.69778632724014644"/>
        </c:manualLayout>
      </c:layout>
      <c:pieChart>
        <c:varyColors val="1"/>
        <c:ser>
          <c:idx val="0"/>
          <c:order val="0"/>
          <c:tx>
            <c:v>Panevėžio regionas</c:v>
          </c:tx>
          <c:explosion val="3"/>
          <c:dPt>
            <c:idx val="0"/>
            <c:bubble3D val="0"/>
            <c:spPr>
              <a:solidFill>
                <a:srgbClr val="FF990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5373-4DD4-BFA8-3FD789D383A1}"/>
              </c:ext>
            </c:extLst>
          </c:dPt>
          <c:dPt>
            <c:idx val="1"/>
            <c:bubble3D val="0"/>
            <c:spPr>
              <a:solidFill>
                <a:srgbClr val="FF9999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5373-4DD4-BFA8-3FD789D383A1}"/>
              </c:ext>
            </c:extLst>
          </c:dPt>
          <c:dPt>
            <c:idx val="2"/>
            <c:bubble3D val="0"/>
            <c:spPr>
              <a:solidFill>
                <a:srgbClr val="FF6699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5373-4DD4-BFA8-3FD789D383A1}"/>
              </c:ext>
            </c:extLst>
          </c:dPt>
          <c:dPt>
            <c:idx val="3"/>
            <c:bubble3D val="0"/>
            <c:spPr>
              <a:solidFill>
                <a:srgbClr val="D6D7D9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5373-4DD4-BFA8-3FD789D383A1}"/>
              </c:ext>
            </c:extLst>
          </c:dPt>
          <c:dPt>
            <c:idx val="4"/>
            <c:bubble3D val="0"/>
            <c:spPr>
              <a:solidFill>
                <a:srgbClr val="66CCFF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5373-4DD4-BFA8-3FD789D383A1}"/>
              </c:ext>
            </c:extLst>
          </c:dPt>
          <c:dPt>
            <c:idx val="5"/>
            <c:bubble3D val="0"/>
            <c:spPr>
              <a:solidFill>
                <a:srgbClr val="0099CC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5373-4DD4-BFA8-3FD789D383A1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5373-4DD4-BFA8-3FD789D383A1}"/>
              </c:ext>
            </c:extLst>
          </c:dPt>
          <c:dPt>
            <c:idx val="7"/>
            <c:bubble3D val="0"/>
            <c:spPr>
              <a:solidFill>
                <a:srgbClr val="03D1AF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5373-4DD4-BFA8-3FD789D383A1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5373-4DD4-BFA8-3FD789D383A1}"/>
              </c:ext>
            </c:extLst>
          </c:dPt>
          <c:dPt>
            <c:idx val="9"/>
            <c:bubble3D val="0"/>
            <c:spPr>
              <a:solidFill>
                <a:srgbClr val="3C7350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5373-4DD4-BFA8-3FD789D383A1}"/>
              </c:ext>
            </c:extLst>
          </c:dPt>
          <c:dLbls>
            <c:dLbl>
              <c:idx val="2"/>
              <c:layout>
                <c:manualLayout>
                  <c:x val="-9.3185464559963849E-2"/>
                  <c:y val="9.830510949590316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73-4DD4-BFA8-3FD789D383A1}"/>
                </c:ext>
              </c:extLst>
            </c:dLbl>
            <c:dLbl>
              <c:idx val="3"/>
              <c:layout>
                <c:manualLayout>
                  <c:x val="-0.15267661878839422"/>
                  <c:y val="4.577978277209282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73-4DD4-BFA8-3FD789D383A1}"/>
                </c:ext>
              </c:extLst>
            </c:dLbl>
            <c:dLbl>
              <c:idx val="5"/>
              <c:layout>
                <c:manualLayout>
                  <c:x val="3.6070106055995865E-2"/>
                  <c:y val="-0.1444979547990377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73-4DD4-BFA8-3FD789D383A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73-4DD4-BFA8-3FD789D383A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73-4DD4-BFA8-3FD789D383A1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373-4DD4-BFA8-3FD789D383A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2200" b="1" i="0" u="none" strike="noStrike" kern="1200" baseline="0">
                    <a:solidFill>
                      <a:srgbClr val="000000"/>
                    </a:solidFill>
                    <a:latin typeface="Arial" pitchFamily="34"/>
                    <a:cs typeface="Arial" pitchFamily="34"/>
                  </a:defRPr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; </c:separator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Lit>
              <c:ptCount val="10"/>
              <c:pt idx="0">
                <c:v>1-asis ketvirtis</c:v>
              </c:pt>
              <c:pt idx="1">
                <c:v>2-asis ketvirtis</c:v>
              </c:pt>
              <c:pt idx="2">
                <c:v>3-iasis ketvirtis</c:v>
              </c:pt>
              <c:pt idx="3">
                <c:v>4-asis ketvirtis</c:v>
              </c:pt>
            </c:strLit>
          </c:cat>
          <c:val>
            <c:numLit>
              <c:formatCode>General</c:formatCode>
              <c:ptCount val="10"/>
              <c:pt idx="0">
                <c:v>18.899999999999999</c:v>
              </c:pt>
              <c:pt idx="1">
                <c:v>35.1</c:v>
              </c:pt>
              <c:pt idx="2">
                <c:v>15.8</c:v>
              </c:pt>
              <c:pt idx="3">
                <c:v>13.5</c:v>
              </c:pt>
              <c:pt idx="4">
                <c:v>31.6</c:v>
              </c:pt>
              <c:pt idx="5">
                <c:v>32.700000000000003</c:v>
              </c:pt>
              <c:pt idx="6">
                <c:v>21.89</c:v>
              </c:pt>
              <c:pt idx="7">
                <c:v>0</c:v>
              </c:pt>
              <c:pt idx="8">
                <c:v>0</c:v>
              </c:pt>
              <c:pt idx="9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0-5373-4DD4-BFA8-3FD789D383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</c:pieChart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lt-LT" sz="1197" b="0" i="0" u="none" strike="noStrike" kern="1200" baseline="0">
          <a:solidFill>
            <a:srgbClr val="999999"/>
          </a:solidFill>
          <a:latin typeface="Lato Light"/>
        </a:defRPr>
      </a:pPr>
      <a:endParaRPr lang="lt-LT"/>
    </a:p>
  </c:tx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Lapas4!$A$3:$A$11</cx:f>
        <cx:lvl ptCount="9">
          <cx:pt idx="0">Kauno r. sav.</cx:pt>
          <cx:pt idx="1">Kauno m. sav.</cx:pt>
          <cx:pt idx="2">Kauno regionas</cx:pt>
          <cx:pt idx="3">Prienų r. sav.</cx:pt>
          <cx:pt idx="4">Kaišiadorių r. sav.</cx:pt>
          <cx:pt idx="5">Kėdainių r. sav.</cx:pt>
          <cx:pt idx="6">Jonavos r. sav.</cx:pt>
          <cx:pt idx="7">Raseinių r. sav.</cx:pt>
          <cx:pt idx="8">Birštono sav.</cx:pt>
        </cx:lvl>
      </cx:strDim>
      <cx:numDim type="val">
        <cx:f>Lapas4!$B$3:$B$11</cx:f>
        <cx:lvl ptCount="9" formatCode="General">
          <cx:pt idx="0">81.799999999999997</cx:pt>
          <cx:pt idx="1">78.400000000000006</cx:pt>
          <cx:pt idx="2">75.799999999999997</cx:pt>
          <cx:pt idx="3">75.5</cx:pt>
          <cx:pt idx="4">73.5</cx:pt>
          <cx:pt idx="5">70.700000000000003</cx:pt>
          <cx:pt idx="6">66.299999999999997</cx:pt>
          <cx:pt idx="7">57.299999999999997</cx:pt>
          <cx:pt idx="8">48.100000000000001</cx:pt>
        </cx:lvl>
      </cx:numDim>
    </cx:data>
  </cx:chartData>
  <cx:chart>
    <cx:plotArea>
      <cx:plotAreaRegion>
        <cx:series layoutId="funnel" uniqueId="{C7785349-461B-47BF-80F8-861F773F35FE}">
          <cx:spPr>
            <a:noFill/>
            <a:ln w="107950">
              <a:solidFill>
                <a:srgbClr val="008080"/>
              </a:solidFill>
            </a:ln>
          </cx:spPr>
          <cx:dataPt idx="2">
            <cx:spPr>
              <a:solidFill>
                <a:srgbClr val="92D050"/>
              </a:solidFill>
            </cx:spPr>
          </cx:dataPt>
          <cx:dataLabels>
            <cx:numFmt formatCode="##,# \%" sourceLinked="0"/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3600" b="1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lt-LT" sz="3600" b="1" i="0" u="none" strike="noStrike" baseline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x:txPr>
            <cx:visibility seriesName="0" categoryName="0" value="1"/>
            <cx:separator>, </cx:separator>
            <cx:dataLabel idx="0">
              <cx:numFmt formatCode="##,# \%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/>
                  </a:pPr>
                  <a:r>
                    <a:rPr lang="lt-LT" sz="3600" b="1" i="0" u="none" strike="noStrike" baseline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81,8 %</a:t>
                  </a:r>
                </a:p>
              </cx:txPr>
              <cx:visibility seriesName="0" categoryName="0" value="1"/>
              <cx:separator>, </cx:separator>
            </cx:dataLabel>
          </cx:dataLabels>
          <cx:dataId val="0"/>
        </cx:series>
      </cx:plotAreaRegion>
      <cx:axis id="0">
        <cx:catScaling gapWidth="0.310000002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3200" b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lt-LT" sz="3200" b="1" i="0" u="none" strike="noStrike" baseline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x:txPr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Lapas1!$A$3:$A$12</cx:f>
        <cx:lvl ptCount="10">
          <cx:pt idx="0">Marijampolės</cx:pt>
          <cx:pt idx="1">Tauragės</cx:pt>
          <cx:pt idx="2">Šiaulių</cx:pt>
          <cx:pt idx="3">Kauno </cx:pt>
          <cx:pt idx="4">Alytaus</cx:pt>
          <cx:pt idx="5">Klaipėdos</cx:pt>
          <cx:pt idx="6">Utenos</cx:pt>
          <cx:pt idx="7">Vilniaus</cx:pt>
          <cx:pt idx="8">Telšių</cx:pt>
          <cx:pt idx="9">Panevėžio</cx:pt>
        </cx:lvl>
      </cx:strDim>
      <cx:numDim type="val">
        <cx:f>Lapas1!$B$3:$B$12</cx:f>
        <cx:lvl ptCount="10" formatCode="0%">
          <cx:pt idx="0">0.81729071076541504</cx:pt>
          <cx:pt idx="1">0.7849895902598274</cx:pt>
          <cx:pt idx="2">0.73649635725724472</cx:pt>
          <cx:pt idx="3">0.62533878793405795</cx:pt>
          <cx:pt idx="4">0.60632122339462369</cx:pt>
          <cx:pt idx="5">0.54982778099745322</cx:pt>
          <cx:pt idx="6">0.52386245562207601</cx:pt>
          <cx:pt idx="7">0.49190405552145799</cx:pt>
          <cx:pt idx="8">0.45959431360190889</cx:pt>
          <cx:pt idx="9">0.43160778635664732</cx:pt>
        </cx:lvl>
      </cx:numDim>
    </cx:data>
  </cx:chartData>
  <cx:chart>
    <cx:plotArea>
      <cx:plotAreaRegion>
        <cx:series layoutId="funnel" uniqueId="{62D3AD92-29D1-42EB-9E39-EC5380F04441}">
          <cx:spPr>
            <a:solidFill>
              <a:srgbClr val="000099"/>
            </a:solidFill>
          </cx:spPr>
          <cx:dataPt idx="3">
            <cx:spPr>
              <a:solidFill>
                <a:srgbClr val="000099">
                  <a:alpha val="30000"/>
                </a:srgbClr>
              </a:solidFill>
              <a:ln>
                <a:solidFill>
                  <a:srgbClr val="000099"/>
                </a:solidFill>
              </a:ln>
            </cx:spPr>
          </cx:dataPt>
          <cx:dataLabels>
            <cx:numFmt formatCode="0 %" sourceLinked="0"/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3600" b="1">
                    <a:solidFill>
                      <a:schemeClr val="bg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lt-LT" sz="3600" b="1" i="0" u="none" strike="noStrike" baseline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x:txPr>
            <cx:visibility seriesName="0" categoryName="0" value="1"/>
            <cx:separator>, </cx:separator>
            <cx:dataLabel idx="3">
              <cx:numFmt formatCode="0 %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3600">
                      <a:solidFill>
                        <a:srgbClr val="000099"/>
                      </a:solidFill>
                    </a:defRPr>
                  </a:pPr>
                  <a:r>
                    <a:rPr lang="lt-LT" sz="3600" b="1" i="0" u="none" strike="noStrike" baseline="0">
                      <a:solidFill>
                        <a:srgbClr val="00009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63 %</a:t>
                  </a:r>
                </a:p>
              </cx:txPr>
              <cx:visibility seriesName="0" categoryName="0" value="1"/>
              <cx:separator>, </cx:separator>
            </cx:dataLabel>
          </cx:dataLabels>
          <cx:dataId val="0"/>
        </cx:series>
      </cx:plotAreaRegion>
      <cx:axis id="0">
        <cx:catScaling gapWidth="0.0599999987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lt-LT" sz="3200" b="1" i="0" u="none" strike="noStrike" baseline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x:txPr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Lapas3!$A$3:$A$12</cx:f>
        <cx:lvl ptCount="10">
          <cx:pt idx="0">Šiaulių</cx:pt>
          <cx:pt idx="1">Tauragės</cx:pt>
          <cx:pt idx="2">Kauno </cx:pt>
          <cx:pt idx="3">Alytaus</cx:pt>
          <cx:pt idx="4">Utenos</cx:pt>
          <cx:pt idx="5">Klaipėdos</cx:pt>
          <cx:pt idx="6">Marijampolės</cx:pt>
          <cx:pt idx="7">Telšių</cx:pt>
          <cx:pt idx="8">Vilniaus</cx:pt>
          <cx:pt idx="9">Panevėžio</cx:pt>
        </cx:lvl>
      </cx:strDim>
      <cx:numDim type="val">
        <cx:f>Lapas3!$B$3:$B$12</cx:f>
        <cx:lvl ptCount="10" formatCode="# ##0,00">
          <cx:pt idx="0">11995686.24</cx:pt>
          <cx:pt idx="1">7073480.29</cx:pt>
          <cx:pt idx="2">6763284.2199999997</cx:pt>
          <cx:pt idx="3">5753730.2000000002</cx:pt>
          <cx:pt idx="4">5001369</cx:pt>
          <cx:pt idx="5">4769170.1100000003</cx:pt>
          <cx:pt idx="6">1399945.95</cx:pt>
          <cx:pt idx="7">1108538.5</cx:pt>
          <cx:pt idx="8">652977.55000000005</cx:pt>
          <cx:pt idx="9">454185.52000000002</cx:pt>
        </cx:lvl>
      </cx:numDim>
    </cx:data>
  </cx:chartData>
  <cx:chart>
    <cx:plotArea>
      <cx:plotAreaRegion>
        <cx:series layoutId="funnel" uniqueId="{24405F4F-603D-4F64-9125-BF722D050FA0}" formatIdx="0">
          <cx:spPr>
            <a:solidFill>
              <a:srgbClr val="990099"/>
            </a:solidFill>
          </cx:spPr>
          <cx:dataPt idx="2">
            <cx:spPr>
              <a:solidFill>
                <a:srgbClr val="990099">
                  <a:alpha val="30000"/>
                </a:srgbClr>
              </a:solidFill>
              <a:ln>
                <a:solidFill>
                  <a:srgbClr val="990099"/>
                </a:solidFill>
              </a:ln>
            </cx:spPr>
          </cx:dataPt>
          <cx:dataLabels>
            <cx:numFmt formatCode="# ### ##0,00" sourceLinked="0"/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lt-LT" sz="3200" b="1" i="0" u="none" strike="noStrike" baseline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x:txPr>
            <cx:visibility seriesName="0" categoryName="0" value="1"/>
            <cx:separator>, </cx:separator>
            <cx:dataLabel idx="0">
              <cx:numFmt formatCode="# ### ##0,00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/>
                  </a:pPr>
                  <a:r>
                    <a:rPr lang="lt-LT" sz="3200" b="1" i="0" u="none" strike="noStrike" baseline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11 995 686,24</a:t>
                  </a:r>
                </a:p>
              </cx:txPr>
              <cx:visibility seriesName="0" categoryName="0" value="1"/>
              <cx:separator>, </cx:separator>
            </cx:dataLabel>
            <cx:dataLabel idx="1">
              <cx:numFmt formatCode="# ### ##0,00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/>
                  </a:pPr>
                  <a:r>
                    <a:rPr lang="lt-LT" sz="3200" b="1" i="0" u="none" strike="noStrike" baseline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7 073 480,29</a:t>
                  </a:r>
                </a:p>
              </cx:txPr>
              <cx:visibility seriesName="0" categoryName="0" value="1"/>
              <cx:separator>, </cx:separator>
            </cx:dataLabel>
            <cx:dataLabel idx="2">
              <cx:numFmt formatCode="# ### ##0,00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3600">
                      <a:solidFill>
                        <a:srgbClr val="990099"/>
                      </a:solidFill>
                    </a:defRPr>
                  </a:pPr>
                  <a:r>
                    <a:rPr lang="lt-LT" sz="3600" b="1" i="0" u="none" strike="noStrike" baseline="0">
                      <a:solidFill>
                        <a:srgbClr val="99009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6 763 284,22</a:t>
                  </a:r>
                </a:p>
              </cx:txPr>
              <cx:visibility seriesName="0" categoryName="0" value="1"/>
              <cx:separator>, </cx:separator>
            </cx:dataLabel>
            <cx:dataLabel idx="3">
              <cx:numFmt formatCode="# ### ##0,00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/>
                  </a:pPr>
                  <a:r>
                    <a:rPr lang="lt-LT" sz="3200" b="1" i="0" u="none" strike="noStrike" baseline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5 753 730,20</a:t>
                  </a:r>
                </a:p>
              </cx:txPr>
              <cx:visibility seriesName="0" categoryName="0" value="1"/>
              <cx:separator>, </cx:separator>
            </cx:dataLabel>
          </cx:dataLabels>
          <cx:dataId val="0"/>
        </cx:series>
      </cx:plotAreaRegion>
      <cx:axis id="0">
        <cx:catScaling gapWidth="0.0599999987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3200" b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lt-LT" sz="3200" b="1" i="0" u="none" strike="noStrike" baseline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x:txPr>
      </cx:axis>
      <cx:axis id="1" hidden="1">
        <cx:valScaling/>
        <cx:majorGridlines/>
        <cx:tickLabels/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2FFAF-3206-41E7-9A3E-AAF70CD450CD}" type="datetimeFigureOut">
              <a:rPr lang="lt-LT" smtClean="0"/>
              <a:pPr/>
              <a:t>2025-06-19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615CA-8471-4547-957F-C9A456BC2025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41107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6/19/2025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647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2687"/>
          </a:xfrm>
        </p:spPr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F5E665C6-921C-45E8-913F-B6D2B8634738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80632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2687"/>
          </a:xfrm>
        </p:spPr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F5E665C6-921C-45E8-913F-B6D2B8634738}" type="slidenum">
              <a:rPr lang="lt-LT" smtClean="0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4998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2687"/>
          </a:xfrm>
        </p:spPr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F5E665C6-921C-45E8-913F-B6D2B86347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75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2687"/>
          </a:xfrm>
        </p:spPr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Kauno regionas: Neformaliojo švietimo programos „IT kūrybos spiečius“  plėtra</a:t>
            </a:r>
          </a:p>
          <a:p>
            <a:r>
              <a:rPr lang="lt-LT" dirty="0"/>
              <a:t>Kauno regionas: </a:t>
            </a:r>
            <a:r>
              <a:rPr lang="pt-BR" dirty="0"/>
              <a:t>Krūties vėžio prevencinės programos prieinamumo didinimas</a:t>
            </a:r>
            <a:endParaRPr lang="lt-LT" dirty="0"/>
          </a:p>
          <a:p>
            <a:r>
              <a:rPr lang="lt-LT" dirty="0"/>
              <a:t>Tauragės regionas: Nuotekų tvarkymo infrastruktūros </a:t>
            </a:r>
            <a:r>
              <a:rPr lang="lt-LT" dirty="0" err="1"/>
              <a:t>pajėgumų</a:t>
            </a:r>
            <a:r>
              <a:rPr lang="lt-LT" dirty="0"/>
              <a:t> plėtra (nuotekų</a:t>
            </a:r>
            <a:r>
              <a:rPr lang="lt-LT" baseline="0" dirty="0"/>
              <a:t> dumblo tvarkymas)</a:t>
            </a:r>
            <a:endParaRPr lang="lt-LT" dirty="0"/>
          </a:p>
          <a:p>
            <a:r>
              <a:rPr lang="lt-LT" dirty="0"/>
              <a:t>Telšių regionas: Žemaitijos kultūrinio identiteto stiprinimo bendri veiksmai Telšių regiono funkcinėje zonoje (mobilios</a:t>
            </a:r>
            <a:r>
              <a:rPr lang="lt-LT" baseline="0" dirty="0"/>
              <a:t> komandos, </a:t>
            </a:r>
            <a:r>
              <a:rPr lang="lt-LT" dirty="0"/>
              <a:t>vykdoma</a:t>
            </a:r>
            <a:r>
              <a:rPr lang="lt-LT" baseline="0" dirty="0"/>
              <a:t> be ES paramos)</a:t>
            </a:r>
            <a:endParaRPr lang="lt-LT" dirty="0"/>
          </a:p>
          <a:p>
            <a:r>
              <a:rPr lang="lt-LT" dirty="0"/>
              <a:t>Klaipėdos regionas: Klaipėdos regiono integruotos viešojo transporto sistemos funkcionavimui reikalingos infrastruktūros įrengimas Neringoje (Juodkrantės uostas)</a:t>
            </a:r>
          </a:p>
          <a:p>
            <a:r>
              <a:rPr lang="lt-LT" dirty="0"/>
              <a:t>Klaipėdos</a:t>
            </a:r>
            <a:r>
              <a:rPr lang="lt-LT" baseline="0" dirty="0"/>
              <a:t> regionas: Integruotos viešojo transporto sistemos diegimas Klaipėdos regione (IT dalis);</a:t>
            </a:r>
            <a:endParaRPr lang="en-US" dirty="0"/>
          </a:p>
          <a:p>
            <a:r>
              <a:rPr lang="lt-LT" dirty="0"/>
              <a:t>Šiaulių regionas: Smulkiųjų verslininkų ir amatininkų kompetencijų centro įkūrimas Kuršėnų mieste</a:t>
            </a:r>
          </a:p>
          <a:p>
            <a:r>
              <a:rPr lang="lt-LT" dirty="0"/>
              <a:t>Panevėžio regionas: </a:t>
            </a:r>
            <a:r>
              <a:rPr lang="lt-LT" dirty="0" err="1"/>
              <a:t>Judumo</a:t>
            </a:r>
            <a:r>
              <a:rPr lang="lt-LT" dirty="0"/>
              <a:t> paslaugos plėtra FZ (skambučių</a:t>
            </a:r>
            <a:r>
              <a:rPr lang="lt-LT" baseline="0" dirty="0"/>
              <a:t> centro įrengimas ir automobilių įsigijimas)</a:t>
            </a:r>
          </a:p>
          <a:p>
            <a:r>
              <a:rPr lang="lt-LT" sz="24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 Light"/>
              </a:rPr>
              <a:t>Alytaus regionas: Erdvių pritaikymas verslo </a:t>
            </a:r>
            <a:r>
              <a:rPr lang="lt-LT" sz="2400" b="0" i="0" u="none" strike="noStrike" kern="1200" cap="none" spc="0" baseline="0" dirty="0" err="1">
                <a:solidFill>
                  <a:srgbClr val="000000"/>
                </a:solidFill>
                <a:effectLst/>
                <a:uFillTx/>
                <a:latin typeface="Calibri Light"/>
              </a:rPr>
              <a:t>bendradarbystės</a:t>
            </a:r>
            <a:r>
              <a:rPr lang="lt-LT" sz="24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 Light"/>
              </a:rPr>
              <a:t> veikloms </a:t>
            </a:r>
            <a:r>
              <a:rPr lang="lt-LT" dirty="0"/>
              <a:t>(kurti produktus, paremtus trumposiomis tiekimo grandinėmis ir skatinti paslaugas, paremtas tvariu gyvenimo būdu).</a:t>
            </a:r>
          </a:p>
          <a:p>
            <a:r>
              <a:rPr lang="lt-LT" dirty="0"/>
              <a:t>Utenos regionas (VIZA): Vaikų raidos ir elgesio sutrikimų kompleksinės pagalbos ir paslaugų šeimai centro įkūrimas </a:t>
            </a:r>
          </a:p>
          <a:p>
            <a:r>
              <a:rPr lang="lt-LT" dirty="0"/>
              <a:t>Utenos regionas (Ežerų Lietuva): Vandens pažinimo centras (</a:t>
            </a:r>
            <a:r>
              <a:rPr lang="lt-LT" dirty="0" err="1"/>
              <a:t>AkvaMolėtai</a:t>
            </a:r>
            <a:r>
              <a:rPr lang="lt-LT" dirty="0"/>
              <a:t>) (neformalusis</a:t>
            </a:r>
            <a:r>
              <a:rPr lang="lt-LT" baseline="0" dirty="0"/>
              <a:t> švietimas)</a:t>
            </a:r>
          </a:p>
          <a:p>
            <a:r>
              <a:rPr lang="lt-LT" baseline="0" dirty="0"/>
              <a:t>Vilniaus regionas: </a:t>
            </a:r>
            <a:r>
              <a:rPr lang="pt-BR" baseline="0" dirty="0"/>
              <a:t>Europos geografinio centro pritaikymas švietimo paslaugų teikimui</a:t>
            </a:r>
            <a:r>
              <a:rPr lang="lt-LT" baseline="0" dirty="0"/>
              <a:t> (geodezija, žemės matavimų specifika, IT, Geografinės informacinės sistemos).</a:t>
            </a:r>
          </a:p>
          <a:p>
            <a:r>
              <a:rPr lang="lt-LT" baseline="0" dirty="0"/>
              <a:t>Vilniaus regionas: Kūrybinių industrijų erdvių įrengimas Švenčionėliuose</a:t>
            </a:r>
          </a:p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F5E665C6-921C-45E8-913F-B6D2B86347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83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2687"/>
          </a:xfrm>
        </p:spPr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F5E665C6-921C-45E8-913F-B6D2B8634738}" type="slidenum">
              <a:rPr lang="lt-LT" smtClean="0"/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94100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68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771125" y="4462229"/>
            <a:ext cx="7793670" cy="441554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400" b="1">
                <a:ln>
                  <a:noFill/>
                </a:ln>
                <a:solidFill>
                  <a:schemeClr val="tx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0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9205073" y="7304943"/>
            <a:ext cx="2490687" cy="333916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400" b="1">
                <a:ln>
                  <a:noFill/>
                </a:ln>
                <a:solidFill>
                  <a:schemeClr val="tx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1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7707248" y="8759819"/>
            <a:ext cx="1077568" cy="186198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400" b="1">
                <a:ln>
                  <a:noFill/>
                </a:ln>
                <a:solidFill>
                  <a:schemeClr val="tx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290835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_Martik-fe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3904508" y="2987773"/>
            <a:ext cx="6336731" cy="795274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438548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_Martik-fe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0266445" y="4493384"/>
            <a:ext cx="3849024" cy="637136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62802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674311" y="3717903"/>
            <a:ext cx="3820443" cy="671910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54552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230603" y="3210724"/>
            <a:ext cx="10292010" cy="838654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17988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0" y="6869151"/>
            <a:ext cx="12252906" cy="68691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2252906" y="0"/>
            <a:ext cx="12124744" cy="68691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764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7939668" y="0"/>
            <a:ext cx="7560527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0" y="-11150"/>
            <a:ext cx="7538224" cy="660196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7114478"/>
            <a:ext cx="7538224" cy="660152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439214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2244038" y="3590692"/>
            <a:ext cx="9389327" cy="872304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95879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9746166" y="0"/>
            <a:ext cx="14631484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071161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8877455" y="0"/>
            <a:ext cx="7560527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6839426" y="7114032"/>
            <a:ext cx="7538224" cy="660196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6839426" y="-11150"/>
            <a:ext cx="7538224" cy="660152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55710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052825" y="3404846"/>
            <a:ext cx="16525541" cy="527080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8666099" y="8995313"/>
            <a:ext cx="3912268" cy="308152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4461642" y="8995313"/>
            <a:ext cx="3877056" cy="308152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0236016" y="8995313"/>
            <a:ext cx="3877056" cy="308152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031559" y="8995313"/>
            <a:ext cx="3877056" cy="308152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848368" y="3404846"/>
            <a:ext cx="3877056" cy="308152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848368" y="6828529"/>
            <a:ext cx="3877056" cy="524831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433890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f 3 - Mar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157947" y="4350925"/>
            <a:ext cx="6335308" cy="474847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906694" y="4350925"/>
            <a:ext cx="6345208" cy="474847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8775844" y="4350925"/>
            <a:ext cx="6858161" cy="474847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297539"/>
      </p:ext>
    </p:extLst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5911139" y="3773762"/>
            <a:ext cx="6168580" cy="834790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965014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Slide Le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358859" y="636084"/>
            <a:ext cx="1667282" cy="531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charset="0"/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9"/>
          </p:nvPr>
        </p:nvSpPr>
        <p:spPr>
          <a:xfrm>
            <a:off x="0" y="595256"/>
            <a:ext cx="11550794" cy="13120745"/>
          </a:xfrm>
          <a:custGeom>
            <a:avLst/>
            <a:gdLst>
              <a:gd name="connsiteX0" fmla="*/ 10767469 w 11550794"/>
              <a:gd name="connsiteY0" fmla="*/ 8565496 h 13120745"/>
              <a:gd name="connsiteX1" fmla="*/ 11521693 w 11550794"/>
              <a:gd name="connsiteY1" fmla="*/ 9085444 h 13120745"/>
              <a:gd name="connsiteX2" fmla="*/ 11028455 w 11550794"/>
              <a:gd name="connsiteY2" fmla="*/ 9984036 h 13120745"/>
              <a:gd name="connsiteX3" fmla="*/ 258220 w 11550794"/>
              <a:gd name="connsiteY3" fmla="*/ 13120745 h 13120745"/>
              <a:gd name="connsiteX4" fmla="*/ 0 w 11550794"/>
              <a:gd name="connsiteY4" fmla="*/ 13120745 h 13120745"/>
              <a:gd name="connsiteX5" fmla="*/ 0 w 11550794"/>
              <a:gd name="connsiteY5" fmla="*/ 11686063 h 13120745"/>
              <a:gd name="connsiteX6" fmla="*/ 10623100 w 11550794"/>
              <a:gd name="connsiteY6" fmla="*/ 8592204 h 13120745"/>
              <a:gd name="connsiteX7" fmla="*/ 10767469 w 11550794"/>
              <a:gd name="connsiteY7" fmla="*/ 8565496 h 13120745"/>
              <a:gd name="connsiteX8" fmla="*/ 10460068 w 11550794"/>
              <a:gd name="connsiteY8" fmla="*/ 6453641 h 13120745"/>
              <a:gd name="connsiteX9" fmla="*/ 11214292 w 11550794"/>
              <a:gd name="connsiteY9" fmla="*/ 6973588 h 13120745"/>
              <a:gd name="connsiteX10" fmla="*/ 10721054 w 11550794"/>
              <a:gd name="connsiteY10" fmla="*/ 7872181 h 13120745"/>
              <a:gd name="connsiteX11" fmla="*/ 404589 w 11550794"/>
              <a:gd name="connsiteY11" fmla="*/ 10876734 h 13120745"/>
              <a:gd name="connsiteX12" fmla="*/ 117780 w 11550794"/>
              <a:gd name="connsiteY12" fmla="*/ 10900937 h 13120745"/>
              <a:gd name="connsiteX13" fmla="*/ 0 w 11550794"/>
              <a:gd name="connsiteY13" fmla="*/ 10875354 h 13120745"/>
              <a:gd name="connsiteX14" fmla="*/ 0 w 11550794"/>
              <a:gd name="connsiteY14" fmla="*/ 9484680 h 13120745"/>
              <a:gd name="connsiteX15" fmla="*/ 10315699 w 11550794"/>
              <a:gd name="connsiteY15" fmla="*/ 6480349 h 13120745"/>
              <a:gd name="connsiteX16" fmla="*/ 10460068 w 11550794"/>
              <a:gd name="connsiteY16" fmla="*/ 6453641 h 13120745"/>
              <a:gd name="connsiteX17" fmla="*/ 10144249 w 11550794"/>
              <a:gd name="connsiteY17" fmla="*/ 4283946 h 13120745"/>
              <a:gd name="connsiteX18" fmla="*/ 10898473 w 11550794"/>
              <a:gd name="connsiteY18" fmla="*/ 4803891 h 13120745"/>
              <a:gd name="connsiteX19" fmla="*/ 10405235 w 11550794"/>
              <a:gd name="connsiteY19" fmla="*/ 5702484 h 13120745"/>
              <a:gd name="connsiteX20" fmla="*/ 450039 w 11550794"/>
              <a:gd name="connsiteY20" fmla="*/ 8601823 h 13120745"/>
              <a:gd name="connsiteX21" fmla="*/ 26331 w 11550794"/>
              <a:gd name="connsiteY21" fmla="*/ 8596290 h 13120745"/>
              <a:gd name="connsiteX22" fmla="*/ 0 w 11550794"/>
              <a:gd name="connsiteY22" fmla="*/ 8584956 h 13120745"/>
              <a:gd name="connsiteX23" fmla="*/ 0 w 11550794"/>
              <a:gd name="connsiteY23" fmla="*/ 7228038 h 13120745"/>
              <a:gd name="connsiteX24" fmla="*/ 44684 w 11550794"/>
              <a:gd name="connsiteY24" fmla="*/ 7209990 h 13120745"/>
              <a:gd name="connsiteX25" fmla="*/ 9999880 w 11550794"/>
              <a:gd name="connsiteY25" fmla="*/ 4310654 h 13120745"/>
              <a:gd name="connsiteX26" fmla="*/ 10144249 w 11550794"/>
              <a:gd name="connsiteY26" fmla="*/ 4283946 h 13120745"/>
              <a:gd name="connsiteX27" fmla="*/ 9836849 w 11550794"/>
              <a:gd name="connsiteY27" fmla="*/ 2172090 h 13120745"/>
              <a:gd name="connsiteX28" fmla="*/ 10591073 w 11550794"/>
              <a:gd name="connsiteY28" fmla="*/ 2692036 h 13120745"/>
              <a:gd name="connsiteX29" fmla="*/ 10097835 w 11550794"/>
              <a:gd name="connsiteY29" fmla="*/ 3590629 h 13120745"/>
              <a:gd name="connsiteX30" fmla="*/ 105879 w 11550794"/>
              <a:gd name="connsiteY30" fmla="*/ 6500672 h 13120745"/>
              <a:gd name="connsiteX31" fmla="*/ 0 w 11550794"/>
              <a:gd name="connsiteY31" fmla="*/ 6520260 h 13120745"/>
              <a:gd name="connsiteX32" fmla="*/ 0 w 11550794"/>
              <a:gd name="connsiteY32" fmla="*/ 5021622 h 13120745"/>
              <a:gd name="connsiteX33" fmla="*/ 9692480 w 11550794"/>
              <a:gd name="connsiteY33" fmla="*/ 2198798 h 13120745"/>
              <a:gd name="connsiteX34" fmla="*/ 9836849 w 11550794"/>
              <a:gd name="connsiteY34" fmla="*/ 2172090 h 13120745"/>
              <a:gd name="connsiteX35" fmla="*/ 9521029 w 11550794"/>
              <a:gd name="connsiteY35" fmla="*/ 2394 h 13120745"/>
              <a:gd name="connsiteX36" fmla="*/ 10275254 w 11550794"/>
              <a:gd name="connsiteY36" fmla="*/ 522340 h 13120745"/>
              <a:gd name="connsiteX37" fmla="*/ 9782015 w 11550794"/>
              <a:gd name="connsiteY37" fmla="*/ 1420933 h 13120745"/>
              <a:gd name="connsiteX38" fmla="*/ 0 w 11550794"/>
              <a:gd name="connsiteY38" fmla="*/ 4269834 h 13120745"/>
              <a:gd name="connsiteX39" fmla="*/ 0 w 11550794"/>
              <a:gd name="connsiteY39" fmla="*/ 2759947 h 13120745"/>
              <a:gd name="connsiteX40" fmla="*/ 9376660 w 11550794"/>
              <a:gd name="connsiteY40" fmla="*/ 29102 h 13120745"/>
              <a:gd name="connsiteX41" fmla="*/ 9521029 w 11550794"/>
              <a:gd name="connsiteY41" fmla="*/ 2394 h 13120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550794" h="13120745">
                <a:moveTo>
                  <a:pt x="10767469" y="8565496"/>
                </a:moveTo>
                <a:cubicBezTo>
                  <a:pt x="11103485" y="8538031"/>
                  <a:pt x="11423750" y="8749143"/>
                  <a:pt x="11521693" y="9085444"/>
                </a:cubicBezTo>
                <a:cubicBezTo>
                  <a:pt x="11633629" y="9469786"/>
                  <a:pt x="11412799" y="9872100"/>
                  <a:pt x="11028455" y="9984036"/>
                </a:cubicBezTo>
                <a:lnTo>
                  <a:pt x="258220" y="13120745"/>
                </a:lnTo>
                <a:lnTo>
                  <a:pt x="0" y="13120745"/>
                </a:lnTo>
                <a:lnTo>
                  <a:pt x="0" y="11686063"/>
                </a:lnTo>
                <a:lnTo>
                  <a:pt x="10623100" y="8592204"/>
                </a:lnTo>
                <a:cubicBezTo>
                  <a:pt x="10671143" y="8578212"/>
                  <a:pt x="10719467" y="8569420"/>
                  <a:pt x="10767469" y="8565496"/>
                </a:cubicBezTo>
                <a:close/>
                <a:moveTo>
                  <a:pt x="10460068" y="6453641"/>
                </a:moveTo>
                <a:cubicBezTo>
                  <a:pt x="10796084" y="6426176"/>
                  <a:pt x="11116349" y="6637287"/>
                  <a:pt x="11214292" y="6973588"/>
                </a:cubicBezTo>
                <a:cubicBezTo>
                  <a:pt x="11326228" y="7357931"/>
                  <a:pt x="11105398" y="7760245"/>
                  <a:pt x="10721054" y="7872181"/>
                </a:cubicBezTo>
                <a:lnTo>
                  <a:pt x="404589" y="10876734"/>
                </a:lnTo>
                <a:cubicBezTo>
                  <a:pt x="308504" y="10904718"/>
                  <a:pt x="211294" y="10911904"/>
                  <a:pt x="117780" y="10900937"/>
                </a:cubicBezTo>
                <a:lnTo>
                  <a:pt x="0" y="10875354"/>
                </a:lnTo>
                <a:lnTo>
                  <a:pt x="0" y="9484680"/>
                </a:lnTo>
                <a:lnTo>
                  <a:pt x="10315699" y="6480349"/>
                </a:lnTo>
                <a:cubicBezTo>
                  <a:pt x="10363742" y="6466357"/>
                  <a:pt x="10412066" y="6457565"/>
                  <a:pt x="10460068" y="6453641"/>
                </a:cubicBezTo>
                <a:close/>
                <a:moveTo>
                  <a:pt x="10144249" y="4283946"/>
                </a:moveTo>
                <a:cubicBezTo>
                  <a:pt x="10480264" y="4256480"/>
                  <a:pt x="10800529" y="4467591"/>
                  <a:pt x="10898473" y="4803891"/>
                </a:cubicBezTo>
                <a:cubicBezTo>
                  <a:pt x="11010409" y="5188236"/>
                  <a:pt x="10789579" y="5590550"/>
                  <a:pt x="10405235" y="5702484"/>
                </a:cubicBezTo>
                <a:lnTo>
                  <a:pt x="450039" y="8601823"/>
                </a:lnTo>
                <a:cubicBezTo>
                  <a:pt x="305910" y="8643799"/>
                  <a:pt x="159254" y="8638979"/>
                  <a:pt x="26331" y="8596290"/>
                </a:cubicBezTo>
                <a:lnTo>
                  <a:pt x="0" y="8584956"/>
                </a:lnTo>
                <a:lnTo>
                  <a:pt x="0" y="7228038"/>
                </a:lnTo>
                <a:lnTo>
                  <a:pt x="44684" y="7209990"/>
                </a:lnTo>
                <a:lnTo>
                  <a:pt x="9999880" y="4310654"/>
                </a:lnTo>
                <a:cubicBezTo>
                  <a:pt x="10047923" y="4296662"/>
                  <a:pt x="10096247" y="4287869"/>
                  <a:pt x="10144249" y="4283946"/>
                </a:cubicBezTo>
                <a:close/>
                <a:moveTo>
                  <a:pt x="9836849" y="2172090"/>
                </a:moveTo>
                <a:cubicBezTo>
                  <a:pt x="10172865" y="2144624"/>
                  <a:pt x="10493130" y="2355735"/>
                  <a:pt x="10591073" y="2692036"/>
                </a:cubicBezTo>
                <a:cubicBezTo>
                  <a:pt x="10703009" y="3076379"/>
                  <a:pt x="10482179" y="3478693"/>
                  <a:pt x="10097835" y="3590629"/>
                </a:cubicBezTo>
                <a:lnTo>
                  <a:pt x="105879" y="6500672"/>
                </a:lnTo>
                <a:lnTo>
                  <a:pt x="0" y="6520260"/>
                </a:lnTo>
                <a:lnTo>
                  <a:pt x="0" y="5021622"/>
                </a:lnTo>
                <a:lnTo>
                  <a:pt x="9692480" y="2198798"/>
                </a:lnTo>
                <a:cubicBezTo>
                  <a:pt x="9740523" y="2184806"/>
                  <a:pt x="9788847" y="2176013"/>
                  <a:pt x="9836849" y="2172090"/>
                </a:cubicBezTo>
                <a:close/>
                <a:moveTo>
                  <a:pt x="9521029" y="2394"/>
                </a:moveTo>
                <a:cubicBezTo>
                  <a:pt x="9857045" y="-25072"/>
                  <a:pt x="10177310" y="186039"/>
                  <a:pt x="10275254" y="522340"/>
                </a:cubicBezTo>
                <a:cubicBezTo>
                  <a:pt x="10387189" y="906684"/>
                  <a:pt x="10166359" y="1308998"/>
                  <a:pt x="9782015" y="1420933"/>
                </a:cubicBezTo>
                <a:lnTo>
                  <a:pt x="0" y="4269834"/>
                </a:lnTo>
                <a:lnTo>
                  <a:pt x="0" y="2759947"/>
                </a:lnTo>
                <a:lnTo>
                  <a:pt x="9376660" y="29102"/>
                </a:lnTo>
                <a:cubicBezTo>
                  <a:pt x="9424703" y="15109"/>
                  <a:pt x="9473027" y="6317"/>
                  <a:pt x="9521029" y="2394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6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eakSlide Lef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9"/>
          </p:nvPr>
        </p:nvSpPr>
        <p:spPr>
          <a:xfrm>
            <a:off x="0" y="595256"/>
            <a:ext cx="11550794" cy="13120745"/>
          </a:xfrm>
          <a:custGeom>
            <a:avLst/>
            <a:gdLst>
              <a:gd name="connsiteX0" fmla="*/ 10767469 w 11550794"/>
              <a:gd name="connsiteY0" fmla="*/ 8565496 h 13120745"/>
              <a:gd name="connsiteX1" fmla="*/ 11521693 w 11550794"/>
              <a:gd name="connsiteY1" fmla="*/ 9085444 h 13120745"/>
              <a:gd name="connsiteX2" fmla="*/ 11028455 w 11550794"/>
              <a:gd name="connsiteY2" fmla="*/ 9984036 h 13120745"/>
              <a:gd name="connsiteX3" fmla="*/ 258220 w 11550794"/>
              <a:gd name="connsiteY3" fmla="*/ 13120745 h 13120745"/>
              <a:gd name="connsiteX4" fmla="*/ 0 w 11550794"/>
              <a:gd name="connsiteY4" fmla="*/ 13120745 h 13120745"/>
              <a:gd name="connsiteX5" fmla="*/ 0 w 11550794"/>
              <a:gd name="connsiteY5" fmla="*/ 11686063 h 13120745"/>
              <a:gd name="connsiteX6" fmla="*/ 10623100 w 11550794"/>
              <a:gd name="connsiteY6" fmla="*/ 8592204 h 13120745"/>
              <a:gd name="connsiteX7" fmla="*/ 10767469 w 11550794"/>
              <a:gd name="connsiteY7" fmla="*/ 8565496 h 13120745"/>
              <a:gd name="connsiteX8" fmla="*/ 10460068 w 11550794"/>
              <a:gd name="connsiteY8" fmla="*/ 6453641 h 13120745"/>
              <a:gd name="connsiteX9" fmla="*/ 11214292 w 11550794"/>
              <a:gd name="connsiteY9" fmla="*/ 6973588 h 13120745"/>
              <a:gd name="connsiteX10" fmla="*/ 10721054 w 11550794"/>
              <a:gd name="connsiteY10" fmla="*/ 7872181 h 13120745"/>
              <a:gd name="connsiteX11" fmla="*/ 404589 w 11550794"/>
              <a:gd name="connsiteY11" fmla="*/ 10876734 h 13120745"/>
              <a:gd name="connsiteX12" fmla="*/ 117780 w 11550794"/>
              <a:gd name="connsiteY12" fmla="*/ 10900937 h 13120745"/>
              <a:gd name="connsiteX13" fmla="*/ 0 w 11550794"/>
              <a:gd name="connsiteY13" fmla="*/ 10875354 h 13120745"/>
              <a:gd name="connsiteX14" fmla="*/ 0 w 11550794"/>
              <a:gd name="connsiteY14" fmla="*/ 9484680 h 13120745"/>
              <a:gd name="connsiteX15" fmla="*/ 10315699 w 11550794"/>
              <a:gd name="connsiteY15" fmla="*/ 6480349 h 13120745"/>
              <a:gd name="connsiteX16" fmla="*/ 10460068 w 11550794"/>
              <a:gd name="connsiteY16" fmla="*/ 6453641 h 13120745"/>
              <a:gd name="connsiteX17" fmla="*/ 10144249 w 11550794"/>
              <a:gd name="connsiteY17" fmla="*/ 4283946 h 13120745"/>
              <a:gd name="connsiteX18" fmla="*/ 10898473 w 11550794"/>
              <a:gd name="connsiteY18" fmla="*/ 4803891 h 13120745"/>
              <a:gd name="connsiteX19" fmla="*/ 10405235 w 11550794"/>
              <a:gd name="connsiteY19" fmla="*/ 5702484 h 13120745"/>
              <a:gd name="connsiteX20" fmla="*/ 450039 w 11550794"/>
              <a:gd name="connsiteY20" fmla="*/ 8601823 h 13120745"/>
              <a:gd name="connsiteX21" fmla="*/ 26331 w 11550794"/>
              <a:gd name="connsiteY21" fmla="*/ 8596290 h 13120745"/>
              <a:gd name="connsiteX22" fmla="*/ 0 w 11550794"/>
              <a:gd name="connsiteY22" fmla="*/ 8584956 h 13120745"/>
              <a:gd name="connsiteX23" fmla="*/ 0 w 11550794"/>
              <a:gd name="connsiteY23" fmla="*/ 7228038 h 13120745"/>
              <a:gd name="connsiteX24" fmla="*/ 44684 w 11550794"/>
              <a:gd name="connsiteY24" fmla="*/ 7209990 h 13120745"/>
              <a:gd name="connsiteX25" fmla="*/ 9999880 w 11550794"/>
              <a:gd name="connsiteY25" fmla="*/ 4310654 h 13120745"/>
              <a:gd name="connsiteX26" fmla="*/ 10144249 w 11550794"/>
              <a:gd name="connsiteY26" fmla="*/ 4283946 h 13120745"/>
              <a:gd name="connsiteX27" fmla="*/ 9836849 w 11550794"/>
              <a:gd name="connsiteY27" fmla="*/ 2172090 h 13120745"/>
              <a:gd name="connsiteX28" fmla="*/ 10591073 w 11550794"/>
              <a:gd name="connsiteY28" fmla="*/ 2692036 h 13120745"/>
              <a:gd name="connsiteX29" fmla="*/ 10097835 w 11550794"/>
              <a:gd name="connsiteY29" fmla="*/ 3590629 h 13120745"/>
              <a:gd name="connsiteX30" fmla="*/ 105879 w 11550794"/>
              <a:gd name="connsiteY30" fmla="*/ 6500672 h 13120745"/>
              <a:gd name="connsiteX31" fmla="*/ 0 w 11550794"/>
              <a:gd name="connsiteY31" fmla="*/ 6520260 h 13120745"/>
              <a:gd name="connsiteX32" fmla="*/ 0 w 11550794"/>
              <a:gd name="connsiteY32" fmla="*/ 5021622 h 13120745"/>
              <a:gd name="connsiteX33" fmla="*/ 9692480 w 11550794"/>
              <a:gd name="connsiteY33" fmla="*/ 2198798 h 13120745"/>
              <a:gd name="connsiteX34" fmla="*/ 9836849 w 11550794"/>
              <a:gd name="connsiteY34" fmla="*/ 2172090 h 13120745"/>
              <a:gd name="connsiteX35" fmla="*/ 9521029 w 11550794"/>
              <a:gd name="connsiteY35" fmla="*/ 2394 h 13120745"/>
              <a:gd name="connsiteX36" fmla="*/ 10275254 w 11550794"/>
              <a:gd name="connsiteY36" fmla="*/ 522340 h 13120745"/>
              <a:gd name="connsiteX37" fmla="*/ 9782015 w 11550794"/>
              <a:gd name="connsiteY37" fmla="*/ 1420933 h 13120745"/>
              <a:gd name="connsiteX38" fmla="*/ 0 w 11550794"/>
              <a:gd name="connsiteY38" fmla="*/ 4269834 h 13120745"/>
              <a:gd name="connsiteX39" fmla="*/ 0 w 11550794"/>
              <a:gd name="connsiteY39" fmla="*/ 2759947 h 13120745"/>
              <a:gd name="connsiteX40" fmla="*/ 9376660 w 11550794"/>
              <a:gd name="connsiteY40" fmla="*/ 29102 h 13120745"/>
              <a:gd name="connsiteX41" fmla="*/ 9521029 w 11550794"/>
              <a:gd name="connsiteY41" fmla="*/ 2394 h 13120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550794" h="13120745">
                <a:moveTo>
                  <a:pt x="10767469" y="8565496"/>
                </a:moveTo>
                <a:cubicBezTo>
                  <a:pt x="11103485" y="8538031"/>
                  <a:pt x="11423750" y="8749143"/>
                  <a:pt x="11521693" y="9085444"/>
                </a:cubicBezTo>
                <a:cubicBezTo>
                  <a:pt x="11633629" y="9469786"/>
                  <a:pt x="11412799" y="9872100"/>
                  <a:pt x="11028455" y="9984036"/>
                </a:cubicBezTo>
                <a:lnTo>
                  <a:pt x="258220" y="13120745"/>
                </a:lnTo>
                <a:lnTo>
                  <a:pt x="0" y="13120745"/>
                </a:lnTo>
                <a:lnTo>
                  <a:pt x="0" y="11686063"/>
                </a:lnTo>
                <a:lnTo>
                  <a:pt x="10623100" y="8592204"/>
                </a:lnTo>
                <a:cubicBezTo>
                  <a:pt x="10671143" y="8578212"/>
                  <a:pt x="10719467" y="8569420"/>
                  <a:pt x="10767469" y="8565496"/>
                </a:cubicBezTo>
                <a:close/>
                <a:moveTo>
                  <a:pt x="10460068" y="6453641"/>
                </a:moveTo>
                <a:cubicBezTo>
                  <a:pt x="10796084" y="6426176"/>
                  <a:pt x="11116349" y="6637287"/>
                  <a:pt x="11214292" y="6973588"/>
                </a:cubicBezTo>
                <a:cubicBezTo>
                  <a:pt x="11326228" y="7357931"/>
                  <a:pt x="11105398" y="7760245"/>
                  <a:pt x="10721054" y="7872181"/>
                </a:cubicBezTo>
                <a:lnTo>
                  <a:pt x="404589" y="10876734"/>
                </a:lnTo>
                <a:cubicBezTo>
                  <a:pt x="308504" y="10904718"/>
                  <a:pt x="211294" y="10911904"/>
                  <a:pt x="117780" y="10900937"/>
                </a:cubicBezTo>
                <a:lnTo>
                  <a:pt x="0" y="10875354"/>
                </a:lnTo>
                <a:lnTo>
                  <a:pt x="0" y="9484680"/>
                </a:lnTo>
                <a:lnTo>
                  <a:pt x="10315699" y="6480349"/>
                </a:lnTo>
                <a:cubicBezTo>
                  <a:pt x="10363742" y="6466357"/>
                  <a:pt x="10412066" y="6457565"/>
                  <a:pt x="10460068" y="6453641"/>
                </a:cubicBezTo>
                <a:close/>
                <a:moveTo>
                  <a:pt x="10144249" y="4283946"/>
                </a:moveTo>
                <a:cubicBezTo>
                  <a:pt x="10480264" y="4256480"/>
                  <a:pt x="10800529" y="4467591"/>
                  <a:pt x="10898473" y="4803891"/>
                </a:cubicBezTo>
                <a:cubicBezTo>
                  <a:pt x="11010409" y="5188236"/>
                  <a:pt x="10789579" y="5590550"/>
                  <a:pt x="10405235" y="5702484"/>
                </a:cubicBezTo>
                <a:lnTo>
                  <a:pt x="450039" y="8601823"/>
                </a:lnTo>
                <a:cubicBezTo>
                  <a:pt x="305910" y="8643799"/>
                  <a:pt x="159254" y="8638979"/>
                  <a:pt x="26331" y="8596290"/>
                </a:cubicBezTo>
                <a:lnTo>
                  <a:pt x="0" y="8584956"/>
                </a:lnTo>
                <a:lnTo>
                  <a:pt x="0" y="7228038"/>
                </a:lnTo>
                <a:lnTo>
                  <a:pt x="44684" y="7209990"/>
                </a:lnTo>
                <a:lnTo>
                  <a:pt x="9999880" y="4310654"/>
                </a:lnTo>
                <a:cubicBezTo>
                  <a:pt x="10047923" y="4296662"/>
                  <a:pt x="10096247" y="4287869"/>
                  <a:pt x="10144249" y="4283946"/>
                </a:cubicBezTo>
                <a:close/>
                <a:moveTo>
                  <a:pt x="9836849" y="2172090"/>
                </a:moveTo>
                <a:cubicBezTo>
                  <a:pt x="10172865" y="2144624"/>
                  <a:pt x="10493130" y="2355735"/>
                  <a:pt x="10591073" y="2692036"/>
                </a:cubicBezTo>
                <a:cubicBezTo>
                  <a:pt x="10703009" y="3076379"/>
                  <a:pt x="10482179" y="3478693"/>
                  <a:pt x="10097835" y="3590629"/>
                </a:cubicBezTo>
                <a:lnTo>
                  <a:pt x="105879" y="6500672"/>
                </a:lnTo>
                <a:lnTo>
                  <a:pt x="0" y="6520260"/>
                </a:lnTo>
                <a:lnTo>
                  <a:pt x="0" y="5021622"/>
                </a:lnTo>
                <a:lnTo>
                  <a:pt x="9692480" y="2198798"/>
                </a:lnTo>
                <a:cubicBezTo>
                  <a:pt x="9740523" y="2184806"/>
                  <a:pt x="9788847" y="2176013"/>
                  <a:pt x="9836849" y="2172090"/>
                </a:cubicBezTo>
                <a:close/>
                <a:moveTo>
                  <a:pt x="9521029" y="2394"/>
                </a:moveTo>
                <a:cubicBezTo>
                  <a:pt x="9857045" y="-25072"/>
                  <a:pt x="10177310" y="186039"/>
                  <a:pt x="10275254" y="522340"/>
                </a:cubicBezTo>
                <a:cubicBezTo>
                  <a:pt x="10387189" y="906684"/>
                  <a:pt x="10166359" y="1308998"/>
                  <a:pt x="9782015" y="1420933"/>
                </a:cubicBezTo>
                <a:lnTo>
                  <a:pt x="0" y="4269834"/>
                </a:lnTo>
                <a:lnTo>
                  <a:pt x="0" y="2759947"/>
                </a:lnTo>
                <a:lnTo>
                  <a:pt x="9376660" y="29102"/>
                </a:lnTo>
                <a:cubicBezTo>
                  <a:pt x="9424703" y="15109"/>
                  <a:pt x="9473027" y="6317"/>
                  <a:pt x="9521029" y="2394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59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e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8054509" y="8686837"/>
            <a:ext cx="1528654" cy="152768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5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10" name="Picture Placeholder 13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11353043" y="8637737"/>
            <a:ext cx="1716186" cy="171509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5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4851465" y="8686837"/>
            <a:ext cx="1528654" cy="152768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500" baseline="0"/>
            </a:lvl1pPr>
          </a:lstStyle>
          <a:p>
            <a:r>
              <a:rPr lang="en-US" dirty="0"/>
              <a:t>Drag 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96833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phone_devices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0621148" y="4200677"/>
            <a:ext cx="3211551" cy="5679303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7584697" y="4200677"/>
            <a:ext cx="3211551" cy="5679303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3635298" y="4200677"/>
            <a:ext cx="3211551" cy="5679303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586592"/>
      </p:ext>
    </p:extLst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821363" y="12623800"/>
            <a:ext cx="12688887" cy="6905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Lato Light" charset="0"/>
            </a:endParaRPr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2828992" y="4418339"/>
            <a:ext cx="7784017" cy="4407802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37487128"/>
      </p:ext>
    </p:extLst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sk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821363" y="12623800"/>
            <a:ext cx="12688887" cy="6905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Lato Light" charset="0"/>
            </a:endParaRPr>
          </a:p>
        </p:txBody>
      </p:sp>
      <p:sp>
        <p:nvSpPr>
          <p:cNvPr id="34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3851735" y="4418339"/>
            <a:ext cx="7784017" cy="4407802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695178" y="4418339"/>
            <a:ext cx="7784017" cy="4407802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00831401"/>
      </p:ext>
    </p:extLst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-946484"/>
            <a:ext cx="24377650" cy="1371599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202868"/>
      </p:ext>
    </p:extLst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92633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7" y="730253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5967" y="3651250"/>
            <a:ext cx="21025723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6" y="12712703"/>
            <a:ext cx="5484971" cy="730250"/>
          </a:xfrm>
          <a:prstGeom prst="rect">
            <a:avLst/>
          </a:prstGeom>
        </p:spPr>
        <p:txBody>
          <a:bodyPr/>
          <a:lstStyle/>
          <a:p>
            <a:fld id="{998CFB58-F179-FB47-B500-95B7B80A7E77}" type="datetimeFigureOut">
              <a:rPr lang="x-none" smtClean="0">
                <a:solidFill>
                  <a:srgbClr val="999999"/>
                </a:solidFill>
              </a:rPr>
              <a:pPr/>
              <a:t>2025-06-19</a:t>
            </a:fld>
            <a:endParaRPr lang="x-none">
              <a:solidFill>
                <a:srgbClr val="9999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100" y="12712703"/>
            <a:ext cx="8227457" cy="730250"/>
          </a:xfrm>
          <a:prstGeom prst="rect">
            <a:avLst/>
          </a:prstGeom>
        </p:spPr>
        <p:txBody>
          <a:bodyPr/>
          <a:lstStyle/>
          <a:p>
            <a:endParaRPr lang="x-none">
              <a:solidFill>
                <a:srgbClr val="9999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16715" y="12712703"/>
            <a:ext cx="5484971" cy="730250"/>
          </a:xfrm>
          <a:prstGeom prst="rect">
            <a:avLst/>
          </a:prstGeom>
        </p:spPr>
        <p:txBody>
          <a:bodyPr/>
          <a:lstStyle/>
          <a:p>
            <a:fld id="{DC74860E-E14B-7546-A5D0-24EC2366F478}" type="slidenum">
              <a:rPr lang="x-none" smtClean="0">
                <a:solidFill>
                  <a:srgbClr val="999999"/>
                </a:solidFill>
              </a:rPr>
              <a:pPr/>
              <a:t>‹#›</a:t>
            </a:fld>
            <a:endParaRPr lang="x-none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97884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f 3 - v2 - Mar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9181766" y="3969832"/>
            <a:ext cx="6039671" cy="62223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5749858" y="3969832"/>
            <a:ext cx="6039671" cy="62223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2546768" y="3969832"/>
            <a:ext cx="6039671" cy="62223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58955"/>
      </p:ext>
    </p:extLst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337152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76420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-Picture-Mar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146081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4" y="579864"/>
            <a:ext cx="1895707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9434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063133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4" y="579864"/>
            <a:ext cx="1895707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178216" y="0"/>
            <a:ext cx="12199434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537114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4" y="579864"/>
            <a:ext cx="1895707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178216" y="0"/>
            <a:ext cx="12199434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19170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alf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4" y="579864"/>
            <a:ext cx="1895707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3475229" y="4506950"/>
            <a:ext cx="7955939" cy="503786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292122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1754462" y="4528987"/>
            <a:ext cx="8794705" cy="55563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05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0011940" y="6279360"/>
            <a:ext cx="2257767" cy="402608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294892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FF75AD4-1495-974A-89B6-673AA483EBC4}"/>
              </a:ext>
            </a:extLst>
          </p:cNvPr>
          <p:cNvCxnSpPr>
            <a:cxnSpLocks/>
          </p:cNvCxnSpPr>
          <p:nvPr userDrawn="1"/>
        </p:nvCxnSpPr>
        <p:spPr>
          <a:xfrm>
            <a:off x="1711325" y="12596463"/>
            <a:ext cx="953326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7FF307-CFC9-6841-B10A-600CCB7D2612}"/>
              </a:ext>
            </a:extLst>
          </p:cNvPr>
          <p:cNvCxnSpPr>
            <a:cxnSpLocks/>
          </p:cNvCxnSpPr>
          <p:nvPr userDrawn="1"/>
        </p:nvCxnSpPr>
        <p:spPr>
          <a:xfrm>
            <a:off x="13132726" y="12590717"/>
            <a:ext cx="9533599" cy="157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280D65C-4D0B-CD4E-8666-A55C8F286443}"/>
              </a:ext>
            </a:extLst>
          </p:cNvPr>
          <p:cNvSpPr txBox="1"/>
          <p:nvPr userDrawn="1"/>
        </p:nvSpPr>
        <p:spPr>
          <a:xfrm>
            <a:off x="22130252" y="12873170"/>
            <a:ext cx="786038" cy="461628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1800" b="1" i="0" smtClean="0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</a:rPr>
              <a:pPr algn="ctr"/>
              <a:t>‹#›</a:t>
            </a:fld>
            <a:r>
              <a:rPr lang="id-ID" sz="1800" b="1" i="0" dirty="0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</a:rPr>
              <a:t>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AE990F-5B0B-724A-AA78-EED6BA0AAC5D}"/>
              </a:ext>
            </a:extLst>
          </p:cNvPr>
          <p:cNvSpPr>
            <a:spLocks/>
          </p:cNvSpPr>
          <p:nvPr userDrawn="1"/>
        </p:nvSpPr>
        <p:spPr bwMode="auto">
          <a:xfrm>
            <a:off x="21093469" y="12997823"/>
            <a:ext cx="112851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r" defTabSz="4572000"/>
            <a:r>
              <a:rPr lang="lt-LT" sz="1400" b="1" i="0" spc="300" dirty="0">
                <a:solidFill>
                  <a:schemeClr val="tx2"/>
                </a:solidFill>
                <a:latin typeface="+mj-lt"/>
                <a:ea typeface="Montserrat Light" charset="0"/>
                <a:cs typeface="Montserrat Light" charset="0"/>
                <a:sym typeface="Bebas Neue" charset="0"/>
              </a:rPr>
              <a:t>PUSLAPIS</a:t>
            </a:r>
            <a:endParaRPr lang="en-US" sz="1400" b="1" i="0" spc="300" dirty="0">
              <a:solidFill>
                <a:schemeClr val="tx2"/>
              </a:solidFill>
              <a:latin typeface="+mj-lt"/>
              <a:ea typeface="Montserrat Light" charset="0"/>
              <a:cs typeface="Montserrat Light" charset="0"/>
              <a:sym typeface="Bebas Neue" charset="0"/>
            </a:endParaRPr>
          </a:p>
        </p:txBody>
      </p:sp>
      <p:pic>
        <p:nvPicPr>
          <p:cNvPr id="2" name="Paveikslėlis 1"/>
          <p:cNvPicPr>
            <a:picLocks noChangeAspect="1"/>
          </p:cNvPicPr>
          <p:nvPr userDrawn="1"/>
        </p:nvPicPr>
        <p:blipFill>
          <a:blip r:embed="rId33" cstate="print"/>
          <a:stretch>
            <a:fillRect/>
          </a:stretch>
        </p:blipFill>
        <p:spPr>
          <a:xfrm>
            <a:off x="11312895" y="11787391"/>
            <a:ext cx="1739621" cy="163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20" r:id="rId2"/>
    <p:sldLayoutId id="2147483921" r:id="rId3"/>
    <p:sldLayoutId id="2147483917" r:id="rId4"/>
    <p:sldLayoutId id="2147483918" r:id="rId5"/>
    <p:sldLayoutId id="2147483927" r:id="rId6"/>
    <p:sldLayoutId id="2147483919" r:id="rId7"/>
    <p:sldLayoutId id="2147483936" r:id="rId8"/>
    <p:sldLayoutId id="2147483916" r:id="rId9"/>
    <p:sldLayoutId id="2147483939" r:id="rId10"/>
    <p:sldLayoutId id="2147483938" r:id="rId11"/>
    <p:sldLayoutId id="2147483937" r:id="rId12"/>
    <p:sldLayoutId id="2147483876" r:id="rId13"/>
    <p:sldLayoutId id="2147483922" r:id="rId14"/>
    <p:sldLayoutId id="2147483923" r:id="rId15"/>
    <p:sldLayoutId id="2147483925" r:id="rId16"/>
    <p:sldLayoutId id="2147483926" r:id="rId17"/>
    <p:sldLayoutId id="2147483924" r:id="rId18"/>
    <p:sldLayoutId id="2147483878" r:id="rId19"/>
    <p:sldLayoutId id="2147483879" r:id="rId20"/>
    <p:sldLayoutId id="2147483929" r:id="rId21"/>
    <p:sldLayoutId id="2147483933" r:id="rId22"/>
    <p:sldLayoutId id="2147483914" r:id="rId23"/>
    <p:sldLayoutId id="2147483951" r:id="rId24"/>
    <p:sldLayoutId id="2147483947" r:id="rId25"/>
    <p:sldLayoutId id="2147483950" r:id="rId26"/>
    <p:sldLayoutId id="2147483948" r:id="rId27"/>
    <p:sldLayoutId id="2147483954" r:id="rId28"/>
    <p:sldLayoutId id="2147483955" r:id="rId29"/>
    <p:sldLayoutId id="2147483956" r:id="rId30"/>
    <p:sldLayoutId id="2147483957" r:id="rId3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 userDrawn="1">
          <p15:clr>
            <a:srgbClr val="F26B43"/>
          </p15:clr>
        </p15:guide>
        <p15:guide id="2" pos="76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13" Type="http://schemas.openxmlformats.org/officeDocument/2006/relationships/chart" Target="../charts/chart11.xml"/><Relationship Id="rId3" Type="http://schemas.openxmlformats.org/officeDocument/2006/relationships/image" Target="../media/image7.png"/><Relationship Id="rId7" Type="http://schemas.openxmlformats.org/officeDocument/2006/relationships/chart" Target="../charts/chart5.xml"/><Relationship Id="rId12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chart" Target="../charts/chart4.xml"/><Relationship Id="rId11" Type="http://schemas.openxmlformats.org/officeDocument/2006/relationships/chart" Target="../charts/chart9.xml"/><Relationship Id="rId5" Type="http://schemas.openxmlformats.org/officeDocument/2006/relationships/chart" Target="../charts/chart3.xml"/><Relationship Id="rId15" Type="http://schemas.openxmlformats.org/officeDocument/2006/relationships/image" Target="../media/image9.png"/><Relationship Id="rId10" Type="http://schemas.openxmlformats.org/officeDocument/2006/relationships/chart" Target="../charts/chart8.xml"/><Relationship Id="rId4" Type="http://schemas.openxmlformats.org/officeDocument/2006/relationships/image" Target="../media/image8.png"/><Relationship Id="rId9" Type="http://schemas.openxmlformats.org/officeDocument/2006/relationships/chart" Target="../charts/chart7.xml"/><Relationship Id="rId14" Type="http://schemas.openxmlformats.org/officeDocument/2006/relationships/chart" Target="../charts/char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4" Type="http://schemas.openxmlformats.org/officeDocument/2006/relationships/chart" Target="../charts/char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.png"/><Relationship Id="rId5" Type="http://schemas.openxmlformats.org/officeDocument/2006/relationships/image" Target="../media/image25.png"/><Relationship Id="rId4" Type="http://schemas.microsoft.com/office/2014/relationships/chartEx" Target="../charts/chartEx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FB396F-BFD8-2E44-9DB8-4CE10E053B4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4377650" cy="137124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2E8F52-F44C-8D44-926B-A1E5F806623C}"/>
              </a:ext>
            </a:extLst>
          </p:cNvPr>
          <p:cNvSpPr/>
          <p:nvPr/>
        </p:nvSpPr>
        <p:spPr>
          <a:xfrm>
            <a:off x="1097035" y="6709421"/>
            <a:ext cx="22557469" cy="3542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97035" y="7495006"/>
            <a:ext cx="22459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REGIONINIŲ EUROPOS SĄJUNGOS INVESTICIJŲ ĮGYVENDINIMO PAŽANGA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74507" y="6935991"/>
            <a:ext cx="141837" cy="3081769"/>
          </a:xfrm>
          <a:prstGeom prst="rect">
            <a:avLst/>
          </a:prstGeom>
          <a:solidFill>
            <a:srgbClr val="C401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aveikslėlis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522" y="795130"/>
            <a:ext cx="3582684" cy="33090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899238" y="11166544"/>
            <a:ext cx="626325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t-LT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Kauno regiono forumas 2025,</a:t>
            </a:r>
          </a:p>
          <a:p>
            <a:pPr algn="ctr"/>
            <a:r>
              <a:rPr lang="lt-LT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2025-06-20</a:t>
            </a:r>
          </a:p>
          <a:p>
            <a:pPr algn="ctr"/>
            <a:endParaRPr lang="lt-LT" dirty="0">
              <a:latin typeface="+mj-lt"/>
            </a:endParaRPr>
          </a:p>
        </p:txBody>
      </p:sp>
      <p:sp>
        <p:nvSpPr>
          <p:cNvPr id="9" name="Teksto vietos rezervavimo ženklas 4"/>
          <p:cNvSpPr txBox="1">
            <a:spLocks/>
          </p:cNvSpPr>
          <p:nvPr/>
        </p:nvSpPr>
        <p:spPr>
          <a:xfrm>
            <a:off x="6554089" y="8948916"/>
            <a:ext cx="11643360" cy="984251"/>
          </a:xfrm>
          <a:prstGeom prst="rect">
            <a:avLst/>
          </a:prstGeom>
        </p:spPr>
        <p:txBody>
          <a:bodyPr/>
          <a:lstStyle>
            <a:lvl1pPr marL="457109" indent="-457109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lang="en-US" sz="4800" kern="1200" dirty="0" smtClean="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1pPr>
            <a:lvl2pPr marL="137132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4000" kern="1200" dirty="0" smtClean="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2pPr>
            <a:lvl3pPr marL="2285543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600" kern="1200" dirty="0" smtClean="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3pPr>
            <a:lvl4pPr marL="3199760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4pPr>
            <a:lvl5pPr marL="4113977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>
                <a:solidFill>
                  <a:schemeClr val="tx1"/>
                </a:solidFill>
                <a:effectLst/>
                <a:latin typeface="Lato Light" charset="0"/>
                <a:ea typeface="Lato Light" charset="0"/>
                <a:cs typeface="Lato Light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lt-LT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Vaidotas Jakštas</a:t>
            </a:r>
            <a:endParaRPr lang="lt-LT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lt-LT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Lietuvos Respublikos vidaus reikalų viceministras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lt-LT" sz="60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120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9CFF7-0749-5638-5A94-BD36D5273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3B6A9FFC-901E-1542-112F-7E9D5CB19A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7"/>
          <a:stretch/>
        </p:blipFill>
        <p:spPr>
          <a:xfrm>
            <a:off x="3175" y="1785"/>
            <a:ext cx="8725767" cy="1371243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B18CB781-D0A1-D435-18E6-B4FE820A2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002" y="5584680"/>
            <a:ext cx="5558114" cy="1455809"/>
          </a:xfrm>
          <a:noFill/>
        </p:spPr>
        <p:txBody>
          <a:bodyPr/>
          <a:lstStyle/>
          <a:p>
            <a:pPr algn="ctr"/>
            <a:r>
              <a:rPr lang="lt-LT" sz="7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SVARBU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75EBA5-8C8C-D600-02CC-724CFE80DC49}"/>
              </a:ext>
            </a:extLst>
          </p:cNvPr>
          <p:cNvSpPr txBox="1"/>
          <p:nvPr/>
        </p:nvSpPr>
        <p:spPr>
          <a:xfrm>
            <a:off x="13282010" y="8374564"/>
            <a:ext cx="99031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4" indent="-9524"/>
            <a:r>
              <a:rPr lang="lt-LT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m. ES lėšų investavimo spartai užtikrinti pradedama taikyti </a:t>
            </a:r>
            <a:r>
              <a:rPr lang="lt-LT" sz="4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n+3 taisyklė</a:t>
            </a:r>
            <a:r>
              <a:rPr lang="lt-LT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nespėta laiku deklaruoti EK lėšų dalis gali būti prarasta.</a:t>
            </a:r>
          </a:p>
        </p:txBody>
      </p:sp>
      <p:grpSp>
        <p:nvGrpSpPr>
          <p:cNvPr id="8" name="Grupė 7">
            <a:extLst>
              <a:ext uri="{FF2B5EF4-FFF2-40B4-BE49-F238E27FC236}">
                <a16:creationId xmlns:a16="http://schemas.microsoft.com/office/drawing/2014/main" id="{D627245C-8105-CEA1-137A-601FE3A33844}"/>
              </a:ext>
            </a:extLst>
          </p:cNvPr>
          <p:cNvGrpSpPr/>
          <p:nvPr/>
        </p:nvGrpSpPr>
        <p:grpSpPr>
          <a:xfrm>
            <a:off x="10329411" y="1389685"/>
            <a:ext cx="2488832" cy="2460210"/>
            <a:chOff x="10058401" y="837816"/>
            <a:chExt cx="1948542" cy="1807413"/>
          </a:xfrm>
        </p:grpSpPr>
        <p:sp>
          <p:nvSpPr>
            <p:cNvPr id="5" name="Apskritimas: tuščiaviduris 4">
              <a:extLst>
                <a:ext uri="{FF2B5EF4-FFF2-40B4-BE49-F238E27FC236}">
                  <a16:creationId xmlns:a16="http://schemas.microsoft.com/office/drawing/2014/main" id="{91899D6A-3001-D05B-695A-84BDD05C83BE}"/>
                </a:ext>
              </a:extLst>
            </p:cNvPr>
            <p:cNvSpPr/>
            <p:nvPr/>
          </p:nvSpPr>
          <p:spPr>
            <a:xfrm>
              <a:off x="10058401" y="837816"/>
              <a:ext cx="1948542" cy="1807413"/>
            </a:xfrm>
            <a:prstGeom prst="donut">
              <a:avLst>
                <a:gd name="adj" fmla="val 5379"/>
              </a:avLst>
            </a:prstGeom>
            <a:solidFill>
              <a:srgbClr val="000099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 sz="1800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6ED36D9-3A00-95DD-67B0-19E0340ADB21}"/>
                </a:ext>
              </a:extLst>
            </p:cNvPr>
            <p:cNvSpPr txBox="1"/>
            <p:nvPr/>
          </p:nvSpPr>
          <p:spPr>
            <a:xfrm>
              <a:off x="10703315" y="1294564"/>
              <a:ext cx="558716" cy="10627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lt-LT" sz="8800" b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lt-LT" sz="8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upė 11">
            <a:extLst>
              <a:ext uri="{FF2B5EF4-FFF2-40B4-BE49-F238E27FC236}">
                <a16:creationId xmlns:a16="http://schemas.microsoft.com/office/drawing/2014/main" id="{C6CDD42D-2054-CFF0-BF53-08C7158F2570}"/>
              </a:ext>
            </a:extLst>
          </p:cNvPr>
          <p:cNvGrpSpPr/>
          <p:nvPr/>
        </p:nvGrpSpPr>
        <p:grpSpPr>
          <a:xfrm>
            <a:off x="10329411" y="8544843"/>
            <a:ext cx="2488832" cy="2460210"/>
            <a:chOff x="10058401" y="2979385"/>
            <a:chExt cx="1948542" cy="1807413"/>
          </a:xfrm>
        </p:grpSpPr>
        <p:sp>
          <p:nvSpPr>
            <p:cNvPr id="10" name="Apskritimas: tuščiaviduris 9">
              <a:extLst>
                <a:ext uri="{FF2B5EF4-FFF2-40B4-BE49-F238E27FC236}">
                  <a16:creationId xmlns:a16="http://schemas.microsoft.com/office/drawing/2014/main" id="{FDD59462-7A83-0557-3768-3842D72A438F}"/>
                </a:ext>
              </a:extLst>
            </p:cNvPr>
            <p:cNvSpPr/>
            <p:nvPr/>
          </p:nvSpPr>
          <p:spPr>
            <a:xfrm>
              <a:off x="10058401" y="2979385"/>
              <a:ext cx="1948542" cy="1807413"/>
            </a:xfrm>
            <a:prstGeom prst="donut">
              <a:avLst>
                <a:gd name="adj" fmla="val 5379"/>
              </a:avLst>
            </a:prstGeom>
            <a:solidFill>
              <a:srgbClr val="000099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 sz="1800">
                <a:solidFill>
                  <a:schemeClr val="tx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8993094-EE0A-26EB-278E-CE93FC0D229B}"/>
                </a:ext>
              </a:extLst>
            </p:cNvPr>
            <p:cNvSpPr txBox="1"/>
            <p:nvPr/>
          </p:nvSpPr>
          <p:spPr>
            <a:xfrm>
              <a:off x="10753315" y="3375259"/>
              <a:ext cx="558716" cy="1062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8800" b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A11D856-A61D-3F5D-F23E-D10D50D89E4A}"/>
              </a:ext>
            </a:extLst>
          </p:cNvPr>
          <p:cNvSpPr txBox="1"/>
          <p:nvPr/>
        </p:nvSpPr>
        <p:spPr>
          <a:xfrm>
            <a:off x="13282010" y="1557961"/>
            <a:ext cx="950863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lt-LT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Rengiamas sprendimas dėl papildomų </a:t>
            </a:r>
            <a:r>
              <a:rPr lang="lt-LT" sz="4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152 mln. Eur </a:t>
            </a:r>
            <a:r>
              <a:rPr lang="lt-LT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fondų lėšų skyrimo RPP įgyvendinti.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32E4EB-E587-0F77-2EE9-638D692B62D6}"/>
              </a:ext>
            </a:extLst>
          </p:cNvPr>
          <p:cNvSpPr txBox="1"/>
          <p:nvPr/>
        </p:nvSpPr>
        <p:spPr>
          <a:xfrm>
            <a:off x="13282010" y="4796985"/>
            <a:ext cx="990311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lt-LT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LRV nutarimas Nr. 612 </a:t>
            </a:r>
            <a:r>
              <a:rPr lang="lt-LT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lt-LT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lt-LT" sz="4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galimybės </a:t>
            </a:r>
            <a:r>
              <a:rPr lang="lt-LT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regionams laisviau panaudoti sutaupytas lėšas visose „</a:t>
            </a:r>
            <a:r>
              <a:rPr lang="lt-LT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virškontraktuotose</a:t>
            </a:r>
            <a:r>
              <a:rPr lang="lt-LT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“ priemonėse.</a:t>
            </a:r>
          </a:p>
        </p:txBody>
      </p:sp>
      <p:grpSp>
        <p:nvGrpSpPr>
          <p:cNvPr id="18" name="Grupė 17">
            <a:extLst>
              <a:ext uri="{FF2B5EF4-FFF2-40B4-BE49-F238E27FC236}">
                <a16:creationId xmlns:a16="http://schemas.microsoft.com/office/drawing/2014/main" id="{EBB50CF5-7D1D-31EF-8325-0658EF283727}"/>
              </a:ext>
            </a:extLst>
          </p:cNvPr>
          <p:cNvGrpSpPr/>
          <p:nvPr/>
        </p:nvGrpSpPr>
        <p:grpSpPr>
          <a:xfrm>
            <a:off x="10329411" y="4967264"/>
            <a:ext cx="2488832" cy="2460210"/>
            <a:chOff x="10058401" y="2979385"/>
            <a:chExt cx="1948542" cy="1807413"/>
          </a:xfrm>
        </p:grpSpPr>
        <p:sp>
          <p:nvSpPr>
            <p:cNvPr id="19" name="Apskritimas: tuščiaviduris 18">
              <a:extLst>
                <a:ext uri="{FF2B5EF4-FFF2-40B4-BE49-F238E27FC236}">
                  <a16:creationId xmlns:a16="http://schemas.microsoft.com/office/drawing/2014/main" id="{7D7F1B90-2822-D6B1-C390-167F711EE1C3}"/>
                </a:ext>
              </a:extLst>
            </p:cNvPr>
            <p:cNvSpPr/>
            <p:nvPr/>
          </p:nvSpPr>
          <p:spPr>
            <a:xfrm>
              <a:off x="10058401" y="2979385"/>
              <a:ext cx="1948542" cy="1807413"/>
            </a:xfrm>
            <a:prstGeom prst="donut">
              <a:avLst>
                <a:gd name="adj" fmla="val 5379"/>
              </a:avLst>
            </a:prstGeom>
            <a:solidFill>
              <a:srgbClr val="000099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 sz="1800">
                <a:solidFill>
                  <a:schemeClr val="tx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B31606D-F36F-A806-66F2-8D49A079518A}"/>
                </a:ext>
              </a:extLst>
            </p:cNvPr>
            <p:cNvSpPr txBox="1"/>
            <p:nvPr/>
          </p:nvSpPr>
          <p:spPr>
            <a:xfrm>
              <a:off x="10753315" y="3375259"/>
              <a:ext cx="558716" cy="1062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t-LT" sz="8800" b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0694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FB396F-BFD8-2E44-9DB8-4CE10E053B4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72"/>
            <a:ext cx="24377650" cy="137124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2E8F52-F44C-8D44-926B-A1E5F806623C}"/>
              </a:ext>
            </a:extLst>
          </p:cNvPr>
          <p:cNvSpPr/>
          <p:nvPr/>
        </p:nvSpPr>
        <p:spPr>
          <a:xfrm>
            <a:off x="5447539" y="7495006"/>
            <a:ext cx="13856462" cy="2992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282267" y="8575656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5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AČIŪ!</a:t>
            </a:r>
            <a:endParaRPr lang="lt-LT" sz="5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13710" y="7772401"/>
            <a:ext cx="111357" cy="2529840"/>
          </a:xfrm>
          <a:prstGeom prst="rect">
            <a:avLst/>
          </a:prstGeom>
          <a:solidFill>
            <a:srgbClr val="C401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aveikslėlis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522" y="795130"/>
            <a:ext cx="3582684" cy="330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9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C6223-77F6-8211-6870-AD3543447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dyklė: penkiakampė 5">
            <a:extLst>
              <a:ext uri="{FF2B5EF4-FFF2-40B4-BE49-F238E27FC236}">
                <a16:creationId xmlns:a16="http://schemas.microsoft.com/office/drawing/2014/main" id="{6CCE4D4C-15D0-31EB-7DAD-13E55E0402FD}"/>
              </a:ext>
            </a:extLst>
          </p:cNvPr>
          <p:cNvSpPr/>
          <p:nvPr/>
        </p:nvSpPr>
        <p:spPr>
          <a:xfrm>
            <a:off x="19812000" y="0"/>
            <a:ext cx="4565650" cy="2438400"/>
          </a:xfrm>
          <a:prstGeom prst="homePlat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>
                <a:latin typeface="+mj-lt"/>
              </a:rPr>
              <a:t>EKONOMINIS AUGIMAS</a:t>
            </a:r>
          </a:p>
        </p:txBody>
      </p:sp>
      <p:graphicFrame>
        <p:nvGraphicFramePr>
          <p:cNvPr id="38" name="Diagrama 37">
            <a:extLst>
              <a:ext uri="{FF2B5EF4-FFF2-40B4-BE49-F238E27FC236}">
                <a16:creationId xmlns:a16="http://schemas.microsoft.com/office/drawing/2014/main" id="{41181872-EF28-111A-1DDC-50A2B88B41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1546729"/>
              </p:ext>
            </p:extLst>
          </p:nvPr>
        </p:nvGraphicFramePr>
        <p:xfrm>
          <a:off x="243840" y="2275840"/>
          <a:ext cx="24133810" cy="9611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E872562A-1252-92C1-1F7C-CBC6024D496D}"/>
              </a:ext>
            </a:extLst>
          </p:cNvPr>
          <p:cNvSpPr txBox="1"/>
          <p:nvPr/>
        </p:nvSpPr>
        <p:spPr>
          <a:xfrm>
            <a:off x="22435184" y="6294903"/>
            <a:ext cx="1109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6BC42A9-7C59-E076-5DEC-E752010B3C7B}"/>
              </a:ext>
            </a:extLst>
          </p:cNvPr>
          <p:cNvSpPr txBox="1"/>
          <p:nvPr/>
        </p:nvSpPr>
        <p:spPr>
          <a:xfrm>
            <a:off x="4129246" y="8714174"/>
            <a:ext cx="1281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47ED5CF-7215-848D-7A2E-2753D68020BC}"/>
              </a:ext>
            </a:extLst>
          </p:cNvPr>
          <p:cNvSpPr txBox="1"/>
          <p:nvPr/>
        </p:nvSpPr>
        <p:spPr>
          <a:xfrm>
            <a:off x="2489200" y="6623149"/>
            <a:ext cx="1073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5F6F40B-C762-FA8E-7DA3-7C9ABFD8E011}"/>
              </a:ext>
            </a:extLst>
          </p:cNvPr>
          <p:cNvSpPr txBox="1"/>
          <p:nvPr/>
        </p:nvSpPr>
        <p:spPr>
          <a:xfrm>
            <a:off x="4770120" y="6618069"/>
            <a:ext cx="1038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EB23A8F-9C2A-23D3-CECD-DC7D01DA30AC}"/>
              </a:ext>
            </a:extLst>
          </p:cNvPr>
          <p:cNvSpPr txBox="1"/>
          <p:nvPr/>
        </p:nvSpPr>
        <p:spPr>
          <a:xfrm flipH="1">
            <a:off x="6250225" y="6607908"/>
            <a:ext cx="1530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692E6B9-8109-23F1-4573-13A4F371DFCB}"/>
              </a:ext>
            </a:extLst>
          </p:cNvPr>
          <p:cNvSpPr txBox="1"/>
          <p:nvPr/>
        </p:nvSpPr>
        <p:spPr>
          <a:xfrm>
            <a:off x="7916624" y="7005985"/>
            <a:ext cx="1346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997E007-90F8-20E1-63E3-406C465AC656}"/>
              </a:ext>
            </a:extLst>
          </p:cNvPr>
          <p:cNvSpPr txBox="1"/>
          <p:nvPr/>
        </p:nvSpPr>
        <p:spPr>
          <a:xfrm>
            <a:off x="9740264" y="4552324"/>
            <a:ext cx="1285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8D2C5B5-7612-6290-B87C-5142307B582F}"/>
              </a:ext>
            </a:extLst>
          </p:cNvPr>
          <p:cNvSpPr txBox="1"/>
          <p:nvPr/>
        </p:nvSpPr>
        <p:spPr>
          <a:xfrm flipH="1">
            <a:off x="10842069" y="6697632"/>
            <a:ext cx="1175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77AB6D2-FE0F-F04E-FC46-1D3A3B80548F}"/>
              </a:ext>
            </a:extLst>
          </p:cNvPr>
          <p:cNvSpPr txBox="1"/>
          <p:nvPr/>
        </p:nvSpPr>
        <p:spPr>
          <a:xfrm>
            <a:off x="18777585" y="3609572"/>
            <a:ext cx="1034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99B0350-B7A6-77E6-A11D-E48C4F399043}"/>
              </a:ext>
            </a:extLst>
          </p:cNvPr>
          <p:cNvSpPr txBox="1"/>
          <p:nvPr/>
        </p:nvSpPr>
        <p:spPr>
          <a:xfrm>
            <a:off x="14100492" y="4388808"/>
            <a:ext cx="2218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LIETUVA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7182D89-7E0B-ED30-3893-012E95F144F5}"/>
              </a:ext>
            </a:extLst>
          </p:cNvPr>
          <p:cNvSpPr txBox="1"/>
          <p:nvPr/>
        </p:nvSpPr>
        <p:spPr>
          <a:xfrm>
            <a:off x="11638438" y="3286407"/>
            <a:ext cx="4680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KAUNO REGIONAS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13DB85-D57A-1134-807E-0652E0637D24}"/>
              </a:ext>
            </a:extLst>
          </p:cNvPr>
          <p:cNvSpPr txBox="1"/>
          <p:nvPr/>
        </p:nvSpPr>
        <p:spPr>
          <a:xfrm>
            <a:off x="0" y="475597"/>
            <a:ext cx="195072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3200" b="1" i="0" u="none" strike="noStrike" kern="1200" spc="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lt-LT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REGIONAI PAGAL PRIDĖTINĘ</a:t>
            </a:r>
            <a:r>
              <a:rPr lang="lt-LT" sz="54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VERTĘ IR UŽIMTUMO LYGĮ</a:t>
            </a:r>
            <a:r>
              <a: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  <a:r>
              <a:rPr lang="lt-LT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</a:t>
            </a:r>
            <a:endParaRPr lang="en-US" sz="5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872372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5" name="Diagrama 4">
                <a:extLst>
                  <a:ext uri="{FF2B5EF4-FFF2-40B4-BE49-F238E27FC236}">
                    <a16:creationId xmlns:a16="http://schemas.microsoft.com/office/drawing/2014/main" id="{7B6ACA19-F5FC-B6CC-D64B-3456E7D7860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94296422"/>
                  </p:ext>
                </p:extLst>
              </p:nvPr>
            </p:nvGraphicFramePr>
            <p:xfrm>
              <a:off x="3027680" y="2288077"/>
              <a:ext cx="15057120" cy="912368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5" name="Diagrama 4">
                <a:extLst>
                  <a:ext uri="{FF2B5EF4-FFF2-40B4-BE49-F238E27FC236}">
                    <a16:creationId xmlns:a16="http://schemas.microsoft.com/office/drawing/2014/main" id="{7B6ACA19-F5FC-B6CC-D64B-3456E7D7860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27680" y="2288077"/>
                <a:ext cx="15057120" cy="912368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9E407F4-BBF2-A523-60FD-44823EB3E942}"/>
              </a:ext>
            </a:extLst>
          </p:cNvPr>
          <p:cNvSpPr txBox="1"/>
          <p:nvPr/>
        </p:nvSpPr>
        <p:spPr>
          <a:xfrm>
            <a:off x="18084800" y="5135811"/>
            <a:ext cx="5669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73,6 %</a:t>
            </a:r>
          </a:p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LIETUVOS VIDURKIS</a:t>
            </a:r>
            <a:endParaRPr lang="lt-L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FEBCEB-FB92-7AA3-8E87-77EBD8E522AB}"/>
              </a:ext>
            </a:extLst>
          </p:cNvPr>
          <p:cNvSpPr txBox="1"/>
          <p:nvPr/>
        </p:nvSpPr>
        <p:spPr>
          <a:xfrm>
            <a:off x="0" y="568960"/>
            <a:ext cx="24377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VIDINIAI U</a:t>
            </a:r>
            <a:r>
              <a:rPr lang="lt-LT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</a:t>
            </a:r>
            <a:r>
              <a: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IMTUMO LYGIO NETOLYGUMAI, 2024 m.</a:t>
            </a:r>
            <a:endParaRPr lang="lt-LT" sz="5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aveikslėlis 29">
            <a:extLst>
              <a:ext uri="{FF2B5EF4-FFF2-40B4-BE49-F238E27FC236}">
                <a16:creationId xmlns:a16="http://schemas.microsoft.com/office/drawing/2014/main" id="{60977DAF-50AC-C024-6B3D-42840788E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6166"/>
            <a:ext cx="2857899" cy="1600423"/>
          </a:xfrm>
          <a:prstGeom prst="rect">
            <a:avLst/>
          </a:prstGeom>
        </p:spPr>
      </p:pic>
      <p:pic>
        <p:nvPicPr>
          <p:cNvPr id="31" name="Paveikslėlis 30">
            <a:extLst>
              <a:ext uri="{FF2B5EF4-FFF2-40B4-BE49-F238E27FC236}">
                <a16:creationId xmlns:a16="http://schemas.microsoft.com/office/drawing/2014/main" id="{E0D9BCC7-59C9-A1C7-AF9F-7F22F4233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19751" y="0"/>
            <a:ext cx="2857899" cy="1600423"/>
          </a:xfrm>
          <a:prstGeom prst="rect">
            <a:avLst/>
          </a:prstGeom>
        </p:spPr>
      </p:pic>
      <p:pic>
        <p:nvPicPr>
          <p:cNvPr id="32" name="Paveikslėlis 31">
            <a:extLst>
              <a:ext uri="{FF2B5EF4-FFF2-40B4-BE49-F238E27FC236}">
                <a16:creationId xmlns:a16="http://schemas.microsoft.com/office/drawing/2014/main" id="{2F240477-87B1-BBBB-827D-1A9050823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15577"/>
            <a:ext cx="2857899" cy="16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41731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4">
            <a:extLst>
              <a:ext uri="{FF2B5EF4-FFF2-40B4-BE49-F238E27FC236}">
                <a16:creationId xmlns:a16="http://schemas.microsoft.com/office/drawing/2014/main" id="{D01B4131-8FD8-26C5-AA4B-DC543EA14316}"/>
              </a:ext>
            </a:extLst>
          </p:cNvPr>
          <p:cNvSpPr/>
          <p:nvPr/>
        </p:nvSpPr>
        <p:spPr>
          <a:xfrm>
            <a:off x="0" y="1362667"/>
            <a:ext cx="10038080" cy="4093428"/>
          </a:xfrm>
          <a:prstGeom prst="rect">
            <a:avLst/>
          </a:prstGeom>
          <a:noFill/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182843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5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REGIONŲ PLĖTROS PROGRAMOS</a:t>
            </a:r>
          </a:p>
          <a:p>
            <a:pPr marL="0" marR="0" lvl="0" indent="0" algn="ctr" defTabSz="182843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5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INVESTICIJOS REGIONUOSE: </a:t>
            </a:r>
          </a:p>
          <a:p>
            <a:pPr marL="0" marR="0" lvl="0" indent="0" algn="ctr" defTabSz="182843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5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2022</a:t>
            </a:r>
            <a:r>
              <a:rPr lang="lt-LT" sz="5400" b="1" dirty="0">
                <a:latin typeface="Arial" panose="020B0604020202020204" pitchFamily="34" charset="0"/>
                <a:ea typeface="Lato Light"/>
                <a:cs typeface="Arial" panose="020B0604020202020204" pitchFamily="34" charset="0"/>
              </a:rPr>
              <a:t>–</a:t>
            </a:r>
            <a:r>
              <a:rPr lang="lt-LT" sz="5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2029 m. </a:t>
            </a:r>
          </a:p>
          <a:p>
            <a:pPr marL="0" marR="0" lvl="0" indent="0" algn="ctr" defTabSz="182843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4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(ES lėšos, EUR vienam gyventojui)</a:t>
            </a:r>
            <a:endParaRPr lang="en-GB" sz="4400" b="1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9" name="Paveikslėlis 13">
            <a:extLst>
              <a:ext uri="{FF2B5EF4-FFF2-40B4-BE49-F238E27FC236}">
                <a16:creationId xmlns:a16="http://schemas.microsoft.com/office/drawing/2014/main" id="{472E443D-5AD2-4269-97A8-AAD39AEB1A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152" t="18148" r="13732" b="7222"/>
          <a:stretch>
            <a:fillRect/>
          </a:stretch>
        </p:blipFill>
        <p:spPr>
          <a:xfrm>
            <a:off x="9834879" y="406400"/>
            <a:ext cx="14472685" cy="11401708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grpSp>
        <p:nvGrpSpPr>
          <p:cNvPr id="15" name="Grupė 14">
            <a:extLst>
              <a:ext uri="{FF2B5EF4-FFF2-40B4-BE49-F238E27FC236}">
                <a16:creationId xmlns:a16="http://schemas.microsoft.com/office/drawing/2014/main" id="{4D7AA00C-82AF-025B-3313-0B104464C3A7}"/>
              </a:ext>
            </a:extLst>
          </p:cNvPr>
          <p:cNvGrpSpPr/>
          <p:nvPr/>
        </p:nvGrpSpPr>
        <p:grpSpPr>
          <a:xfrm>
            <a:off x="9486837" y="7655824"/>
            <a:ext cx="4883215" cy="3307954"/>
            <a:chOff x="9365047" y="6483632"/>
            <a:chExt cx="4883215" cy="3307954"/>
          </a:xfrm>
        </p:grpSpPr>
        <p:sp>
          <p:nvSpPr>
            <p:cNvPr id="4" name="Stačiakampis 6">
              <a:extLst>
                <a:ext uri="{FF2B5EF4-FFF2-40B4-BE49-F238E27FC236}">
                  <a16:creationId xmlns:a16="http://schemas.microsoft.com/office/drawing/2014/main" id="{4C3D1945-C28B-C0B4-4D3C-1BB1867B98E7}"/>
                </a:ext>
              </a:extLst>
            </p:cNvPr>
            <p:cNvSpPr/>
            <p:nvPr/>
          </p:nvSpPr>
          <p:spPr>
            <a:xfrm>
              <a:off x="9366820" y="7230471"/>
              <a:ext cx="1280160" cy="508004"/>
            </a:xfrm>
            <a:prstGeom prst="rect">
              <a:avLst/>
            </a:prstGeom>
            <a:solidFill>
              <a:srgbClr val="BDD7E7"/>
            </a:solidFill>
            <a:ln w="12701" cap="flat">
              <a:solidFill>
                <a:srgbClr val="4F0000"/>
              </a:solidFill>
              <a:prstDash val="solid"/>
              <a:miter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82843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lt-LT" sz="3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" name="Stačiakampis 7">
              <a:extLst>
                <a:ext uri="{FF2B5EF4-FFF2-40B4-BE49-F238E27FC236}">
                  <a16:creationId xmlns:a16="http://schemas.microsoft.com/office/drawing/2014/main" id="{001D9C82-96B6-C243-BD41-A4962D026FA2}"/>
                </a:ext>
              </a:extLst>
            </p:cNvPr>
            <p:cNvSpPr/>
            <p:nvPr/>
          </p:nvSpPr>
          <p:spPr>
            <a:xfrm>
              <a:off x="9366820" y="6567037"/>
              <a:ext cx="1280160" cy="508004"/>
            </a:xfrm>
            <a:prstGeom prst="rect">
              <a:avLst/>
            </a:prstGeom>
            <a:solidFill>
              <a:srgbClr val="EFF3FF"/>
            </a:solidFill>
            <a:ln w="12701" cap="flat">
              <a:solidFill>
                <a:srgbClr val="4F0000"/>
              </a:solidFill>
              <a:prstDash val="solid"/>
              <a:miter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82843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lt-LT" sz="3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6" name="Stačiakampis 8">
              <a:extLst>
                <a:ext uri="{FF2B5EF4-FFF2-40B4-BE49-F238E27FC236}">
                  <a16:creationId xmlns:a16="http://schemas.microsoft.com/office/drawing/2014/main" id="{A1F06BD6-D15F-3EE6-022F-0ECD1CC1E743}"/>
                </a:ext>
              </a:extLst>
            </p:cNvPr>
            <p:cNvSpPr/>
            <p:nvPr/>
          </p:nvSpPr>
          <p:spPr>
            <a:xfrm>
              <a:off x="9365047" y="8562962"/>
              <a:ext cx="1293967" cy="508004"/>
            </a:xfrm>
            <a:prstGeom prst="rect">
              <a:avLst/>
            </a:prstGeom>
            <a:solidFill>
              <a:srgbClr val="3182BD"/>
            </a:solidFill>
            <a:ln w="12701" cap="flat">
              <a:solidFill>
                <a:srgbClr val="4F0000"/>
              </a:solidFill>
              <a:prstDash val="solid"/>
              <a:miter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82843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lt-LT" sz="3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7" name="Stačiakampis 10">
              <a:extLst>
                <a:ext uri="{FF2B5EF4-FFF2-40B4-BE49-F238E27FC236}">
                  <a16:creationId xmlns:a16="http://schemas.microsoft.com/office/drawing/2014/main" id="{FF0F51A2-FBDB-48E6-8B3D-A1173D8D0B71}"/>
                </a:ext>
              </a:extLst>
            </p:cNvPr>
            <p:cNvSpPr/>
            <p:nvPr/>
          </p:nvSpPr>
          <p:spPr>
            <a:xfrm>
              <a:off x="9365047" y="7893905"/>
              <a:ext cx="1280160" cy="508004"/>
            </a:xfrm>
            <a:prstGeom prst="rect">
              <a:avLst/>
            </a:prstGeom>
            <a:solidFill>
              <a:srgbClr val="6BAED6"/>
            </a:solidFill>
            <a:ln w="12701" cap="flat">
              <a:solidFill>
                <a:srgbClr val="4F0000"/>
              </a:solidFill>
              <a:prstDash val="solid"/>
              <a:miter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82843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lt-LT" sz="3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8" name="Stačiakampis 11">
              <a:extLst>
                <a:ext uri="{FF2B5EF4-FFF2-40B4-BE49-F238E27FC236}">
                  <a16:creationId xmlns:a16="http://schemas.microsoft.com/office/drawing/2014/main" id="{FCA6EE97-6F14-53E4-912C-37B8EA03D8D6}"/>
                </a:ext>
              </a:extLst>
            </p:cNvPr>
            <p:cNvSpPr/>
            <p:nvPr/>
          </p:nvSpPr>
          <p:spPr>
            <a:xfrm>
              <a:off x="9365047" y="9220773"/>
              <a:ext cx="1293967" cy="508005"/>
            </a:xfrm>
            <a:prstGeom prst="rect">
              <a:avLst/>
            </a:prstGeom>
            <a:solidFill>
              <a:srgbClr val="08519C"/>
            </a:solidFill>
            <a:ln w="12701" cap="flat">
              <a:solidFill>
                <a:srgbClr val="4F0000"/>
              </a:solidFill>
              <a:prstDash val="solid"/>
              <a:miter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82843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lt-LT" sz="3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0" name="Stačiakampis 14">
              <a:extLst>
                <a:ext uri="{FF2B5EF4-FFF2-40B4-BE49-F238E27FC236}">
                  <a16:creationId xmlns:a16="http://schemas.microsoft.com/office/drawing/2014/main" id="{B88A439C-76D2-EF1C-A4C5-E8C591F5DFE9}"/>
                </a:ext>
              </a:extLst>
            </p:cNvPr>
            <p:cNvSpPr/>
            <p:nvPr/>
          </p:nvSpPr>
          <p:spPr>
            <a:xfrm>
              <a:off x="10714189" y="6483632"/>
              <a:ext cx="2108269" cy="646331"/>
            </a:xfrm>
            <a:prstGeom prst="rect">
              <a:avLst/>
            </a:prstGeom>
            <a:noFill/>
            <a:ln cap="flat">
              <a:noFill/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182843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lt-LT" sz="3600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246</a:t>
              </a:r>
              <a:r>
                <a:rPr lang="lt-LT" sz="3600" b="1" dirty="0">
                  <a:latin typeface="Arial" panose="020B0604020202020204" pitchFamily="34" charset="0"/>
                  <a:ea typeface="Lato Light"/>
                  <a:cs typeface="Arial" panose="020B0604020202020204" pitchFamily="34" charset="0"/>
                </a:rPr>
                <a:t>–</a:t>
              </a:r>
              <a:r>
                <a:rPr lang="lt-LT" sz="3600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452 </a:t>
              </a:r>
              <a:endParaRPr lang="en-GB" sz="360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1" name="Stačiakampis 17">
              <a:extLst>
                <a:ext uri="{FF2B5EF4-FFF2-40B4-BE49-F238E27FC236}">
                  <a16:creationId xmlns:a16="http://schemas.microsoft.com/office/drawing/2014/main" id="{262B6B94-2782-83CD-A2F1-8DD8537BC722}"/>
                </a:ext>
              </a:extLst>
            </p:cNvPr>
            <p:cNvSpPr/>
            <p:nvPr/>
          </p:nvSpPr>
          <p:spPr>
            <a:xfrm>
              <a:off x="10714189" y="7147742"/>
              <a:ext cx="2108269" cy="646331"/>
            </a:xfrm>
            <a:prstGeom prst="rect">
              <a:avLst/>
            </a:prstGeom>
            <a:noFill/>
            <a:ln cap="flat">
              <a:noFill/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182843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lt-LT" sz="3600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592</a:t>
              </a:r>
              <a:r>
                <a:rPr lang="lt-LT" sz="3600" b="1" dirty="0">
                  <a:latin typeface="Arial" panose="020B0604020202020204" pitchFamily="34" charset="0"/>
                  <a:ea typeface="Lato Light"/>
                  <a:cs typeface="Arial" panose="020B0604020202020204" pitchFamily="34" charset="0"/>
                </a:rPr>
                <a:t>–</a:t>
              </a:r>
              <a:r>
                <a:rPr lang="lt-LT" sz="3600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680 </a:t>
              </a:r>
              <a:endParaRPr lang="en-GB" sz="360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2" name="Stačiakampis 20">
              <a:extLst>
                <a:ext uri="{FF2B5EF4-FFF2-40B4-BE49-F238E27FC236}">
                  <a16:creationId xmlns:a16="http://schemas.microsoft.com/office/drawing/2014/main" id="{832E86A2-1347-DC09-A138-6831B2223A52}"/>
                </a:ext>
              </a:extLst>
            </p:cNvPr>
            <p:cNvSpPr/>
            <p:nvPr/>
          </p:nvSpPr>
          <p:spPr>
            <a:xfrm>
              <a:off x="10737854" y="7822031"/>
              <a:ext cx="3059230" cy="646331"/>
            </a:xfrm>
            <a:prstGeom prst="rect">
              <a:avLst/>
            </a:prstGeom>
            <a:noFill/>
            <a:ln cap="flat">
              <a:noFill/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182843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600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723</a:t>
              </a:r>
              <a:r>
                <a:rPr lang="lt-LT" sz="3600" b="1" dirty="0">
                  <a:latin typeface="Arial" panose="020B0604020202020204" pitchFamily="34" charset="0"/>
                  <a:ea typeface="Lato Light"/>
                  <a:cs typeface="Arial" panose="020B0604020202020204" pitchFamily="34" charset="0"/>
                </a:rPr>
                <a:t>–</a:t>
              </a:r>
              <a:r>
                <a:rPr lang="en-GB" sz="3600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806</a:t>
              </a:r>
              <a:r>
                <a:rPr lang="lt-LT" sz="3600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 </a:t>
              </a:r>
              <a:endParaRPr lang="en-GB" sz="360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3" name="Stačiakampis 23">
              <a:extLst>
                <a:ext uri="{FF2B5EF4-FFF2-40B4-BE49-F238E27FC236}">
                  <a16:creationId xmlns:a16="http://schemas.microsoft.com/office/drawing/2014/main" id="{9B907280-AD38-E4CB-B1B8-DAE0828C2E5D}"/>
                </a:ext>
              </a:extLst>
            </p:cNvPr>
            <p:cNvSpPr/>
            <p:nvPr/>
          </p:nvSpPr>
          <p:spPr>
            <a:xfrm>
              <a:off x="10737854" y="8483640"/>
              <a:ext cx="3059230" cy="646331"/>
            </a:xfrm>
            <a:prstGeom prst="rect">
              <a:avLst/>
            </a:prstGeom>
            <a:noFill/>
            <a:ln cap="flat">
              <a:noFill/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182843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600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946</a:t>
              </a:r>
              <a:r>
                <a:rPr lang="lt-LT" sz="3600" b="1" dirty="0">
                  <a:latin typeface="Arial" panose="020B0604020202020204" pitchFamily="34" charset="0"/>
                  <a:ea typeface="Lato Light"/>
                  <a:cs typeface="Arial" panose="020B0604020202020204" pitchFamily="34" charset="0"/>
                </a:rPr>
                <a:t>–</a:t>
              </a:r>
              <a:r>
                <a:rPr lang="en-GB" sz="3600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977</a:t>
              </a:r>
              <a:r>
                <a:rPr lang="lt-LT" sz="3600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 </a:t>
              </a:r>
              <a:endParaRPr lang="en-GB" sz="360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4" name="Stačiakampis 26">
              <a:extLst>
                <a:ext uri="{FF2B5EF4-FFF2-40B4-BE49-F238E27FC236}">
                  <a16:creationId xmlns:a16="http://schemas.microsoft.com/office/drawing/2014/main" id="{8024E6CF-7384-EA47-EED8-77F6DC77644E}"/>
                </a:ext>
              </a:extLst>
            </p:cNvPr>
            <p:cNvSpPr/>
            <p:nvPr/>
          </p:nvSpPr>
          <p:spPr>
            <a:xfrm>
              <a:off x="10655905" y="9145252"/>
              <a:ext cx="3592357" cy="646334"/>
            </a:xfrm>
            <a:prstGeom prst="rect">
              <a:avLst/>
            </a:prstGeom>
            <a:noFill/>
            <a:ln cap="flat">
              <a:noFill/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182843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600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1093</a:t>
              </a:r>
              <a:r>
                <a:rPr lang="lt-LT" sz="3600" b="1" dirty="0">
                  <a:latin typeface="Arial" panose="020B0604020202020204" pitchFamily="34" charset="0"/>
                  <a:ea typeface="Lato Light"/>
                  <a:cs typeface="Arial" panose="020B0604020202020204" pitchFamily="34" charset="0"/>
                </a:rPr>
                <a:t>–</a:t>
              </a:r>
              <a:r>
                <a:rPr lang="en-GB" sz="3600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1194</a:t>
              </a:r>
              <a:r>
                <a:rPr lang="lt-LT" sz="3600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 </a:t>
              </a:r>
              <a:endParaRPr lang="en-GB" sz="360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</p:grpSp>
      <p:sp>
        <p:nvSpPr>
          <p:cNvPr id="16" name="Struktūrinė schema: jungtis 15">
            <a:extLst>
              <a:ext uri="{FF2B5EF4-FFF2-40B4-BE49-F238E27FC236}">
                <a16:creationId xmlns:a16="http://schemas.microsoft.com/office/drawing/2014/main" id="{6DBDAEC5-31AE-CB7C-8AC9-7818F10DFD89}"/>
              </a:ext>
            </a:extLst>
          </p:cNvPr>
          <p:cNvSpPr/>
          <p:nvPr/>
        </p:nvSpPr>
        <p:spPr>
          <a:xfrm>
            <a:off x="840183" y="6177280"/>
            <a:ext cx="4707177" cy="4723690"/>
          </a:xfrm>
          <a:prstGeom prst="flowChartConnector">
            <a:avLst/>
          </a:prstGeom>
          <a:noFill/>
          <a:ln w="254000">
            <a:solidFill>
              <a:srgbClr val="0000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>
                <a:solidFill>
                  <a:srgbClr val="000099"/>
                </a:solidFill>
                <a:latin typeface="Arial" pitchFamily="34"/>
                <a:cs typeface="Arial" pitchFamily="34"/>
              </a:rPr>
              <a:t>1</a:t>
            </a:r>
            <a:r>
              <a:rPr lang="lt-LT" sz="9600" b="1" dirty="0">
                <a:solidFill>
                  <a:srgbClr val="000099"/>
                </a:solidFill>
                <a:latin typeface="Arial" pitchFamily="34"/>
                <a:cs typeface="Arial" pitchFamily="34"/>
              </a:rPr>
              <a:t>,</a:t>
            </a:r>
            <a:r>
              <a:rPr lang="en-GB" sz="9600" b="1" dirty="0">
                <a:solidFill>
                  <a:srgbClr val="000099"/>
                </a:solidFill>
                <a:latin typeface="Arial" pitchFamily="34"/>
                <a:cs typeface="Arial" pitchFamily="34"/>
              </a:rPr>
              <a:t>62</a:t>
            </a:r>
            <a:r>
              <a:rPr lang="lt-LT" sz="9600" b="1" dirty="0">
                <a:solidFill>
                  <a:srgbClr val="000099"/>
                </a:solidFill>
                <a:latin typeface="Arial" pitchFamily="34"/>
                <a:cs typeface="Arial" pitchFamily="34"/>
              </a:rPr>
              <a:t>4 </a:t>
            </a:r>
          </a:p>
          <a:p>
            <a:pPr algn="ctr"/>
            <a:r>
              <a:rPr lang="lt-LT" sz="4400" b="1" dirty="0">
                <a:solidFill>
                  <a:srgbClr val="000099"/>
                </a:solidFill>
                <a:latin typeface="Arial" pitchFamily="34"/>
                <a:cs typeface="Arial" pitchFamily="34"/>
              </a:rPr>
              <a:t>mlrd. EUR</a:t>
            </a:r>
            <a:endParaRPr lang="lt-LT" sz="4400" b="1" dirty="0">
              <a:solidFill>
                <a:srgbClr val="000099"/>
              </a:solidFill>
            </a:endParaRPr>
          </a:p>
        </p:txBody>
      </p:sp>
      <p:sp>
        <p:nvSpPr>
          <p:cNvPr id="17" name="Struktūrinė schema: jungtis 16">
            <a:extLst>
              <a:ext uri="{FF2B5EF4-FFF2-40B4-BE49-F238E27FC236}">
                <a16:creationId xmlns:a16="http://schemas.microsoft.com/office/drawing/2014/main" id="{61D82865-9F7B-F762-F8CA-E3DA76BB398D}"/>
              </a:ext>
            </a:extLst>
          </p:cNvPr>
          <p:cNvSpPr/>
          <p:nvPr/>
        </p:nvSpPr>
        <p:spPr>
          <a:xfrm>
            <a:off x="4632423" y="8559445"/>
            <a:ext cx="4104822" cy="3737653"/>
          </a:xfrm>
          <a:prstGeom prst="flowChartConnector">
            <a:avLst/>
          </a:prstGeom>
          <a:solidFill>
            <a:schemeClr val="bg1"/>
          </a:solidFill>
          <a:ln w="254000">
            <a:solidFill>
              <a:srgbClr val="990099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96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566 </a:t>
            </a:r>
          </a:p>
          <a:p>
            <a:pPr algn="ctr"/>
            <a:r>
              <a:rPr lang="lt-LT" sz="4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EUR/gyv. Lietuvoje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522465025"/>
              </p:ext>
            </p:extLst>
          </p:nvPr>
        </p:nvGraphicFramePr>
        <p:xfrm>
          <a:off x="7661171" y="1545982"/>
          <a:ext cx="11238092" cy="8567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Pavadinimas 1"/>
          <p:cNvSpPr>
            <a:spLocks noGrp="1"/>
          </p:cNvSpPr>
          <p:nvPr>
            <p:ph type="title"/>
          </p:nvPr>
        </p:nvSpPr>
        <p:spPr>
          <a:xfrm>
            <a:off x="0" y="372933"/>
            <a:ext cx="24377650" cy="1708149"/>
          </a:xfrm>
        </p:spPr>
        <p:txBody>
          <a:bodyPr>
            <a:normAutofit/>
          </a:bodyPr>
          <a:lstStyle/>
          <a:p>
            <a:pPr algn="ctr"/>
            <a:r>
              <a:rPr lang="lt-LT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REGIONŲ PLĖTROS PROGRAMOS FINANSAVIMAS</a:t>
            </a:r>
            <a:endParaRPr lang="lt-LT" sz="54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tačiakampis 11"/>
          <p:cNvSpPr/>
          <p:nvPr/>
        </p:nvSpPr>
        <p:spPr>
          <a:xfrm>
            <a:off x="4483589" y="1703315"/>
            <a:ext cx="3899922" cy="31237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Aft>
                <a:spcPts val="600"/>
              </a:spcAft>
            </a:pPr>
            <a:r>
              <a:rPr lang="lt-LT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VRM:</a:t>
            </a:r>
          </a:p>
          <a:p>
            <a:pPr algn="r">
              <a:spcAft>
                <a:spcPts val="600"/>
              </a:spcAft>
            </a:pPr>
            <a:r>
              <a:rPr lang="lt-LT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Kompleksinė miestų ir funkcinių zonų plėtra</a:t>
            </a:r>
          </a:p>
        </p:txBody>
      </p:sp>
      <p:sp>
        <p:nvSpPr>
          <p:cNvPr id="28" name="Stačiakampis 27"/>
          <p:cNvSpPr/>
          <p:nvPr/>
        </p:nvSpPr>
        <p:spPr>
          <a:xfrm>
            <a:off x="16890155" y="2166248"/>
            <a:ext cx="6528219" cy="1768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lt-LT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SM:</a:t>
            </a:r>
          </a:p>
          <a:p>
            <a:r>
              <a:rPr lang="lt-LT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Darnus judumas, eismo sauga</a:t>
            </a:r>
          </a:p>
        </p:txBody>
      </p:sp>
      <p:sp>
        <p:nvSpPr>
          <p:cNvPr id="29" name="Stačiakampis 28"/>
          <p:cNvSpPr/>
          <p:nvPr/>
        </p:nvSpPr>
        <p:spPr>
          <a:xfrm>
            <a:off x="16890155" y="4758830"/>
            <a:ext cx="6946182" cy="1768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lt-LT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SADM:</a:t>
            </a:r>
          </a:p>
          <a:p>
            <a:r>
              <a:rPr lang="lt-LT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Socialinis būstas, socialinių paslaugų infrastruktūra</a:t>
            </a:r>
          </a:p>
        </p:txBody>
      </p:sp>
      <p:sp>
        <p:nvSpPr>
          <p:cNvPr id="30" name="Stačiakampis 29"/>
          <p:cNvSpPr/>
          <p:nvPr/>
        </p:nvSpPr>
        <p:spPr>
          <a:xfrm>
            <a:off x="6789037" y="8713534"/>
            <a:ext cx="5263818" cy="3072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lt-LT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AM:</a:t>
            </a:r>
          </a:p>
          <a:p>
            <a:r>
              <a:rPr lang="lt-LT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Atliekos, vandentvarka, žalioji infrastruktūra, oras, užterštos teritorijos</a:t>
            </a:r>
          </a:p>
        </p:txBody>
      </p:sp>
      <p:sp>
        <p:nvSpPr>
          <p:cNvPr id="31" name="Stačiakampis 30"/>
          <p:cNvSpPr/>
          <p:nvPr/>
        </p:nvSpPr>
        <p:spPr>
          <a:xfrm>
            <a:off x="16890155" y="9306482"/>
            <a:ext cx="7117923" cy="2633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lt-LT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SAM:</a:t>
            </a:r>
          </a:p>
          <a:p>
            <a:r>
              <a:rPr lang="lt-LT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Visuomenės sveikata, ilgalaikė priežiūra</a:t>
            </a:r>
          </a:p>
        </p:txBody>
      </p:sp>
      <p:sp>
        <p:nvSpPr>
          <p:cNvPr id="32" name="Stačiakampis 31"/>
          <p:cNvSpPr/>
          <p:nvPr/>
        </p:nvSpPr>
        <p:spPr>
          <a:xfrm>
            <a:off x="16890155" y="7221044"/>
            <a:ext cx="6946182" cy="2060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lt-LT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ŠMSM:</a:t>
            </a:r>
          </a:p>
          <a:p>
            <a:r>
              <a:rPr lang="lt-LT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Ikimokyklinio, pradinio ir vidurinio ugdymo infrastruktūra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D70D0911-7652-0BEB-19A8-3767CD0E1E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19751" y="0"/>
            <a:ext cx="2857899" cy="1600423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AF417194-0868-FA48-35C2-6BC17C100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6166"/>
            <a:ext cx="2857899" cy="1600423"/>
          </a:xfrm>
          <a:prstGeom prst="rect">
            <a:avLst/>
          </a:prstGeom>
        </p:spPr>
      </p:pic>
      <p:grpSp>
        <p:nvGrpSpPr>
          <p:cNvPr id="37" name="Grupė 36">
            <a:extLst>
              <a:ext uri="{FF2B5EF4-FFF2-40B4-BE49-F238E27FC236}">
                <a16:creationId xmlns:a16="http://schemas.microsoft.com/office/drawing/2014/main" id="{7AD476CE-1E0F-98DC-0E24-E71BFD7FCEC4}"/>
              </a:ext>
            </a:extLst>
          </p:cNvPr>
          <p:cNvGrpSpPr/>
          <p:nvPr/>
        </p:nvGrpSpPr>
        <p:grpSpPr>
          <a:xfrm>
            <a:off x="209656" y="3909886"/>
            <a:ext cx="6383198" cy="4478011"/>
            <a:chOff x="318697" y="1262993"/>
            <a:chExt cx="6498985" cy="4563917"/>
          </a:xfrm>
        </p:grpSpPr>
        <p:sp>
          <p:nvSpPr>
            <p:cNvPr id="26" name="Struktūrinė schema: jungtis 25">
              <a:extLst>
                <a:ext uri="{FF2B5EF4-FFF2-40B4-BE49-F238E27FC236}">
                  <a16:creationId xmlns:a16="http://schemas.microsoft.com/office/drawing/2014/main" id="{06457510-7D68-C6A8-A906-82BB89CABC90}"/>
                </a:ext>
              </a:extLst>
            </p:cNvPr>
            <p:cNvSpPr/>
            <p:nvPr/>
          </p:nvSpPr>
          <p:spPr>
            <a:xfrm>
              <a:off x="318697" y="1262993"/>
              <a:ext cx="4123568" cy="3913235"/>
            </a:xfrm>
            <a:prstGeom prst="flowChartConnector">
              <a:avLst/>
            </a:prstGeom>
            <a:noFill/>
            <a:ln w="254000">
              <a:solidFill>
                <a:srgbClr val="0000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b="1" dirty="0">
                  <a:solidFill>
                    <a:srgbClr val="000099"/>
                  </a:solidFill>
                  <a:latin typeface="Arial" pitchFamily="34"/>
                  <a:cs typeface="Arial" pitchFamily="34"/>
                </a:rPr>
                <a:t>162</a:t>
              </a:r>
              <a:r>
                <a:rPr lang="en-US" sz="6600" b="1" dirty="0">
                  <a:solidFill>
                    <a:srgbClr val="000099"/>
                  </a:solidFill>
                  <a:latin typeface="Arial" pitchFamily="34"/>
                  <a:cs typeface="Arial" pitchFamily="34"/>
                </a:rPr>
                <a:t>3,9</a:t>
              </a:r>
              <a:r>
                <a:rPr lang="lt-LT" sz="6600" b="1" dirty="0">
                  <a:solidFill>
                    <a:srgbClr val="000099"/>
                  </a:solidFill>
                  <a:latin typeface="Arial" pitchFamily="34"/>
                  <a:cs typeface="Arial" pitchFamily="34"/>
                </a:rPr>
                <a:t> </a:t>
              </a:r>
            </a:p>
            <a:p>
              <a:pPr algn="ctr"/>
              <a:r>
                <a:rPr lang="lt-LT" sz="6000" b="1" noProof="0" dirty="0">
                  <a:solidFill>
                    <a:srgbClr val="000099"/>
                  </a:solidFill>
                  <a:latin typeface="Arial" pitchFamily="34"/>
                  <a:cs typeface="Arial" pitchFamily="34"/>
                </a:rPr>
                <a:t>mln.</a:t>
              </a:r>
              <a:r>
                <a:rPr lang="lt-LT" sz="2800" b="1" noProof="0" dirty="0">
                  <a:solidFill>
                    <a:srgbClr val="000099"/>
                  </a:solidFill>
                  <a:latin typeface="Arial" pitchFamily="34"/>
                  <a:cs typeface="Arial" pitchFamily="34"/>
                </a:rPr>
                <a:t> </a:t>
              </a:r>
              <a:endParaRPr lang="lt-LT" sz="2800" b="1" noProof="0" dirty="0">
                <a:solidFill>
                  <a:srgbClr val="000099"/>
                </a:solidFill>
              </a:endParaRPr>
            </a:p>
          </p:txBody>
        </p:sp>
        <p:sp>
          <p:nvSpPr>
            <p:cNvPr id="33" name="Struktūrinė schema: jungtis 32">
              <a:extLst>
                <a:ext uri="{FF2B5EF4-FFF2-40B4-BE49-F238E27FC236}">
                  <a16:creationId xmlns:a16="http://schemas.microsoft.com/office/drawing/2014/main" id="{5AE625C4-E1EE-1EEC-7760-DBFDC38C1CF6}"/>
                </a:ext>
              </a:extLst>
            </p:cNvPr>
            <p:cNvSpPr/>
            <p:nvPr/>
          </p:nvSpPr>
          <p:spPr>
            <a:xfrm>
              <a:off x="3361871" y="2591530"/>
              <a:ext cx="3455811" cy="3235380"/>
            </a:xfrm>
            <a:prstGeom prst="flowChartConnector">
              <a:avLst/>
            </a:prstGeom>
            <a:solidFill>
              <a:schemeClr val="bg1"/>
            </a:solidFill>
            <a:ln w="254000">
              <a:solidFill>
                <a:srgbClr val="0000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rgbClr val="000099"/>
                  </a:solidFill>
                  <a:latin typeface="Arial" pitchFamily="34"/>
                  <a:cs typeface="Arial" pitchFamily="34"/>
                </a:rPr>
                <a:t>91,44</a:t>
              </a:r>
              <a:r>
                <a:rPr lang="en-US" sz="6000" b="1" dirty="0">
                  <a:solidFill>
                    <a:srgbClr val="000099"/>
                  </a:solidFill>
                  <a:latin typeface="Arial" pitchFamily="34"/>
                  <a:cs typeface="Arial" pitchFamily="34"/>
                </a:rPr>
                <a:t>%</a:t>
              </a:r>
              <a:r>
                <a:rPr lang="en-US" sz="2800" b="1" dirty="0">
                  <a:solidFill>
                    <a:srgbClr val="000099"/>
                  </a:solidFill>
                  <a:latin typeface="Arial" pitchFamily="34"/>
                  <a:cs typeface="Arial" pitchFamily="34"/>
                </a:rPr>
                <a:t> </a:t>
              </a:r>
              <a:endParaRPr lang="lt-LT" sz="2800" b="1" dirty="0">
                <a:solidFill>
                  <a:srgbClr val="000099"/>
                </a:solidFill>
              </a:endParaRPr>
            </a:p>
          </p:txBody>
        </p:sp>
      </p:grpSp>
      <p:grpSp>
        <p:nvGrpSpPr>
          <p:cNvPr id="36" name="Grupė 35">
            <a:extLst>
              <a:ext uri="{FF2B5EF4-FFF2-40B4-BE49-F238E27FC236}">
                <a16:creationId xmlns:a16="http://schemas.microsoft.com/office/drawing/2014/main" id="{5F2FF8B1-44A9-2629-29F6-1882C753AF5A}"/>
              </a:ext>
            </a:extLst>
          </p:cNvPr>
          <p:cNvGrpSpPr/>
          <p:nvPr/>
        </p:nvGrpSpPr>
        <p:grpSpPr>
          <a:xfrm>
            <a:off x="495286" y="9617541"/>
            <a:ext cx="5293548" cy="3805379"/>
            <a:chOff x="339650" y="5592777"/>
            <a:chExt cx="5293548" cy="3805379"/>
          </a:xfrm>
        </p:grpSpPr>
        <p:sp>
          <p:nvSpPr>
            <p:cNvPr id="25" name="Struktūrinė schema: jungtis 24">
              <a:extLst>
                <a:ext uri="{FF2B5EF4-FFF2-40B4-BE49-F238E27FC236}">
                  <a16:creationId xmlns:a16="http://schemas.microsoft.com/office/drawing/2014/main" id="{85924856-64CD-C0B9-A37B-E9C3023AE97A}"/>
                </a:ext>
              </a:extLst>
            </p:cNvPr>
            <p:cNvSpPr/>
            <p:nvPr/>
          </p:nvSpPr>
          <p:spPr>
            <a:xfrm>
              <a:off x="339650" y="5592777"/>
              <a:ext cx="3213484" cy="3123735"/>
            </a:xfrm>
            <a:prstGeom prst="flowChartConnector">
              <a:avLst/>
            </a:prstGeom>
            <a:solidFill>
              <a:schemeClr val="bg1"/>
            </a:solidFill>
            <a:ln w="254000">
              <a:solidFill>
                <a:srgbClr val="990099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rgbClr val="99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152</a:t>
              </a:r>
              <a:r>
                <a:rPr lang="lt-LT" sz="9600" b="1" dirty="0">
                  <a:solidFill>
                    <a:srgbClr val="99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lt-LT" sz="4400" b="1" noProof="0" dirty="0">
                  <a:solidFill>
                    <a:srgbClr val="99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mln.</a:t>
              </a:r>
            </a:p>
          </p:txBody>
        </p:sp>
        <p:sp>
          <p:nvSpPr>
            <p:cNvPr id="35" name="Struktūrinė schema: jungtis 34">
              <a:extLst>
                <a:ext uri="{FF2B5EF4-FFF2-40B4-BE49-F238E27FC236}">
                  <a16:creationId xmlns:a16="http://schemas.microsoft.com/office/drawing/2014/main" id="{CEA58014-0500-5894-C72A-3DE9C9BA262E}"/>
                </a:ext>
              </a:extLst>
            </p:cNvPr>
            <p:cNvSpPr/>
            <p:nvPr/>
          </p:nvSpPr>
          <p:spPr>
            <a:xfrm>
              <a:off x="2801414" y="6607915"/>
              <a:ext cx="2831784" cy="2790241"/>
            </a:xfrm>
            <a:prstGeom prst="flowChartConnector">
              <a:avLst/>
            </a:prstGeom>
            <a:solidFill>
              <a:schemeClr val="bg1"/>
            </a:solidFill>
            <a:ln w="254000">
              <a:solidFill>
                <a:srgbClr val="990099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rgbClr val="99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8,56 </a:t>
              </a:r>
              <a:r>
                <a:rPr lang="en-US" sz="6000" b="1" dirty="0">
                  <a:solidFill>
                    <a:srgbClr val="99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lt-LT" sz="4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7D3F613-FDE2-939A-52A8-0ADA6E9562EC}"/>
              </a:ext>
            </a:extLst>
          </p:cNvPr>
          <p:cNvSpPr txBox="1"/>
          <p:nvPr/>
        </p:nvSpPr>
        <p:spPr>
          <a:xfrm>
            <a:off x="-98184" y="2272297"/>
            <a:ext cx="4831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PROGRAMOJE NUMATYTA</a:t>
            </a:r>
            <a:endParaRPr lang="lt-LT" sz="48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D6B840D-49AC-27AA-6F96-5BAF9121534F}"/>
              </a:ext>
            </a:extLst>
          </p:cNvPr>
          <p:cNvSpPr txBox="1"/>
          <p:nvPr/>
        </p:nvSpPr>
        <p:spPr>
          <a:xfrm>
            <a:off x="-40312" y="8064658"/>
            <a:ext cx="4831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IKI 30 % REIKALINGA</a:t>
            </a:r>
            <a:endParaRPr lang="lt-LT" sz="4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AB3697B-3347-482D-6140-F52BF5690797}"/>
              </a:ext>
            </a:extLst>
          </p:cNvPr>
          <p:cNvSpPr txBox="1"/>
          <p:nvPr/>
        </p:nvSpPr>
        <p:spPr>
          <a:xfrm>
            <a:off x="12394577" y="11259094"/>
            <a:ext cx="48310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IKI 30 % REIKALINGA</a:t>
            </a:r>
            <a:endParaRPr lang="lt-LT" sz="4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odyklė: į viršų 44">
            <a:extLst>
              <a:ext uri="{FF2B5EF4-FFF2-40B4-BE49-F238E27FC236}">
                <a16:creationId xmlns:a16="http://schemas.microsoft.com/office/drawing/2014/main" id="{A8FCFE47-D8F8-8FB7-1CDE-7DC7BD60FD3C}"/>
              </a:ext>
            </a:extLst>
          </p:cNvPr>
          <p:cNvSpPr/>
          <p:nvPr/>
        </p:nvSpPr>
        <p:spPr>
          <a:xfrm rot="20146467">
            <a:off x="13201006" y="9961314"/>
            <a:ext cx="902763" cy="1323439"/>
          </a:xfrm>
          <a:prstGeom prst="upArrow">
            <a:avLst>
              <a:gd name="adj1" fmla="val 27491"/>
              <a:gd name="adj2" fmla="val 65756"/>
            </a:avLst>
          </a:prstGeom>
          <a:pattFill prst="zigZag">
            <a:fgClr>
              <a:schemeClr val="accent5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1876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aveikslėlis 35">
            <a:extLst>
              <a:ext uri="{FF2B5EF4-FFF2-40B4-BE49-F238E27FC236}">
                <a16:creationId xmlns:a16="http://schemas.microsoft.com/office/drawing/2014/main" id="{D7FAA6FB-F5A4-8920-CF0A-0A5D95BB54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37"/>
          <a:stretch/>
        </p:blipFill>
        <p:spPr>
          <a:xfrm>
            <a:off x="0" y="-1"/>
            <a:ext cx="7374333" cy="13930709"/>
          </a:xfrm>
          <a:prstGeom prst="rect">
            <a:avLst/>
          </a:prstGeom>
        </p:spPr>
      </p:pic>
      <p:pic>
        <p:nvPicPr>
          <p:cNvPr id="2" name="Paveikslėlis 4">
            <a:extLst>
              <a:ext uri="{FF2B5EF4-FFF2-40B4-BE49-F238E27FC236}">
                <a16:creationId xmlns:a16="http://schemas.microsoft.com/office/drawing/2014/main" id="{DF12BB7C-3860-1451-6802-9491E99110E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2431" t="19745" r="15590" b="9729"/>
          <a:stretch>
            <a:fillRect/>
          </a:stretch>
        </p:blipFill>
        <p:spPr>
          <a:xfrm>
            <a:off x="7401726" y="495385"/>
            <a:ext cx="16249299" cy="12401257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graphicFrame>
        <p:nvGraphicFramePr>
          <p:cNvPr id="3" name="Diagrama 5">
            <a:extLst>
              <a:ext uri="{FF2B5EF4-FFF2-40B4-BE49-F238E27FC236}">
                <a16:creationId xmlns:a16="http://schemas.microsoft.com/office/drawing/2014/main" id="{A02A767A-BD5F-0DFB-9F25-E023ED49CD6B}"/>
              </a:ext>
            </a:extLst>
          </p:cNvPr>
          <p:cNvGraphicFramePr/>
          <p:nvPr/>
        </p:nvGraphicFramePr>
        <p:xfrm>
          <a:off x="11582540" y="807872"/>
          <a:ext cx="5283805" cy="396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Diagrama 7">
            <a:extLst>
              <a:ext uri="{FF2B5EF4-FFF2-40B4-BE49-F238E27FC236}">
                <a16:creationId xmlns:a16="http://schemas.microsoft.com/office/drawing/2014/main" id="{439F924B-2454-7060-330F-FA848754E85F}"/>
              </a:ext>
            </a:extLst>
          </p:cNvPr>
          <p:cNvGraphicFramePr/>
          <p:nvPr/>
        </p:nvGraphicFramePr>
        <p:xfrm>
          <a:off x="13651717" y="9663260"/>
          <a:ext cx="5197467" cy="4393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" name="Diagrama 8">
            <a:extLst>
              <a:ext uri="{FF2B5EF4-FFF2-40B4-BE49-F238E27FC236}">
                <a16:creationId xmlns:a16="http://schemas.microsoft.com/office/drawing/2014/main" id="{A21B9E3E-E5AD-06A7-A5E7-0B4931B37FFE}"/>
              </a:ext>
            </a:extLst>
          </p:cNvPr>
          <p:cNvGraphicFramePr/>
          <p:nvPr/>
        </p:nvGraphicFramePr>
        <p:xfrm>
          <a:off x="5724875" y="2537578"/>
          <a:ext cx="4403174" cy="3232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" name="Diagrama 9">
            <a:extLst>
              <a:ext uri="{FF2B5EF4-FFF2-40B4-BE49-F238E27FC236}">
                <a16:creationId xmlns:a16="http://schemas.microsoft.com/office/drawing/2014/main" id="{493A54BF-30F5-B8ED-C6E8-85128EB0754D}"/>
              </a:ext>
            </a:extLst>
          </p:cNvPr>
          <p:cNvGraphicFramePr/>
          <p:nvPr/>
        </p:nvGraphicFramePr>
        <p:xfrm>
          <a:off x="8346679" y="4221720"/>
          <a:ext cx="5698220" cy="3991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7" name="Diagrama 10">
            <a:extLst>
              <a:ext uri="{FF2B5EF4-FFF2-40B4-BE49-F238E27FC236}">
                <a16:creationId xmlns:a16="http://schemas.microsoft.com/office/drawing/2014/main" id="{081B2622-DEC3-326E-52AD-F18C8C46D5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2286793"/>
              </p:ext>
            </p:extLst>
          </p:nvPr>
        </p:nvGraphicFramePr>
        <p:xfrm>
          <a:off x="8425681" y="623183"/>
          <a:ext cx="4282299" cy="3482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8" name="Diagrama 11">
            <a:extLst>
              <a:ext uri="{FF2B5EF4-FFF2-40B4-BE49-F238E27FC236}">
                <a16:creationId xmlns:a16="http://schemas.microsoft.com/office/drawing/2014/main" id="{0962127D-CEA1-77F1-9809-FF2BAFFC0574}"/>
              </a:ext>
            </a:extLst>
          </p:cNvPr>
          <p:cNvGraphicFramePr/>
          <p:nvPr/>
        </p:nvGraphicFramePr>
        <p:xfrm>
          <a:off x="13124300" y="5443962"/>
          <a:ext cx="5412507" cy="3565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9" name="Diagrama 12">
            <a:extLst>
              <a:ext uri="{FF2B5EF4-FFF2-40B4-BE49-F238E27FC236}">
                <a16:creationId xmlns:a16="http://schemas.microsoft.com/office/drawing/2014/main" id="{9CB7ED8E-CCC1-4CF5-0018-DFE6106212B6}"/>
              </a:ext>
            </a:extLst>
          </p:cNvPr>
          <p:cNvGraphicFramePr/>
          <p:nvPr/>
        </p:nvGraphicFramePr>
        <p:xfrm>
          <a:off x="15186300" y="672394"/>
          <a:ext cx="5188835" cy="3834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0" name="Diagrama 13">
            <a:extLst>
              <a:ext uri="{FF2B5EF4-FFF2-40B4-BE49-F238E27FC236}">
                <a16:creationId xmlns:a16="http://schemas.microsoft.com/office/drawing/2014/main" id="{148F533B-9E36-4D90-E584-DCA3AB238E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5690957"/>
              </p:ext>
            </p:extLst>
          </p:nvPr>
        </p:nvGraphicFramePr>
        <p:xfrm>
          <a:off x="16697291" y="6928564"/>
          <a:ext cx="4607286" cy="373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1" name="Diagrama 14">
            <a:extLst>
              <a:ext uri="{FF2B5EF4-FFF2-40B4-BE49-F238E27FC236}">
                <a16:creationId xmlns:a16="http://schemas.microsoft.com/office/drawing/2014/main" id="{2A067A3A-047B-D6AE-D4EE-0B3E2188BBEC}"/>
              </a:ext>
            </a:extLst>
          </p:cNvPr>
          <p:cNvGraphicFramePr/>
          <p:nvPr/>
        </p:nvGraphicFramePr>
        <p:xfrm>
          <a:off x="17838691" y="3222958"/>
          <a:ext cx="5050386" cy="4030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12" name="Stačiakampis 15">
            <a:extLst>
              <a:ext uri="{FF2B5EF4-FFF2-40B4-BE49-F238E27FC236}">
                <a16:creationId xmlns:a16="http://schemas.microsoft.com/office/drawing/2014/main" id="{E06C8A34-3AE8-7E48-FA5A-A54F66AE3D17}"/>
              </a:ext>
            </a:extLst>
          </p:cNvPr>
          <p:cNvSpPr/>
          <p:nvPr/>
        </p:nvSpPr>
        <p:spPr>
          <a:xfrm>
            <a:off x="500333" y="749338"/>
            <a:ext cx="6470857" cy="3416320"/>
          </a:xfrm>
          <a:prstGeom prst="rect">
            <a:avLst/>
          </a:prstGeom>
          <a:noFill/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182843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5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REGIONŲ PLĖTROS PLANŲ INVESTICIJOS PAGAL SRITIS</a:t>
            </a:r>
            <a:endParaRPr lang="en-GB" sz="5400" b="1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graphicFrame>
        <p:nvGraphicFramePr>
          <p:cNvPr id="13" name="Diagrama 6">
            <a:extLst>
              <a:ext uri="{FF2B5EF4-FFF2-40B4-BE49-F238E27FC236}">
                <a16:creationId xmlns:a16="http://schemas.microsoft.com/office/drawing/2014/main" id="{6E2C9FDB-0205-C77B-101D-AAC3A8CC27F0}"/>
              </a:ext>
            </a:extLst>
          </p:cNvPr>
          <p:cNvGraphicFramePr/>
          <p:nvPr/>
        </p:nvGraphicFramePr>
        <p:xfrm>
          <a:off x="10887605" y="6849697"/>
          <a:ext cx="4713978" cy="3892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pSp>
        <p:nvGrpSpPr>
          <p:cNvPr id="37" name="Grupė 36">
            <a:extLst>
              <a:ext uri="{FF2B5EF4-FFF2-40B4-BE49-F238E27FC236}">
                <a16:creationId xmlns:a16="http://schemas.microsoft.com/office/drawing/2014/main" id="{E38DAB52-6B4C-1531-E2C3-AE478377D8A0}"/>
              </a:ext>
            </a:extLst>
          </p:cNvPr>
          <p:cNvGrpSpPr/>
          <p:nvPr/>
        </p:nvGrpSpPr>
        <p:grpSpPr>
          <a:xfrm>
            <a:off x="1178767" y="5470806"/>
            <a:ext cx="7181803" cy="5271665"/>
            <a:chOff x="1667540" y="6501089"/>
            <a:chExt cx="7311765" cy="5271665"/>
          </a:xfrm>
        </p:grpSpPr>
        <p:sp>
          <p:nvSpPr>
            <p:cNvPr id="14" name="Stačiakampis 16">
              <a:extLst>
                <a:ext uri="{FF2B5EF4-FFF2-40B4-BE49-F238E27FC236}">
                  <a16:creationId xmlns:a16="http://schemas.microsoft.com/office/drawing/2014/main" id="{3E4B945B-D1AA-3FA7-8AA6-324A451D0B8B}"/>
                </a:ext>
              </a:extLst>
            </p:cNvPr>
            <p:cNvSpPr/>
            <p:nvPr/>
          </p:nvSpPr>
          <p:spPr>
            <a:xfrm>
              <a:off x="1667540" y="7276150"/>
              <a:ext cx="1280160" cy="508004"/>
            </a:xfrm>
            <a:prstGeom prst="rect">
              <a:avLst/>
            </a:prstGeom>
            <a:solidFill>
              <a:srgbClr val="FF9999"/>
            </a:solidFill>
            <a:ln w="12701" cap="flat">
              <a:solidFill>
                <a:srgbClr val="4F0000"/>
              </a:solidFill>
              <a:prstDash val="solid"/>
              <a:miter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82843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lt-LT" sz="3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5" name="Stačiakampis 17">
              <a:extLst>
                <a:ext uri="{FF2B5EF4-FFF2-40B4-BE49-F238E27FC236}">
                  <a16:creationId xmlns:a16="http://schemas.microsoft.com/office/drawing/2014/main" id="{FDAF7382-998B-D9FD-9B50-56543B38EF0F}"/>
                </a:ext>
              </a:extLst>
            </p:cNvPr>
            <p:cNvSpPr/>
            <p:nvPr/>
          </p:nvSpPr>
          <p:spPr>
            <a:xfrm>
              <a:off x="1677771" y="6535097"/>
              <a:ext cx="1280160" cy="508004"/>
            </a:xfrm>
            <a:prstGeom prst="rect">
              <a:avLst/>
            </a:prstGeom>
            <a:solidFill>
              <a:srgbClr val="FF9900"/>
            </a:solidFill>
            <a:ln w="12701" cap="flat">
              <a:solidFill>
                <a:srgbClr val="4F0000"/>
              </a:solidFill>
              <a:prstDash val="solid"/>
              <a:miter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82843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lt-LT" sz="3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6" name="Stačiakampis 18">
              <a:extLst>
                <a:ext uri="{FF2B5EF4-FFF2-40B4-BE49-F238E27FC236}">
                  <a16:creationId xmlns:a16="http://schemas.microsoft.com/office/drawing/2014/main" id="{5296F525-A223-2F45-46A9-772E59036E5B}"/>
                </a:ext>
              </a:extLst>
            </p:cNvPr>
            <p:cNvSpPr/>
            <p:nvPr/>
          </p:nvSpPr>
          <p:spPr>
            <a:xfrm>
              <a:off x="1667540" y="8887089"/>
              <a:ext cx="1290391" cy="517505"/>
            </a:xfrm>
            <a:prstGeom prst="rect">
              <a:avLst/>
            </a:prstGeom>
            <a:solidFill>
              <a:srgbClr val="D6D7D9"/>
            </a:solidFill>
            <a:ln w="12701" cap="flat">
              <a:solidFill>
                <a:srgbClr val="4F0000"/>
              </a:solidFill>
              <a:prstDash val="solid"/>
              <a:miter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82843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lt-LT" sz="3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7" name="Stačiakampis 19">
              <a:extLst>
                <a:ext uri="{FF2B5EF4-FFF2-40B4-BE49-F238E27FC236}">
                  <a16:creationId xmlns:a16="http://schemas.microsoft.com/office/drawing/2014/main" id="{8A4D58F7-05DB-FF06-C1BB-60333DFBA460}"/>
                </a:ext>
              </a:extLst>
            </p:cNvPr>
            <p:cNvSpPr/>
            <p:nvPr/>
          </p:nvSpPr>
          <p:spPr>
            <a:xfrm>
              <a:off x="2958903" y="6501089"/>
              <a:ext cx="3150668" cy="597760"/>
            </a:xfrm>
            <a:prstGeom prst="rect">
              <a:avLst/>
            </a:prstGeom>
            <a:noFill/>
            <a:ln cap="flat">
              <a:noFill/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182843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lt-LT" sz="28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Švietimas</a:t>
              </a:r>
            </a:p>
          </p:txBody>
        </p:sp>
        <p:sp>
          <p:nvSpPr>
            <p:cNvPr id="18" name="Stačiakampis 20">
              <a:extLst>
                <a:ext uri="{FF2B5EF4-FFF2-40B4-BE49-F238E27FC236}">
                  <a16:creationId xmlns:a16="http://schemas.microsoft.com/office/drawing/2014/main" id="{F17EA1F6-2F80-965F-8F4C-23148B9C2DCD}"/>
                </a:ext>
              </a:extLst>
            </p:cNvPr>
            <p:cNvSpPr/>
            <p:nvPr/>
          </p:nvSpPr>
          <p:spPr>
            <a:xfrm>
              <a:off x="2963312" y="7248201"/>
              <a:ext cx="6015993" cy="553053"/>
            </a:xfrm>
            <a:prstGeom prst="rect">
              <a:avLst/>
            </a:prstGeom>
            <a:noFill/>
            <a:ln cap="flat">
              <a:noFill/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182843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lt-LT" sz="28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Socialinė apsauga</a:t>
              </a:r>
            </a:p>
          </p:txBody>
        </p:sp>
        <p:sp>
          <p:nvSpPr>
            <p:cNvPr id="19" name="Stačiakampis 21">
              <a:extLst>
                <a:ext uri="{FF2B5EF4-FFF2-40B4-BE49-F238E27FC236}">
                  <a16:creationId xmlns:a16="http://schemas.microsoft.com/office/drawing/2014/main" id="{91C6BB3D-E692-2739-9A71-FF32249CE164}"/>
                </a:ext>
              </a:extLst>
            </p:cNvPr>
            <p:cNvSpPr/>
            <p:nvPr/>
          </p:nvSpPr>
          <p:spPr>
            <a:xfrm>
              <a:off x="2957931" y="8942837"/>
              <a:ext cx="4885694" cy="508004"/>
            </a:xfrm>
            <a:prstGeom prst="rect">
              <a:avLst/>
            </a:prstGeom>
            <a:noFill/>
            <a:ln cap="flat">
              <a:noFill/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182843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lt-LT" sz="28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Susisiekimas</a:t>
              </a:r>
            </a:p>
          </p:txBody>
        </p:sp>
        <p:sp>
          <p:nvSpPr>
            <p:cNvPr id="20" name="Stačiakampis 22">
              <a:extLst>
                <a:ext uri="{FF2B5EF4-FFF2-40B4-BE49-F238E27FC236}">
                  <a16:creationId xmlns:a16="http://schemas.microsoft.com/office/drawing/2014/main" id="{6A7115E5-1F1F-98AA-3153-820DD7402776}"/>
                </a:ext>
              </a:extLst>
            </p:cNvPr>
            <p:cNvSpPr/>
            <p:nvPr/>
          </p:nvSpPr>
          <p:spPr>
            <a:xfrm>
              <a:off x="1667540" y="8089331"/>
              <a:ext cx="1280160" cy="508004"/>
            </a:xfrm>
            <a:prstGeom prst="rect">
              <a:avLst/>
            </a:prstGeom>
            <a:solidFill>
              <a:srgbClr val="FF6699"/>
            </a:solidFill>
            <a:ln w="12701" cap="flat">
              <a:solidFill>
                <a:srgbClr val="4F0000"/>
              </a:solidFill>
              <a:prstDash val="solid"/>
              <a:miter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82843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lt-LT" sz="3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1" name="Stačiakampis 23">
              <a:extLst>
                <a:ext uri="{FF2B5EF4-FFF2-40B4-BE49-F238E27FC236}">
                  <a16:creationId xmlns:a16="http://schemas.microsoft.com/office/drawing/2014/main" id="{DEC34105-16AF-FA0E-B20B-47FF3C01F5D3}"/>
                </a:ext>
              </a:extLst>
            </p:cNvPr>
            <p:cNvSpPr/>
            <p:nvPr/>
          </p:nvSpPr>
          <p:spPr>
            <a:xfrm>
              <a:off x="2976882" y="8075493"/>
              <a:ext cx="3132690" cy="521842"/>
            </a:xfrm>
            <a:prstGeom prst="rect">
              <a:avLst/>
            </a:prstGeom>
            <a:noFill/>
            <a:ln cap="flat">
              <a:noFill/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182843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lt-LT" sz="28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Sveikata</a:t>
              </a:r>
            </a:p>
          </p:txBody>
        </p:sp>
        <p:sp>
          <p:nvSpPr>
            <p:cNvPr id="22" name="Stačiakampis 24">
              <a:extLst>
                <a:ext uri="{FF2B5EF4-FFF2-40B4-BE49-F238E27FC236}">
                  <a16:creationId xmlns:a16="http://schemas.microsoft.com/office/drawing/2014/main" id="{BCEA10B3-79FF-D7E6-8A19-F594B31078A2}"/>
                </a:ext>
              </a:extLst>
            </p:cNvPr>
            <p:cNvSpPr/>
            <p:nvPr/>
          </p:nvSpPr>
          <p:spPr>
            <a:xfrm>
              <a:off x="1677771" y="9694348"/>
              <a:ext cx="1280160" cy="508004"/>
            </a:xfrm>
            <a:prstGeom prst="rect">
              <a:avLst/>
            </a:prstGeom>
            <a:solidFill>
              <a:srgbClr val="66CCFF"/>
            </a:solidFill>
            <a:ln w="12701" cap="flat">
              <a:solidFill>
                <a:srgbClr val="4F0000"/>
              </a:solidFill>
              <a:prstDash val="solid"/>
              <a:miter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82843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lt-LT" sz="3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3" name="Stačiakampis 25">
              <a:extLst>
                <a:ext uri="{FF2B5EF4-FFF2-40B4-BE49-F238E27FC236}">
                  <a16:creationId xmlns:a16="http://schemas.microsoft.com/office/drawing/2014/main" id="{A19B678F-2900-FAFF-CED6-044EE3131C51}"/>
                </a:ext>
              </a:extLst>
            </p:cNvPr>
            <p:cNvSpPr/>
            <p:nvPr/>
          </p:nvSpPr>
          <p:spPr>
            <a:xfrm>
              <a:off x="2957931" y="9725079"/>
              <a:ext cx="3822704" cy="501648"/>
            </a:xfrm>
            <a:prstGeom prst="rect">
              <a:avLst/>
            </a:prstGeom>
            <a:noFill/>
            <a:ln cap="flat">
              <a:noFill/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182843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lt-LT" sz="28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Kompleksinė FZ plėtra</a:t>
              </a:r>
            </a:p>
          </p:txBody>
        </p:sp>
        <p:sp>
          <p:nvSpPr>
            <p:cNvPr id="24" name="Stačiakampis 26">
              <a:extLst>
                <a:ext uri="{FF2B5EF4-FFF2-40B4-BE49-F238E27FC236}">
                  <a16:creationId xmlns:a16="http://schemas.microsoft.com/office/drawing/2014/main" id="{D5D68B62-E808-A738-BBE5-3E8EA25164DF}"/>
                </a:ext>
              </a:extLst>
            </p:cNvPr>
            <p:cNvSpPr/>
            <p:nvPr/>
          </p:nvSpPr>
          <p:spPr>
            <a:xfrm>
              <a:off x="1677771" y="10488469"/>
              <a:ext cx="1280160" cy="508004"/>
            </a:xfrm>
            <a:prstGeom prst="rect">
              <a:avLst/>
            </a:prstGeom>
            <a:solidFill>
              <a:srgbClr val="0099CC"/>
            </a:solidFill>
            <a:ln w="12701" cap="flat">
              <a:solidFill>
                <a:srgbClr val="4F0000"/>
              </a:solidFill>
              <a:prstDash val="solid"/>
              <a:miter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82843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lt-LT" sz="3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5" name="Stačiakampis 27">
              <a:extLst>
                <a:ext uri="{FF2B5EF4-FFF2-40B4-BE49-F238E27FC236}">
                  <a16:creationId xmlns:a16="http://schemas.microsoft.com/office/drawing/2014/main" id="{5E897ED1-07B6-D361-8C90-2F3F78F6EEA4}"/>
                </a:ext>
              </a:extLst>
            </p:cNvPr>
            <p:cNvSpPr/>
            <p:nvPr/>
          </p:nvSpPr>
          <p:spPr>
            <a:xfrm>
              <a:off x="2957931" y="10514890"/>
              <a:ext cx="4391662" cy="501648"/>
            </a:xfrm>
            <a:prstGeom prst="rect">
              <a:avLst/>
            </a:prstGeom>
            <a:noFill/>
            <a:ln cap="flat">
              <a:noFill/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182843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lt-LT" sz="28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Tvari miestų plėtra</a:t>
              </a:r>
            </a:p>
          </p:txBody>
        </p:sp>
        <p:sp>
          <p:nvSpPr>
            <p:cNvPr id="26" name="Stačiakampis 28">
              <a:extLst>
                <a:ext uri="{FF2B5EF4-FFF2-40B4-BE49-F238E27FC236}">
                  <a16:creationId xmlns:a16="http://schemas.microsoft.com/office/drawing/2014/main" id="{0CC48D55-8E8F-F53C-2A4F-1C70219936CA}"/>
                </a:ext>
              </a:extLst>
            </p:cNvPr>
            <p:cNvSpPr/>
            <p:nvPr/>
          </p:nvSpPr>
          <p:spPr>
            <a:xfrm>
              <a:off x="1677771" y="11282590"/>
              <a:ext cx="1280160" cy="490164"/>
            </a:xfrm>
            <a:prstGeom prst="rect">
              <a:avLst/>
            </a:prstGeom>
            <a:solidFill>
              <a:srgbClr val="00B050"/>
            </a:solidFill>
            <a:ln w="12701" cap="flat">
              <a:solidFill>
                <a:srgbClr val="4F0000"/>
              </a:solidFill>
              <a:prstDash val="solid"/>
              <a:miter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82843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lt-LT" sz="3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7" name="Stačiakampis 29">
              <a:extLst>
                <a:ext uri="{FF2B5EF4-FFF2-40B4-BE49-F238E27FC236}">
                  <a16:creationId xmlns:a16="http://schemas.microsoft.com/office/drawing/2014/main" id="{5864F1BF-BDF7-F803-44C6-DC6E9A47D48B}"/>
                </a:ext>
              </a:extLst>
            </p:cNvPr>
            <p:cNvSpPr/>
            <p:nvPr/>
          </p:nvSpPr>
          <p:spPr>
            <a:xfrm>
              <a:off x="2957931" y="11283511"/>
              <a:ext cx="3324858" cy="484037"/>
            </a:xfrm>
            <a:prstGeom prst="rect">
              <a:avLst/>
            </a:prstGeom>
            <a:noFill/>
            <a:ln cap="flat">
              <a:noFill/>
              <a:prstDash val="solid"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1828434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lt-LT" sz="28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Aplinka</a:t>
              </a:r>
            </a:p>
          </p:txBody>
        </p:sp>
      </p:grpSp>
      <p:pic>
        <p:nvPicPr>
          <p:cNvPr id="29" name="Paveikslėlis 28">
            <a:extLst>
              <a:ext uri="{FF2B5EF4-FFF2-40B4-BE49-F238E27FC236}">
                <a16:creationId xmlns:a16="http://schemas.microsoft.com/office/drawing/2014/main" id="{A808D6CC-F7FF-92DF-43D9-EC25DF070BD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283485" y="11749154"/>
            <a:ext cx="1840815" cy="17257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aveikslėlis 76">
            <a:extLst>
              <a:ext uri="{FF2B5EF4-FFF2-40B4-BE49-F238E27FC236}">
                <a16:creationId xmlns:a16="http://schemas.microsoft.com/office/drawing/2014/main" id="{B2790B2B-DA1D-A8C9-312F-2F97CDFAD4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37"/>
          <a:stretch/>
        </p:blipFill>
        <p:spPr>
          <a:xfrm>
            <a:off x="0" y="-1"/>
            <a:ext cx="6378813" cy="13716001"/>
          </a:xfrm>
          <a:prstGeom prst="rect">
            <a:avLst/>
          </a:prstGeom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2825" y="5298248"/>
            <a:ext cx="6175681" cy="2370383"/>
          </a:xfrm>
        </p:spPr>
        <p:txBody>
          <a:bodyPr/>
          <a:lstStyle/>
          <a:p>
            <a:pPr algn="ctr"/>
            <a:r>
              <a:rPr lang="lt-LT" sz="54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IŠSKIRTINUMAI FUNKCINIŲ ZONŲ STRATEGIJOSE</a:t>
            </a:r>
            <a:br>
              <a:rPr lang="lt-LT" sz="54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lt-LT" sz="5400" noProof="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upė 17">
            <a:extLst>
              <a:ext uri="{FF2B5EF4-FFF2-40B4-BE49-F238E27FC236}">
                <a16:creationId xmlns:a16="http://schemas.microsoft.com/office/drawing/2014/main" id="{CED88DC1-A6CE-807A-4E2F-903F63F9AFAB}"/>
              </a:ext>
            </a:extLst>
          </p:cNvPr>
          <p:cNvGrpSpPr/>
          <p:nvPr/>
        </p:nvGrpSpPr>
        <p:grpSpPr>
          <a:xfrm>
            <a:off x="6561989" y="182880"/>
            <a:ext cx="15676167" cy="11597983"/>
            <a:chOff x="4370001" y="1836269"/>
            <a:chExt cx="15137199" cy="11553120"/>
          </a:xfrm>
        </p:grpSpPr>
        <p:pic>
          <p:nvPicPr>
            <p:cNvPr id="6" name="Paveikslėlis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0001" y="1836269"/>
              <a:ext cx="15137199" cy="11553120"/>
            </a:xfrm>
            <a:prstGeom prst="rect">
              <a:avLst/>
            </a:prstGeom>
          </p:spPr>
        </p:pic>
        <p:pic>
          <p:nvPicPr>
            <p:cNvPr id="17" name="Paveikslėlis 16"/>
            <p:cNvPicPr>
              <a:picLocks noChangeAspect="1"/>
            </p:cNvPicPr>
            <p:nvPr/>
          </p:nvPicPr>
          <p:blipFill rotWithShape="1">
            <a:blip r:embed="rId5"/>
            <a:srcRect l="11897" b="20605"/>
            <a:stretch/>
          </p:blipFill>
          <p:spPr>
            <a:xfrm>
              <a:off x="7362793" y="6094158"/>
              <a:ext cx="1274312" cy="1148358"/>
            </a:xfrm>
            <a:prstGeom prst="rect">
              <a:avLst/>
            </a:prstGeom>
          </p:spPr>
        </p:pic>
        <p:pic>
          <p:nvPicPr>
            <p:cNvPr id="25" name="Paveikslėlis 24"/>
            <p:cNvPicPr>
              <a:picLocks noChangeAspect="1"/>
            </p:cNvPicPr>
            <p:nvPr/>
          </p:nvPicPr>
          <p:blipFill rotWithShape="1">
            <a:blip r:embed="rId6"/>
            <a:srcRect b="25510"/>
            <a:stretch/>
          </p:blipFill>
          <p:spPr>
            <a:xfrm>
              <a:off x="7045698" y="3000103"/>
              <a:ext cx="1366914" cy="1018212"/>
            </a:xfrm>
            <a:prstGeom prst="rect">
              <a:avLst/>
            </a:prstGeom>
          </p:spPr>
        </p:pic>
        <p:pic>
          <p:nvPicPr>
            <p:cNvPr id="27" name="Paveikslėlis 26"/>
            <p:cNvPicPr>
              <a:picLocks noChangeAspect="1"/>
            </p:cNvPicPr>
            <p:nvPr/>
          </p:nvPicPr>
          <p:blipFill rotWithShape="1">
            <a:blip r:embed="rId7"/>
            <a:srcRect b="18980"/>
            <a:stretch/>
          </p:blipFill>
          <p:spPr>
            <a:xfrm>
              <a:off x="9784930" y="3134052"/>
              <a:ext cx="1436471" cy="1163835"/>
            </a:xfrm>
            <a:prstGeom prst="rect">
              <a:avLst/>
            </a:prstGeom>
          </p:spPr>
        </p:pic>
        <p:pic>
          <p:nvPicPr>
            <p:cNvPr id="38" name="Paveikslėlis 37"/>
            <p:cNvPicPr>
              <a:picLocks noChangeAspect="1"/>
            </p:cNvPicPr>
            <p:nvPr/>
          </p:nvPicPr>
          <p:blipFill rotWithShape="1">
            <a:blip r:embed="rId8"/>
            <a:srcRect b="13770"/>
            <a:stretch/>
          </p:blipFill>
          <p:spPr>
            <a:xfrm>
              <a:off x="13452944" y="3212716"/>
              <a:ext cx="1229487" cy="1060182"/>
            </a:xfrm>
            <a:prstGeom prst="rect">
              <a:avLst/>
            </a:prstGeom>
          </p:spPr>
        </p:pic>
        <p:pic>
          <p:nvPicPr>
            <p:cNvPr id="39" name="Paveikslėlis 3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00947" y="8813999"/>
              <a:ext cx="1039251" cy="1039251"/>
            </a:xfrm>
            <a:prstGeom prst="rect">
              <a:avLst/>
            </a:prstGeom>
          </p:spPr>
        </p:pic>
        <p:pic>
          <p:nvPicPr>
            <p:cNvPr id="40" name="Paveikslėlis 39"/>
            <p:cNvPicPr>
              <a:picLocks noChangeAspect="1"/>
            </p:cNvPicPr>
            <p:nvPr/>
          </p:nvPicPr>
          <p:blipFill rotWithShape="1">
            <a:blip r:embed="rId10"/>
            <a:srcRect r="5849" b="17040"/>
            <a:stretch/>
          </p:blipFill>
          <p:spPr>
            <a:xfrm>
              <a:off x="15040198" y="5346676"/>
              <a:ext cx="1227861" cy="1081910"/>
            </a:xfrm>
            <a:prstGeom prst="rect">
              <a:avLst/>
            </a:prstGeom>
          </p:spPr>
        </p:pic>
        <p:pic>
          <p:nvPicPr>
            <p:cNvPr id="41" name="Paveikslėlis 40"/>
            <p:cNvPicPr>
              <a:picLocks noChangeAspect="1"/>
            </p:cNvPicPr>
            <p:nvPr/>
          </p:nvPicPr>
          <p:blipFill rotWithShape="1">
            <a:blip r:embed="rId11"/>
            <a:srcRect b="16367"/>
            <a:stretch/>
          </p:blipFill>
          <p:spPr>
            <a:xfrm>
              <a:off x="16730929" y="5113617"/>
              <a:ext cx="1293645" cy="1081910"/>
            </a:xfrm>
            <a:prstGeom prst="rect">
              <a:avLst/>
            </a:prstGeom>
          </p:spPr>
        </p:pic>
        <p:pic>
          <p:nvPicPr>
            <p:cNvPr id="42" name="Paveikslėlis 41"/>
            <p:cNvPicPr>
              <a:picLocks noChangeAspect="1"/>
            </p:cNvPicPr>
            <p:nvPr/>
          </p:nvPicPr>
          <p:blipFill rotWithShape="1">
            <a:blip r:embed="rId12"/>
            <a:srcRect l="9795" t="7183" r="12075" b="14409"/>
            <a:stretch/>
          </p:blipFill>
          <p:spPr>
            <a:xfrm>
              <a:off x="11701001" y="10845248"/>
              <a:ext cx="1491242" cy="1496565"/>
            </a:xfrm>
            <a:prstGeom prst="rect">
              <a:avLst/>
            </a:prstGeom>
          </p:spPr>
        </p:pic>
        <p:pic>
          <p:nvPicPr>
            <p:cNvPr id="43" name="Paveikslėlis 42"/>
            <p:cNvPicPr>
              <a:picLocks noChangeAspect="1"/>
            </p:cNvPicPr>
            <p:nvPr/>
          </p:nvPicPr>
          <p:blipFill rotWithShape="1">
            <a:blip r:embed="rId13"/>
            <a:srcRect r="6197" b="18653"/>
            <a:stretch/>
          </p:blipFill>
          <p:spPr>
            <a:xfrm>
              <a:off x="9498165" y="8724794"/>
              <a:ext cx="1099727" cy="953698"/>
            </a:xfrm>
            <a:prstGeom prst="rect">
              <a:avLst/>
            </a:prstGeom>
          </p:spPr>
        </p:pic>
        <p:pic>
          <p:nvPicPr>
            <p:cNvPr id="44" name="Paveikslėlis 43"/>
            <p:cNvPicPr>
              <a:picLocks noChangeAspect="1"/>
            </p:cNvPicPr>
            <p:nvPr/>
          </p:nvPicPr>
          <p:blipFill rotWithShape="1">
            <a:blip r:embed="rId14"/>
            <a:srcRect b="18686"/>
            <a:stretch/>
          </p:blipFill>
          <p:spPr>
            <a:xfrm>
              <a:off x="4843401" y="4461875"/>
              <a:ext cx="1603017" cy="1303485"/>
            </a:xfrm>
            <a:prstGeom prst="rect">
              <a:avLst/>
            </a:prstGeom>
          </p:spPr>
        </p:pic>
        <p:pic>
          <p:nvPicPr>
            <p:cNvPr id="45" name="Paveikslėlis 44"/>
            <p:cNvPicPr>
              <a:picLocks noChangeAspect="1"/>
            </p:cNvPicPr>
            <p:nvPr/>
          </p:nvPicPr>
          <p:blipFill rotWithShape="1">
            <a:blip r:embed="rId15"/>
            <a:srcRect b="13102"/>
            <a:stretch/>
          </p:blipFill>
          <p:spPr>
            <a:xfrm>
              <a:off x="11073941" y="6335755"/>
              <a:ext cx="1254120" cy="1089804"/>
            </a:xfrm>
            <a:prstGeom prst="rect">
              <a:avLst/>
            </a:prstGeom>
          </p:spPr>
        </p:pic>
        <p:pic>
          <p:nvPicPr>
            <p:cNvPr id="46" name="Paveikslėlis 45"/>
            <p:cNvPicPr>
              <a:picLocks noChangeAspect="1"/>
            </p:cNvPicPr>
            <p:nvPr/>
          </p:nvPicPr>
          <p:blipFill rotWithShape="1">
            <a:blip r:embed="rId16"/>
            <a:srcRect l="15435" t="2285" r="14361" b="15388"/>
            <a:stretch/>
          </p:blipFill>
          <p:spPr>
            <a:xfrm>
              <a:off x="11837846" y="8318842"/>
              <a:ext cx="1039251" cy="1218703"/>
            </a:xfrm>
            <a:prstGeom prst="rect">
              <a:avLst/>
            </a:prstGeom>
          </p:spPr>
        </p:pic>
        <p:sp>
          <p:nvSpPr>
            <p:cNvPr id="47" name="Stačiakampis 46"/>
            <p:cNvSpPr/>
            <p:nvPr/>
          </p:nvSpPr>
          <p:spPr>
            <a:xfrm>
              <a:off x="13107972" y="9880492"/>
              <a:ext cx="268977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GIS</a:t>
              </a:r>
              <a:r>
                <a:rPr lang="lt-LT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vaikams ir suaugusiems</a:t>
              </a:r>
              <a:endPara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Stačiakampis 47"/>
            <p:cNvSpPr/>
            <p:nvPr/>
          </p:nvSpPr>
          <p:spPr>
            <a:xfrm>
              <a:off x="10102833" y="12176833"/>
              <a:ext cx="478944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lt-LT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Tvarūs vietiniai produktai</a:t>
              </a:r>
              <a:endPara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Stačiakampis 48"/>
            <p:cNvSpPr/>
            <p:nvPr/>
          </p:nvSpPr>
          <p:spPr>
            <a:xfrm>
              <a:off x="12188824" y="4370568"/>
              <a:ext cx="438023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lt-LT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Transportas pagal poreikį</a:t>
              </a:r>
              <a:endPara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Stačiakampis 49"/>
            <p:cNvSpPr/>
            <p:nvPr/>
          </p:nvSpPr>
          <p:spPr>
            <a:xfrm>
              <a:off x="4618354" y="5791801"/>
              <a:ext cx="205310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lt-LT" sz="20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Viešasis vandens</a:t>
              </a:r>
            </a:p>
            <a:p>
              <a:pPr algn="ctr"/>
              <a:r>
                <a:rPr lang="lt-LT" sz="20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transportas</a:t>
              </a:r>
            </a:p>
          </p:txBody>
        </p:sp>
        <p:sp>
          <p:nvSpPr>
            <p:cNvPr id="51" name="Stačiakampis 50"/>
            <p:cNvSpPr/>
            <p:nvPr/>
          </p:nvSpPr>
          <p:spPr>
            <a:xfrm>
              <a:off x="5657020" y="4072320"/>
              <a:ext cx="364599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lt-LT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Žemaitiško</a:t>
              </a:r>
            </a:p>
            <a:p>
              <a:pPr algn="ctr"/>
              <a:r>
                <a:rPr lang="lt-LT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identiteto</a:t>
              </a:r>
            </a:p>
            <a:p>
              <a:pPr algn="ctr"/>
              <a:r>
                <a:rPr lang="lt-LT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puoselėjimas</a:t>
              </a:r>
              <a:endPara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Stačiakampis 51"/>
            <p:cNvSpPr/>
            <p:nvPr/>
          </p:nvSpPr>
          <p:spPr>
            <a:xfrm>
              <a:off x="8931570" y="4480943"/>
              <a:ext cx="276943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lt-LT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Amatininkų kompetencijų centras</a:t>
              </a:r>
              <a:endPara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Stačiakampis 52"/>
            <p:cNvSpPr/>
            <p:nvPr/>
          </p:nvSpPr>
          <p:spPr>
            <a:xfrm>
              <a:off x="6248429" y="7388074"/>
              <a:ext cx="4407082" cy="409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lt-LT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Regioninis nuotekų tvarkymas</a:t>
              </a:r>
              <a:endPara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Stačiakampis 53"/>
            <p:cNvSpPr/>
            <p:nvPr/>
          </p:nvSpPr>
          <p:spPr>
            <a:xfrm>
              <a:off x="7898154" y="9687062"/>
              <a:ext cx="440708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lt-LT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Sujungtas dviračių </a:t>
              </a:r>
            </a:p>
            <a:p>
              <a:pPr algn="ctr"/>
              <a:r>
                <a:rPr lang="lt-LT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takų tinklas</a:t>
              </a:r>
              <a:endPara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Stačiakampis 54"/>
            <p:cNvSpPr/>
            <p:nvPr/>
          </p:nvSpPr>
          <p:spPr>
            <a:xfrm>
              <a:off x="11324639" y="9503050"/>
              <a:ext cx="218075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lt-LT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 kūrybos spiečius</a:t>
              </a:r>
              <a:endPara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Stačiakampis 55"/>
            <p:cNvSpPr/>
            <p:nvPr/>
          </p:nvSpPr>
          <p:spPr>
            <a:xfrm>
              <a:off x="10747469" y="7425559"/>
              <a:ext cx="218075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lt-LT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Krūties vėžio prevencija</a:t>
              </a:r>
              <a:endPara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Stačiakampis 56"/>
            <p:cNvSpPr/>
            <p:nvPr/>
          </p:nvSpPr>
          <p:spPr>
            <a:xfrm>
              <a:off x="14324283" y="6395180"/>
              <a:ext cx="249825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lt-LT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Vandens </a:t>
              </a:r>
            </a:p>
            <a:p>
              <a:pPr algn="ctr"/>
              <a:r>
                <a:rPr lang="lt-LT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pažinimas</a:t>
              </a:r>
              <a:endPara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Stačiakampis 57"/>
            <p:cNvSpPr/>
            <p:nvPr/>
          </p:nvSpPr>
          <p:spPr>
            <a:xfrm>
              <a:off x="16139390" y="6172771"/>
              <a:ext cx="249825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lt-LT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Raidos sutrikimų pagalba</a:t>
              </a:r>
              <a:endPara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9" name="Paveikslėlis 58"/>
            <p:cNvPicPr>
              <a:picLocks noChangeAspect="1"/>
            </p:cNvPicPr>
            <p:nvPr/>
          </p:nvPicPr>
          <p:blipFill rotWithShape="1">
            <a:blip r:embed="rId17"/>
            <a:srcRect b="15051"/>
            <a:stretch/>
          </p:blipFill>
          <p:spPr>
            <a:xfrm>
              <a:off x="15430319" y="8382318"/>
              <a:ext cx="1195611" cy="1015663"/>
            </a:xfrm>
            <a:prstGeom prst="rect">
              <a:avLst/>
            </a:prstGeom>
          </p:spPr>
        </p:pic>
        <p:sp>
          <p:nvSpPr>
            <p:cNvPr id="60" name="Stačiakampis 59"/>
            <p:cNvSpPr/>
            <p:nvPr/>
          </p:nvSpPr>
          <p:spPr>
            <a:xfrm>
              <a:off x="14892279" y="9360315"/>
              <a:ext cx="218075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lt-LT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Kūrybinės industrijos</a:t>
              </a:r>
              <a:endPara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05" name="Lentelė 104">
            <a:extLst>
              <a:ext uri="{FF2B5EF4-FFF2-40B4-BE49-F238E27FC236}">
                <a16:creationId xmlns:a16="http://schemas.microsoft.com/office/drawing/2014/main" id="{5B9C166B-BBEE-6305-5389-AF410AB5E8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736301"/>
              </p:ext>
            </p:extLst>
          </p:nvPr>
        </p:nvGraphicFramePr>
        <p:xfrm>
          <a:off x="19901930" y="7221234"/>
          <a:ext cx="4300740" cy="5212080"/>
        </p:xfrm>
        <a:graphic>
          <a:graphicData uri="http://schemas.openxmlformats.org/drawingml/2006/table">
            <a:tbl>
              <a:tblPr/>
              <a:tblGrid>
                <a:gridCol w="2170850">
                  <a:extLst>
                    <a:ext uri="{9D8B030D-6E8A-4147-A177-3AD203B41FA5}">
                      <a16:colId xmlns:a16="http://schemas.microsoft.com/office/drawing/2014/main" val="1210257313"/>
                    </a:ext>
                  </a:extLst>
                </a:gridCol>
                <a:gridCol w="2129890">
                  <a:extLst>
                    <a:ext uri="{9D8B030D-6E8A-4147-A177-3AD203B41FA5}">
                      <a16:colId xmlns:a16="http://schemas.microsoft.com/office/drawing/2014/main" val="318972075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t-LT" sz="2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 lėšos FZ strategijoms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243316"/>
                  </a:ext>
                </a:extLst>
              </a:tr>
              <a:tr h="365321">
                <a:tc>
                  <a:txBody>
                    <a:bodyPr/>
                    <a:lstStyle/>
                    <a:p>
                      <a:pPr algn="l" fontAlgn="b"/>
                      <a:r>
                        <a:rPr lang="lt-LT" sz="2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Alytaus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2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75,4 mln.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1238386"/>
                  </a:ext>
                </a:extLst>
              </a:tr>
              <a:tr h="365321">
                <a:tc>
                  <a:txBody>
                    <a:bodyPr/>
                    <a:lstStyle/>
                    <a:p>
                      <a:pPr algn="l" fontAlgn="b"/>
                      <a:r>
                        <a:rPr lang="lt-LT" sz="2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Kauno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2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34,2 mln.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1373130"/>
                  </a:ext>
                </a:extLst>
              </a:tr>
              <a:tr h="365321">
                <a:tc>
                  <a:txBody>
                    <a:bodyPr/>
                    <a:lstStyle/>
                    <a:p>
                      <a:pPr algn="l" fontAlgn="b"/>
                      <a:r>
                        <a:rPr lang="lt-LT" sz="2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Klaipėdos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2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 mln.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6591515"/>
                  </a:ext>
                </a:extLst>
              </a:tr>
              <a:tr h="365321">
                <a:tc>
                  <a:txBody>
                    <a:bodyPr/>
                    <a:lstStyle/>
                    <a:p>
                      <a:pPr algn="l" fontAlgn="b"/>
                      <a:r>
                        <a:rPr lang="lt-LT" sz="2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Marijampolės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2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29,5 mln.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2804874"/>
                  </a:ext>
                </a:extLst>
              </a:tr>
              <a:tr h="365321">
                <a:tc>
                  <a:txBody>
                    <a:bodyPr/>
                    <a:lstStyle/>
                    <a:p>
                      <a:pPr algn="l" fontAlgn="b"/>
                      <a:r>
                        <a:rPr lang="lt-LT" sz="2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Panevėžio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2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35,3 mln.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9042883"/>
                  </a:ext>
                </a:extLst>
              </a:tr>
              <a:tr h="365321">
                <a:tc>
                  <a:txBody>
                    <a:bodyPr/>
                    <a:lstStyle/>
                    <a:p>
                      <a:pPr algn="l" fontAlgn="b"/>
                      <a:r>
                        <a:rPr lang="lt-LT" sz="2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Šiaulių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2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47,8 mln.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6414460"/>
                  </a:ext>
                </a:extLst>
              </a:tr>
              <a:tr h="365321">
                <a:tc>
                  <a:txBody>
                    <a:bodyPr/>
                    <a:lstStyle/>
                    <a:p>
                      <a:pPr algn="l" fontAlgn="b"/>
                      <a:r>
                        <a:rPr lang="lt-LT" sz="2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Tauragės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2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42,4 mln.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0118134"/>
                  </a:ext>
                </a:extLst>
              </a:tr>
              <a:tr h="365321">
                <a:tc>
                  <a:txBody>
                    <a:bodyPr/>
                    <a:lstStyle/>
                    <a:p>
                      <a:pPr algn="l" fontAlgn="b"/>
                      <a:r>
                        <a:rPr lang="lt-LT" sz="2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Telšių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2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mln.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6659211"/>
                  </a:ext>
                </a:extLst>
              </a:tr>
              <a:tr h="365321">
                <a:tc>
                  <a:txBody>
                    <a:bodyPr/>
                    <a:lstStyle/>
                    <a:p>
                      <a:pPr algn="l" fontAlgn="b"/>
                      <a:r>
                        <a:rPr lang="lt-LT" sz="2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Utenos VIZA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2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mln.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55508"/>
                  </a:ext>
                </a:extLst>
              </a:tr>
              <a:tr h="365321">
                <a:tc>
                  <a:txBody>
                    <a:bodyPr/>
                    <a:lstStyle/>
                    <a:p>
                      <a:pPr algn="l" fontAlgn="b"/>
                      <a:r>
                        <a:rPr lang="lt-LT" sz="2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Utenos EL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2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17,9 mln.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96435"/>
                  </a:ext>
                </a:extLst>
              </a:tr>
              <a:tr h="365321">
                <a:tc>
                  <a:txBody>
                    <a:bodyPr/>
                    <a:lstStyle/>
                    <a:p>
                      <a:pPr algn="l" fontAlgn="b"/>
                      <a:r>
                        <a:rPr lang="lt-LT" sz="2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Vilniaus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2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43,2 mln.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6965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501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C6E37-DDD4-780B-97BB-717EEEB4D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C004CA9F-C597-ABC5-9686-0A7670713D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37"/>
          <a:stretch/>
        </p:blipFill>
        <p:spPr>
          <a:xfrm>
            <a:off x="1" y="-1"/>
            <a:ext cx="5994400" cy="13716001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7AB77BE5-1864-994A-3F25-CF70BAA15E7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" y="4312319"/>
            <a:ext cx="5811520" cy="468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lvl="0" algn="ctr" defTabSz="1828434">
              <a:spcBef>
                <a:spcPts val="0"/>
              </a:spcBef>
            </a:pPr>
            <a:r>
              <a:rPr lang="lt-LT" sz="5400" b="1" dirty="0">
                <a:solidFill>
                  <a:srgbClr val="000000"/>
                </a:solidFill>
                <a:latin typeface="Arial" panose="020B0604020202020204" pitchFamily="34" charset="0"/>
                <a:ea typeface="Lato" pitchFamily="34"/>
                <a:cs typeface="Arial" panose="020B0604020202020204" pitchFamily="34" charset="0"/>
              </a:rPr>
              <a:t>IKI 2025-06-18</a:t>
            </a:r>
            <a:r>
              <a:rPr lang="en-GB" sz="5400" b="1" dirty="0">
                <a:solidFill>
                  <a:srgbClr val="000000"/>
                </a:solidFill>
                <a:latin typeface="Arial" panose="020B0604020202020204" pitchFamily="34" charset="0"/>
                <a:ea typeface="Lato" pitchFamily="34"/>
                <a:cs typeface="Arial" panose="020B0604020202020204" pitchFamily="34" charset="0"/>
              </a:rPr>
              <a:t> </a:t>
            </a:r>
            <a:r>
              <a:rPr lang="lt-LT" sz="5400" b="1" dirty="0">
                <a:solidFill>
                  <a:srgbClr val="000000"/>
                </a:solidFill>
                <a:latin typeface="Arial" panose="020B0604020202020204" pitchFamily="34" charset="0"/>
                <a:ea typeface="Lato" pitchFamily="34"/>
                <a:cs typeface="Arial" panose="020B0604020202020204" pitchFamily="34" charset="0"/>
              </a:rPr>
              <a:t>SUPLANUOTA REGIONINIŲ PAŽANGOS PRIEMONIŲ LĖŠŲ, mln. Eur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BD347DE-22B9-C9B1-33A7-A4148313B5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3753220"/>
              </p:ext>
            </p:extLst>
          </p:nvPr>
        </p:nvGraphicFramePr>
        <p:xfrm>
          <a:off x="5994401" y="182880"/>
          <a:ext cx="18383249" cy="11927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77650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3" name="Diagrama 2">
                <a:extLst>
                  <a:ext uri="{FF2B5EF4-FFF2-40B4-BE49-F238E27FC236}">
                    <a16:creationId xmlns:a16="http://schemas.microsoft.com/office/drawing/2014/main" id="{00242C1B-4DAB-3FDF-BE8E-B1B32CBA9B4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136924178"/>
                  </p:ext>
                </p:extLst>
              </p:nvPr>
            </p:nvGraphicFramePr>
            <p:xfrm>
              <a:off x="458468" y="3493771"/>
              <a:ext cx="11184889" cy="812927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" name="Diagrama 2">
                <a:extLst>
                  <a:ext uri="{FF2B5EF4-FFF2-40B4-BE49-F238E27FC236}">
                    <a16:creationId xmlns:a16="http://schemas.microsoft.com/office/drawing/2014/main" id="{00242C1B-4DAB-3FDF-BE8E-B1B32CBA9B4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8468" y="3493771"/>
                <a:ext cx="11184889" cy="812927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ė 18">
            <a:extLst>
              <a:ext uri="{FF2B5EF4-FFF2-40B4-BE49-F238E27FC236}">
                <a16:creationId xmlns:a16="http://schemas.microsoft.com/office/drawing/2014/main" id="{A225E653-1C30-6D92-4B01-4FC7C734D6E6}"/>
              </a:ext>
            </a:extLst>
          </p:cNvPr>
          <p:cNvGrpSpPr/>
          <p:nvPr/>
        </p:nvGrpSpPr>
        <p:grpSpPr>
          <a:xfrm>
            <a:off x="12734295" y="3493771"/>
            <a:ext cx="10737849" cy="8129270"/>
            <a:chOff x="12734294" y="3106422"/>
            <a:chExt cx="10737849" cy="8129270"/>
          </a:xfrm>
          <a:noFill/>
        </p:grpSpPr>
        <mc:AlternateContent xmlns:mc="http://schemas.openxmlformats.org/markup-compatibility/2006" xmlns:cx2="http://schemas.microsoft.com/office/drawing/2015/10/21/chartex">
          <mc:Choice Requires="cx2">
            <p:graphicFrame>
              <p:nvGraphicFramePr>
                <p:cNvPr id="4" name="Diagrama 3">
                  <a:extLst>
                    <a:ext uri="{FF2B5EF4-FFF2-40B4-BE49-F238E27FC236}">
                      <a16:creationId xmlns:a16="http://schemas.microsoft.com/office/drawing/2014/main" id="{70CAB7B7-C52C-8ECB-21B1-3B3751A050D6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974329320"/>
                    </p:ext>
                  </p:extLst>
                </p:nvPr>
              </p:nvGraphicFramePr>
              <p:xfrm>
                <a:off x="12734294" y="3106422"/>
                <a:ext cx="10737849" cy="8129270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4"/>
                </a:graphicData>
              </a:graphic>
            </p:graphicFrame>
          </mc:Choice>
          <mc:Fallback xmlns="">
            <p:pic>
              <p:nvPicPr>
                <p:cNvPr id="4" name="Diagrama 3">
                  <a:extLst>
                    <a:ext uri="{FF2B5EF4-FFF2-40B4-BE49-F238E27FC236}">
                      <a16:creationId xmlns:a16="http://schemas.microsoft.com/office/drawing/2014/main" id="{70CAB7B7-C52C-8ECB-21B1-3B3751A050D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734295" y="3493771"/>
                  <a:ext cx="10737849" cy="812927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A78818-61FC-CEFA-0954-15CA4440A601}"/>
                </a:ext>
              </a:extLst>
            </p:cNvPr>
            <p:cNvSpPr txBox="1"/>
            <p:nvPr/>
          </p:nvSpPr>
          <p:spPr>
            <a:xfrm>
              <a:off x="20016071" y="8111561"/>
              <a:ext cx="3007360" cy="58477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lt-LT" sz="3200" b="1" dirty="0">
                  <a:solidFill>
                    <a:srgbClr val="99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1 399 945,95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5D0CFA-CC6A-72E3-5460-72831BFE8869}"/>
                </a:ext>
              </a:extLst>
            </p:cNvPr>
            <p:cNvSpPr txBox="1"/>
            <p:nvPr/>
          </p:nvSpPr>
          <p:spPr>
            <a:xfrm>
              <a:off x="19967177" y="8875925"/>
              <a:ext cx="2674820" cy="58477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lt-LT" sz="3200" b="1" dirty="0">
                  <a:solidFill>
                    <a:srgbClr val="99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1 108 538,50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3EE9776-77CB-E18B-4193-FD92C8B28A64}"/>
                </a:ext>
              </a:extLst>
            </p:cNvPr>
            <p:cNvSpPr txBox="1"/>
            <p:nvPr/>
          </p:nvSpPr>
          <p:spPr>
            <a:xfrm>
              <a:off x="19817517" y="9708909"/>
              <a:ext cx="2824480" cy="58477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lt-LT" sz="3200" b="1" dirty="0">
                  <a:solidFill>
                    <a:srgbClr val="99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652 977,55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266D2A6-D226-5797-FCB1-8EBEC3352564}"/>
                </a:ext>
              </a:extLst>
            </p:cNvPr>
            <p:cNvSpPr txBox="1"/>
            <p:nvPr/>
          </p:nvSpPr>
          <p:spPr>
            <a:xfrm>
              <a:off x="19717820" y="10471328"/>
              <a:ext cx="2560320" cy="58477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lt-LT" sz="3200" b="1" dirty="0">
                  <a:solidFill>
                    <a:srgbClr val="99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454 185,52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7DA9FDC-D56C-03F9-A62D-C4AE7311707D}"/>
              </a:ext>
            </a:extLst>
          </p:cNvPr>
          <p:cNvSpPr txBox="1"/>
          <p:nvPr/>
        </p:nvSpPr>
        <p:spPr>
          <a:xfrm>
            <a:off x="458468" y="942087"/>
            <a:ext cx="1227582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eaLnBrk="1" latinLnBrk="0" hangingPunct="1">
              <a:defRPr sz="4000" b="1">
                <a:solidFill>
                  <a:srgbClr val="000000"/>
                </a:solidFill>
              </a:defRPr>
            </a:pPr>
            <a:r>
              <a:rPr lang="lt-LT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SUMOS DALIS, UŽ KURIĄ VERTINAMI PĮP IR SUDARYTOS SUTARTYS, NUO REGIONUI NUMATYTŲ LĖŠŲ RPP</a:t>
            </a:r>
            <a:r>
              <a:rPr lang="lt-LT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t-LT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06A043-D1DA-8D31-1E2E-BE968C169969}"/>
              </a:ext>
            </a:extLst>
          </p:cNvPr>
          <p:cNvSpPr txBox="1"/>
          <p:nvPr/>
        </p:nvSpPr>
        <p:spPr>
          <a:xfrm>
            <a:off x="14386560" y="1280641"/>
            <a:ext cx="890016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eaLnBrk="1" latinLnBrk="0" hangingPunct="1">
              <a:defRPr sz="40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r>
              <a:rPr lang="lt-LT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IŠMOKĖTA LĖŠŲ SUMA REGIONUI, eurai</a:t>
            </a:r>
          </a:p>
        </p:txBody>
      </p:sp>
      <p:pic>
        <p:nvPicPr>
          <p:cNvPr id="20" name="Paveikslėlis 19">
            <a:extLst>
              <a:ext uri="{FF2B5EF4-FFF2-40B4-BE49-F238E27FC236}">
                <a16:creationId xmlns:a16="http://schemas.microsoft.com/office/drawing/2014/main" id="{284766E9-FD15-906F-E2B4-94E6963F6E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160371"/>
            <a:ext cx="2857899" cy="16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9927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Custom 17">
      <a:dk1>
        <a:srgbClr val="999999"/>
      </a:dk1>
      <a:lt1>
        <a:srgbClr val="FFFFFF"/>
      </a:lt1>
      <a:dk2>
        <a:srgbClr val="494949"/>
      </a:dk2>
      <a:lt2>
        <a:srgbClr val="FFFFFF"/>
      </a:lt2>
      <a:accent1>
        <a:srgbClr val="C00000"/>
      </a:accent1>
      <a:accent2>
        <a:srgbClr val="F13900"/>
      </a:accent2>
      <a:accent3>
        <a:srgbClr val="FFA98E"/>
      </a:accent3>
      <a:accent4>
        <a:srgbClr val="FF835D"/>
      </a:accent4>
      <a:accent5>
        <a:srgbClr val="4C4C4C"/>
      </a:accent5>
      <a:accent6>
        <a:srgbClr val="999AA0"/>
      </a:accent6>
      <a:hlink>
        <a:srgbClr val="F33B48"/>
      </a:hlink>
      <a:folHlink>
        <a:srgbClr val="FF0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38400</TotalTime>
  <Words>633</Words>
  <Application>Microsoft Office PowerPoint</Application>
  <PresentationFormat>Pasirinktinai</PresentationFormat>
  <Paragraphs>145</Paragraphs>
  <Slides>11</Slides>
  <Notes>7</Notes>
  <HiddenSlides>0</HiddenSlides>
  <MMClips>0</MMClips>
  <ScaleCrop>false</ScaleCrop>
  <HeadingPairs>
    <vt:vector size="6" baseType="variant">
      <vt:variant>
        <vt:lpstr>Naudojami šriftai</vt:lpstr>
      </vt:variant>
      <vt:variant>
        <vt:i4>6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Lato</vt:lpstr>
      <vt:lpstr>Lato Light</vt:lpstr>
      <vt:lpstr>Montserrat Light</vt:lpstr>
      <vt:lpstr>Default Theme</vt:lpstr>
      <vt:lpstr>„PowerPoint“ pateiktis</vt:lpstr>
      <vt:lpstr>„PowerPoint“ pateiktis</vt:lpstr>
      <vt:lpstr>„PowerPoint“ pateiktis</vt:lpstr>
      <vt:lpstr>„PowerPoint“ pateiktis</vt:lpstr>
      <vt:lpstr>REGIONŲ PLĖTROS PROGRAMOS FINANSAVIMAS</vt:lpstr>
      <vt:lpstr>„PowerPoint“ pateiktis</vt:lpstr>
      <vt:lpstr>IŠSKIRTINUMAI FUNKCINIŲ ZONŲ STRATEGIJOSE </vt:lpstr>
      <vt:lpstr>IKI 2025-06-18 SUPLANUOTA REGIONINIŲ PAŽANGOS PRIEMONIŲ LĖŠŲ, mln. Eur</vt:lpstr>
      <vt:lpstr>„PowerPoint“ pateiktis</vt:lpstr>
      <vt:lpstr>SVARBU</vt:lpstr>
      <vt:lpstr>„PowerPoint“ pateiktis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Premium Presentations</dc:title>
  <dc:creator>Ieva Dirmaitė</dc:creator>
  <cp:lastModifiedBy>Natalija Valavičienė</cp:lastModifiedBy>
  <cp:revision>6273</cp:revision>
  <cp:lastPrinted>2019-08-30T05:54:32Z</cp:lastPrinted>
  <dcterms:created xsi:type="dcterms:W3CDTF">2014-11-12T21:47:38Z</dcterms:created>
  <dcterms:modified xsi:type="dcterms:W3CDTF">2025-06-19T12:08:33Z</dcterms:modified>
</cp:coreProperties>
</file>