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4630400" cy="8229600"/>
  <p:notesSz cx="8229600" cy="14630400"/>
  <p:embeddedFontLst>
    <p:embeddedFont>
      <p:font typeface="Poppins" panose="00000500000000000000" pitchFamily="2" charset="-70"/>
      <p:regular r:id="rId16"/>
    </p:embeddedFont>
    <p:embeddedFont>
      <p:font typeface="PT Sans" panose="020B0503020203020204" pitchFamily="34" charset="-70"/>
      <p:regular r:id="rId17"/>
    </p:embeddedFont>
  </p:embeddedFontLst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68AF"/>
    <a:srgbClr val="09A8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70" d="100"/>
          <a:sy n="70" d="100"/>
        </p:scale>
        <p:origin x="60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6129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D8FED3-B32B-AB0E-E390-C03F071E99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7799FBF-747E-1198-DFCF-1843E56AD8A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9228AC5-FE74-E659-D11E-CCC9919AD9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9EAF76-FEF4-1762-9053-122A721CDEC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656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4FDFF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4FDFF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4FDFF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4FDFF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4FDFF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4FDFF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4FDFF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4FDFF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4FDFF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4FDFF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4FDFF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4FDFF">
              <a:alpha val="75000"/>
            </a:srgbClr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4FDFF">
              <a:alpha val="75000"/>
            </a:srgbClr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321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7095" y="629126"/>
            <a:ext cx="6784777" cy="5382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350" dirty="0">
                <a:solidFill>
                  <a:srgbClr val="09A8BD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KAUNO REGIONO FORUMAS 2025</a:t>
            </a:r>
            <a:endParaRPr lang="en-US" sz="3350" dirty="0"/>
          </a:p>
        </p:txBody>
      </p:sp>
      <p:sp>
        <p:nvSpPr>
          <p:cNvPr id="4" name="Text 1"/>
          <p:cNvSpPr/>
          <p:nvPr/>
        </p:nvSpPr>
        <p:spPr>
          <a:xfrm>
            <a:off x="6287095" y="1424702"/>
            <a:ext cx="7200424" cy="3661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800" dirty="0"/>
          </a:p>
        </p:txBody>
      </p:sp>
      <p:sp>
        <p:nvSpPr>
          <p:cNvPr id="5" name="Text 2"/>
          <p:cNvSpPr/>
          <p:nvPr/>
        </p:nvSpPr>
        <p:spPr>
          <a:xfrm>
            <a:off x="6287095" y="2120383"/>
            <a:ext cx="7200424" cy="26912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250"/>
              </a:lnSpc>
              <a:buNone/>
            </a:pPr>
            <a:r>
              <a:rPr lang="en-US" sz="4200" b="1" dirty="0">
                <a:solidFill>
                  <a:srgbClr val="2E2F79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Kuriame naują veidą kartu: ES indėlis į vietos infrastruktūrą, žmones ir paslaugas</a:t>
            </a:r>
            <a:endParaRPr lang="en-US" sz="4200" dirty="0"/>
          </a:p>
        </p:txBody>
      </p:sp>
      <p:sp>
        <p:nvSpPr>
          <p:cNvPr id="6" name="Text 3"/>
          <p:cNvSpPr/>
          <p:nvPr/>
        </p:nvSpPr>
        <p:spPr>
          <a:xfrm>
            <a:off x="6287095" y="5168384"/>
            <a:ext cx="7200424" cy="3661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800" dirty="0"/>
          </a:p>
        </p:txBody>
      </p:sp>
      <p:sp>
        <p:nvSpPr>
          <p:cNvPr id="7" name="Text 4"/>
          <p:cNvSpPr/>
          <p:nvPr/>
        </p:nvSpPr>
        <p:spPr>
          <a:xfrm>
            <a:off x="6287095" y="5877639"/>
            <a:ext cx="2712363" cy="3364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b="1" dirty="0">
                <a:solidFill>
                  <a:srgbClr val="2E2F79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Valerijus Makūnas, </a:t>
            </a:r>
            <a:endParaRPr lang="en-US" sz="2100" dirty="0"/>
          </a:p>
        </p:txBody>
      </p:sp>
      <p:sp>
        <p:nvSpPr>
          <p:cNvPr id="8" name="Text 5"/>
          <p:cNvSpPr/>
          <p:nvPr/>
        </p:nvSpPr>
        <p:spPr>
          <a:xfrm>
            <a:off x="6287095" y="6389012"/>
            <a:ext cx="4568785" cy="3364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dirty="0">
                <a:solidFill>
                  <a:srgbClr val="2E2F79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Kauno rajono savivaldybės meras</a:t>
            </a:r>
            <a:endParaRPr lang="en-US" sz="2100" dirty="0"/>
          </a:p>
        </p:txBody>
      </p:sp>
      <p:sp>
        <p:nvSpPr>
          <p:cNvPr id="9" name="Text 6"/>
          <p:cNvSpPr/>
          <p:nvPr/>
        </p:nvSpPr>
        <p:spPr>
          <a:xfrm>
            <a:off x="6287095" y="7236857"/>
            <a:ext cx="7200424" cy="3661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800" dirty="0">
                <a:solidFill>
                  <a:srgbClr val="00B1B8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2025 m. birželio 20 d.</a:t>
            </a:r>
            <a:endParaRPr lang="en-US" sz="1800" dirty="0"/>
          </a:p>
        </p:txBody>
      </p:sp>
      <p:sp>
        <p:nvSpPr>
          <p:cNvPr id="11" name="Stačiakampis 10">
            <a:extLst>
              <a:ext uri="{FF2B5EF4-FFF2-40B4-BE49-F238E27FC236}">
                <a16:creationId xmlns:a16="http://schemas.microsoft.com/office/drawing/2014/main" id="{AC2CEFE9-3FAC-67A4-2270-73501C009269}"/>
              </a:ext>
            </a:extLst>
          </p:cNvPr>
          <p:cNvSpPr/>
          <p:nvPr/>
        </p:nvSpPr>
        <p:spPr>
          <a:xfrm>
            <a:off x="11966222" y="5703389"/>
            <a:ext cx="2664178" cy="2528711"/>
          </a:xfrm>
          <a:prstGeom prst="rect">
            <a:avLst/>
          </a:prstGeom>
          <a:solidFill>
            <a:srgbClr val="09A8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pic>
        <p:nvPicPr>
          <p:cNvPr id="13" name="Paveikslėlis 12">
            <a:extLst>
              <a:ext uri="{FF2B5EF4-FFF2-40B4-BE49-F238E27FC236}">
                <a16:creationId xmlns:a16="http://schemas.microsoft.com/office/drawing/2014/main" id="{21CF5F3B-826C-8D3A-2CE5-7F671ED3FB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12668" y="6072672"/>
            <a:ext cx="1799346" cy="1799346"/>
          </a:xfrm>
          <a:prstGeom prst="rect">
            <a:avLst/>
          </a:prstGeom>
        </p:spPr>
      </p:pic>
      <p:sp>
        <p:nvSpPr>
          <p:cNvPr id="14" name="Stačiakampis 13">
            <a:extLst>
              <a:ext uri="{FF2B5EF4-FFF2-40B4-BE49-F238E27FC236}">
                <a16:creationId xmlns:a16="http://schemas.microsoft.com/office/drawing/2014/main" id="{9CD7F006-5EEB-539D-5923-81378FEDED1A}"/>
              </a:ext>
            </a:extLst>
          </p:cNvPr>
          <p:cNvSpPr/>
          <p:nvPr/>
        </p:nvSpPr>
        <p:spPr>
          <a:xfrm>
            <a:off x="0" y="0"/>
            <a:ext cx="108857" cy="8232100"/>
          </a:xfrm>
          <a:prstGeom prst="rect">
            <a:avLst/>
          </a:prstGeom>
          <a:solidFill>
            <a:srgbClr val="4868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976854" y="526613"/>
            <a:ext cx="5651540" cy="5632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00" dirty="0">
                <a:solidFill>
                  <a:srgbClr val="2E2F79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KAUNO RAJONO POKYČIAI</a:t>
            </a:r>
            <a:endParaRPr lang="en-US" sz="35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203" y="1712288"/>
            <a:ext cx="957501" cy="207728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819156" y="1903741"/>
            <a:ext cx="4505920" cy="5632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00" b="1" dirty="0">
                <a:solidFill>
                  <a:srgbClr val="09A8BD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Demografija</a:t>
            </a:r>
            <a:endParaRPr lang="en-US" sz="3500" dirty="0"/>
          </a:p>
        </p:txBody>
      </p:sp>
      <p:sp>
        <p:nvSpPr>
          <p:cNvPr id="5" name="Text 2"/>
          <p:cNvSpPr/>
          <p:nvPr/>
        </p:nvSpPr>
        <p:spPr>
          <a:xfrm>
            <a:off x="1819156" y="2581921"/>
            <a:ext cx="5966936" cy="4506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00"/>
              </a:lnSpc>
              <a:buNone/>
            </a:pPr>
            <a:r>
              <a:rPr lang="en-US" sz="2800" dirty="0">
                <a:solidFill>
                  <a:srgbClr val="00002E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Gyventojų skaičius padidėjo</a:t>
            </a:r>
            <a:r>
              <a:rPr lang="en-US" sz="2800" b="1" dirty="0">
                <a:solidFill>
                  <a:srgbClr val="00002E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36 %</a:t>
            </a:r>
            <a:endParaRPr lang="en-US" sz="2800" dirty="0"/>
          </a:p>
        </p:txBody>
      </p:sp>
      <p:sp>
        <p:nvSpPr>
          <p:cNvPr id="6" name="Text 3"/>
          <p:cNvSpPr/>
          <p:nvPr/>
        </p:nvSpPr>
        <p:spPr>
          <a:xfrm>
            <a:off x="1819156" y="3147468"/>
            <a:ext cx="5304473" cy="4506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00"/>
              </a:lnSpc>
              <a:buNone/>
            </a:pPr>
            <a:r>
              <a:rPr lang="en-US" sz="2800" dirty="0">
                <a:solidFill>
                  <a:srgbClr val="00002E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Gimstamumas padidėjo</a:t>
            </a:r>
            <a:r>
              <a:rPr lang="en-US" sz="2800" b="1" dirty="0">
                <a:solidFill>
                  <a:srgbClr val="00002E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57 %</a:t>
            </a:r>
            <a:endParaRPr lang="en-US" sz="28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203" y="3789572"/>
            <a:ext cx="957501" cy="2077283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1819156" y="3981024"/>
            <a:ext cx="4536877" cy="5632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00" b="1" dirty="0">
                <a:solidFill>
                  <a:srgbClr val="09A8BD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Švietimas ir kultūra</a:t>
            </a:r>
            <a:endParaRPr lang="en-US" sz="3500" dirty="0"/>
          </a:p>
        </p:txBody>
      </p:sp>
      <p:sp>
        <p:nvSpPr>
          <p:cNvPr id="9" name="Text 5"/>
          <p:cNvSpPr/>
          <p:nvPr/>
        </p:nvSpPr>
        <p:spPr>
          <a:xfrm>
            <a:off x="1819156" y="4659204"/>
            <a:ext cx="7365683" cy="4506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00"/>
              </a:lnSpc>
              <a:buNone/>
            </a:pPr>
            <a:r>
              <a:rPr lang="en-US" sz="2800" dirty="0">
                <a:solidFill>
                  <a:srgbClr val="00002E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Brandos egzaminų vidurkis pagerėjo</a:t>
            </a:r>
            <a:r>
              <a:rPr lang="en-US" sz="2800" b="1" dirty="0">
                <a:solidFill>
                  <a:srgbClr val="00002E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17 %</a:t>
            </a:r>
            <a:endParaRPr lang="en-US" sz="2800" dirty="0"/>
          </a:p>
        </p:txBody>
      </p:sp>
      <p:sp>
        <p:nvSpPr>
          <p:cNvPr id="10" name="Text 6"/>
          <p:cNvSpPr/>
          <p:nvPr/>
        </p:nvSpPr>
        <p:spPr>
          <a:xfrm>
            <a:off x="1819156" y="5224751"/>
            <a:ext cx="8097203" cy="4506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00"/>
              </a:lnSpc>
              <a:buNone/>
            </a:pPr>
            <a:r>
              <a:rPr lang="en-US" sz="2800" dirty="0">
                <a:solidFill>
                  <a:srgbClr val="00002E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Kultūrinių renginių skaičius padidėjo </a:t>
            </a:r>
            <a:r>
              <a:rPr lang="en-US" sz="2800" b="1" dirty="0">
                <a:solidFill>
                  <a:srgbClr val="00002E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4 kartus</a:t>
            </a:r>
            <a:endParaRPr lang="en-US" sz="2800" dirty="0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203" y="5866855"/>
            <a:ext cx="957501" cy="2077283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1819156" y="6058308"/>
            <a:ext cx="4505920" cy="5632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00"/>
              </a:lnSpc>
              <a:buNone/>
            </a:pPr>
            <a:r>
              <a:rPr lang="en-US" sz="3500" b="1" dirty="0">
                <a:solidFill>
                  <a:srgbClr val="09A8BD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Bendruomenės</a:t>
            </a:r>
            <a:endParaRPr lang="en-US" sz="3500" dirty="0"/>
          </a:p>
        </p:txBody>
      </p:sp>
      <p:sp>
        <p:nvSpPr>
          <p:cNvPr id="13" name="Text 8"/>
          <p:cNvSpPr/>
          <p:nvPr/>
        </p:nvSpPr>
        <p:spPr>
          <a:xfrm>
            <a:off x="1819156" y="6736487"/>
            <a:ext cx="5630704" cy="4506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00"/>
              </a:lnSpc>
              <a:buNone/>
            </a:pPr>
            <a:r>
              <a:rPr lang="en-US" sz="2800" dirty="0">
                <a:solidFill>
                  <a:srgbClr val="00002E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NVO skaičius padidėjo </a:t>
            </a:r>
            <a:r>
              <a:rPr lang="en-US" sz="2800" b="1" dirty="0">
                <a:solidFill>
                  <a:srgbClr val="00002E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5 kartus</a:t>
            </a:r>
            <a:endParaRPr lang="en-US" sz="2800" dirty="0"/>
          </a:p>
        </p:txBody>
      </p:sp>
      <p:sp>
        <p:nvSpPr>
          <p:cNvPr id="14" name="Text 9"/>
          <p:cNvSpPr/>
          <p:nvPr/>
        </p:nvSpPr>
        <p:spPr>
          <a:xfrm>
            <a:off x="1819156" y="7302034"/>
            <a:ext cx="7549753" cy="4506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00"/>
              </a:lnSpc>
              <a:buNone/>
            </a:pPr>
            <a:r>
              <a:rPr lang="en-US" sz="2800" dirty="0">
                <a:solidFill>
                  <a:srgbClr val="00002E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Verslo subjektų skaičius padidėjo </a:t>
            </a:r>
            <a:r>
              <a:rPr lang="en-US" sz="2800" b="1" dirty="0">
                <a:solidFill>
                  <a:srgbClr val="00002E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2 kartus</a:t>
            </a:r>
            <a:endParaRPr lang="en-US" sz="2800" dirty="0"/>
          </a:p>
        </p:txBody>
      </p:sp>
      <p:sp>
        <p:nvSpPr>
          <p:cNvPr id="16" name="Stačiakampis 15">
            <a:extLst>
              <a:ext uri="{FF2B5EF4-FFF2-40B4-BE49-F238E27FC236}">
                <a16:creationId xmlns:a16="http://schemas.microsoft.com/office/drawing/2014/main" id="{820C9AAE-9848-79BA-0734-3AB1543C2708}"/>
              </a:ext>
            </a:extLst>
          </p:cNvPr>
          <p:cNvSpPr/>
          <p:nvPr/>
        </p:nvSpPr>
        <p:spPr>
          <a:xfrm>
            <a:off x="0" y="0"/>
            <a:ext cx="108857" cy="8232100"/>
          </a:xfrm>
          <a:prstGeom prst="rect">
            <a:avLst/>
          </a:prstGeom>
          <a:solidFill>
            <a:srgbClr val="4868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sp>
        <p:nvSpPr>
          <p:cNvPr id="18" name="Stačiakampis 17">
            <a:extLst>
              <a:ext uri="{FF2B5EF4-FFF2-40B4-BE49-F238E27FC236}">
                <a16:creationId xmlns:a16="http://schemas.microsoft.com/office/drawing/2014/main" id="{EF83942A-ACD1-3A47-310F-B99B9EDC26DA}"/>
              </a:ext>
            </a:extLst>
          </p:cNvPr>
          <p:cNvSpPr/>
          <p:nvPr/>
        </p:nvSpPr>
        <p:spPr>
          <a:xfrm>
            <a:off x="1" y="-1"/>
            <a:ext cx="1752600" cy="1502229"/>
          </a:xfrm>
          <a:prstGeom prst="rect">
            <a:avLst/>
          </a:prstGeom>
          <a:solidFill>
            <a:srgbClr val="09A8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19" name="Stačiakampis 18">
            <a:extLst>
              <a:ext uri="{FF2B5EF4-FFF2-40B4-BE49-F238E27FC236}">
                <a16:creationId xmlns:a16="http://schemas.microsoft.com/office/drawing/2014/main" id="{A67F4140-C3A8-25C0-B83D-37C9C1E0EA03}"/>
              </a:ext>
            </a:extLst>
          </p:cNvPr>
          <p:cNvSpPr/>
          <p:nvPr/>
        </p:nvSpPr>
        <p:spPr>
          <a:xfrm>
            <a:off x="0" y="0"/>
            <a:ext cx="108857" cy="8232100"/>
          </a:xfrm>
          <a:prstGeom prst="rect">
            <a:avLst/>
          </a:prstGeom>
          <a:solidFill>
            <a:srgbClr val="4868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pic>
        <p:nvPicPr>
          <p:cNvPr id="20" name="Paveikslėlis 19">
            <a:extLst>
              <a:ext uri="{FF2B5EF4-FFF2-40B4-BE49-F238E27FC236}">
                <a16:creationId xmlns:a16="http://schemas.microsoft.com/office/drawing/2014/main" id="{0C49E4ED-8573-3117-8690-5CFF52C20B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437" y="180300"/>
            <a:ext cx="1120247" cy="112024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2154197" y="514410"/>
            <a:ext cx="8874681" cy="5882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600"/>
              </a:lnSpc>
              <a:buNone/>
            </a:pPr>
            <a:r>
              <a:rPr lang="en-US" sz="3700" dirty="0">
                <a:solidFill>
                  <a:srgbClr val="2E2F79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GYVENIMO KOKYBĖS INDEKSO POKYČIAI</a:t>
            </a:r>
            <a:endParaRPr lang="en-US" sz="3700" dirty="0"/>
          </a:p>
        </p:txBody>
      </p:sp>
      <p:sp>
        <p:nvSpPr>
          <p:cNvPr id="3" name="Shape 1"/>
          <p:cNvSpPr/>
          <p:nvPr/>
        </p:nvSpPr>
        <p:spPr>
          <a:xfrm>
            <a:off x="7082314" y="1538526"/>
            <a:ext cx="22860" cy="6140887"/>
          </a:xfrm>
          <a:prstGeom prst="roundRect">
            <a:avLst>
              <a:gd name="adj" fmla="val 1312624"/>
            </a:avLst>
          </a:prstGeom>
          <a:solidFill>
            <a:srgbClr val="000000">
              <a:alpha val="8000"/>
            </a:srgbClr>
          </a:solidFill>
          <a:ln/>
        </p:spPr>
      </p:sp>
      <p:sp>
        <p:nvSpPr>
          <p:cNvPr id="4" name="Shape 2"/>
          <p:cNvSpPr/>
          <p:nvPr/>
        </p:nvSpPr>
        <p:spPr>
          <a:xfrm>
            <a:off x="6291501" y="1752124"/>
            <a:ext cx="600075" cy="22860"/>
          </a:xfrm>
          <a:prstGeom prst="roundRect">
            <a:avLst>
              <a:gd name="adj" fmla="val 1312624"/>
            </a:avLst>
          </a:prstGeom>
          <a:solidFill>
            <a:srgbClr val="474892"/>
          </a:solidFill>
          <a:ln/>
        </p:spPr>
      </p:sp>
      <p:sp>
        <p:nvSpPr>
          <p:cNvPr id="5" name="Shape 3"/>
          <p:cNvSpPr/>
          <p:nvPr/>
        </p:nvSpPr>
        <p:spPr>
          <a:xfrm>
            <a:off x="6739280" y="1370726"/>
            <a:ext cx="719273" cy="762655"/>
          </a:xfrm>
          <a:prstGeom prst="roundRect">
            <a:avLst>
              <a:gd name="adj" fmla="val 66673"/>
            </a:avLst>
          </a:prstGeom>
          <a:solidFill>
            <a:srgbClr val="2E2F79"/>
          </a:solidFill>
          <a:ln w="7620">
            <a:solidFill>
              <a:srgbClr val="474892"/>
            </a:solidFill>
            <a:prstDash val="solid"/>
          </a:ln>
        </p:spPr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8716" y="1456513"/>
            <a:ext cx="470639" cy="588349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700088" y="1513522"/>
            <a:ext cx="5393531" cy="9413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3700"/>
              </a:lnSpc>
              <a:buNone/>
            </a:pPr>
            <a:r>
              <a:rPr lang="en-US" sz="2950" b="1" dirty="0">
                <a:solidFill>
                  <a:srgbClr val="09A8BD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Materialinės gyvenimo sąlygos </a:t>
            </a:r>
            <a:endParaRPr lang="en-US" sz="2950" dirty="0"/>
          </a:p>
        </p:txBody>
      </p:sp>
      <p:sp>
        <p:nvSpPr>
          <p:cNvPr id="8" name="Text 5"/>
          <p:cNvSpPr/>
          <p:nvPr/>
        </p:nvSpPr>
        <p:spPr>
          <a:xfrm>
            <a:off x="2328148" y="2574846"/>
            <a:ext cx="3765471" cy="4706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3700"/>
              </a:lnSpc>
              <a:buNone/>
            </a:pPr>
            <a:r>
              <a:rPr lang="en-US" sz="2950" dirty="0">
                <a:solidFill>
                  <a:srgbClr val="00002E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Pagerėjo </a:t>
            </a:r>
            <a:r>
              <a:rPr lang="en-US" sz="2950" b="1" dirty="0">
                <a:solidFill>
                  <a:srgbClr val="00002E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138 %</a:t>
            </a:r>
            <a:endParaRPr lang="en-US" sz="2950" dirty="0"/>
          </a:p>
        </p:txBody>
      </p:sp>
      <p:sp>
        <p:nvSpPr>
          <p:cNvPr id="9" name="Shape 6"/>
          <p:cNvSpPr/>
          <p:nvPr/>
        </p:nvSpPr>
        <p:spPr>
          <a:xfrm>
            <a:off x="7295912" y="2952274"/>
            <a:ext cx="600075" cy="22860"/>
          </a:xfrm>
          <a:prstGeom prst="roundRect">
            <a:avLst>
              <a:gd name="adj" fmla="val 1312624"/>
            </a:avLst>
          </a:prstGeom>
          <a:solidFill>
            <a:srgbClr val="6181C8"/>
          </a:solidFill>
          <a:ln/>
        </p:spPr>
      </p:sp>
      <p:sp>
        <p:nvSpPr>
          <p:cNvPr id="10" name="Shape 7"/>
          <p:cNvSpPr/>
          <p:nvPr/>
        </p:nvSpPr>
        <p:spPr>
          <a:xfrm>
            <a:off x="6739280" y="2634525"/>
            <a:ext cx="719272" cy="673953"/>
          </a:xfrm>
          <a:prstGeom prst="roundRect">
            <a:avLst>
              <a:gd name="adj" fmla="val 66673"/>
            </a:avLst>
          </a:prstGeom>
          <a:solidFill>
            <a:srgbClr val="4868AF"/>
          </a:solidFill>
          <a:ln w="7620">
            <a:solidFill>
              <a:srgbClr val="6181C8"/>
            </a:solidFill>
            <a:prstDash val="solid"/>
          </a:ln>
        </p:spPr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1577" y="2686861"/>
            <a:ext cx="423624" cy="529574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8093869" y="2713673"/>
            <a:ext cx="5393650" cy="9413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700"/>
              </a:lnSpc>
              <a:buNone/>
            </a:pPr>
            <a:r>
              <a:rPr lang="en-US" sz="2950" b="1" dirty="0">
                <a:solidFill>
                  <a:srgbClr val="09A8BD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Viešoji infrastruktūra ir saugumas</a:t>
            </a:r>
            <a:endParaRPr lang="en-US" sz="2950" dirty="0"/>
          </a:p>
        </p:txBody>
      </p:sp>
      <p:sp>
        <p:nvSpPr>
          <p:cNvPr id="13" name="Text 9"/>
          <p:cNvSpPr/>
          <p:nvPr/>
        </p:nvSpPr>
        <p:spPr>
          <a:xfrm>
            <a:off x="8093869" y="3774996"/>
            <a:ext cx="3765471" cy="4706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700"/>
              </a:lnSpc>
              <a:buNone/>
            </a:pPr>
            <a:r>
              <a:rPr lang="en-US" sz="2950" dirty="0">
                <a:solidFill>
                  <a:srgbClr val="00002E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Pagerėjo </a:t>
            </a:r>
            <a:r>
              <a:rPr lang="en-US" sz="2950" b="1" dirty="0">
                <a:solidFill>
                  <a:srgbClr val="00002E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70 %</a:t>
            </a:r>
            <a:r>
              <a:rPr lang="en-US" sz="2950" dirty="0">
                <a:solidFill>
                  <a:srgbClr val="00002E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</a:t>
            </a:r>
            <a:endParaRPr lang="en-US" sz="2950" dirty="0"/>
          </a:p>
        </p:txBody>
      </p:sp>
      <p:sp>
        <p:nvSpPr>
          <p:cNvPr id="14" name="Shape 10"/>
          <p:cNvSpPr/>
          <p:nvPr/>
        </p:nvSpPr>
        <p:spPr>
          <a:xfrm>
            <a:off x="6291501" y="3939897"/>
            <a:ext cx="600075" cy="22860"/>
          </a:xfrm>
          <a:prstGeom prst="roundRect">
            <a:avLst>
              <a:gd name="adj" fmla="val 1312624"/>
            </a:avLst>
          </a:prstGeom>
          <a:solidFill>
            <a:srgbClr val="19CAD1"/>
          </a:solidFill>
          <a:ln/>
        </p:spPr>
      </p:sp>
      <p:sp>
        <p:nvSpPr>
          <p:cNvPr id="15" name="Shape 11"/>
          <p:cNvSpPr/>
          <p:nvPr/>
        </p:nvSpPr>
        <p:spPr>
          <a:xfrm>
            <a:off x="6739279" y="3633028"/>
            <a:ext cx="719271" cy="673953"/>
          </a:xfrm>
          <a:prstGeom prst="roundRect">
            <a:avLst>
              <a:gd name="adj" fmla="val 66673"/>
            </a:avLst>
          </a:prstGeom>
          <a:solidFill>
            <a:srgbClr val="00B1B8"/>
          </a:solidFill>
          <a:ln w="7620">
            <a:solidFill>
              <a:srgbClr val="19CAD1"/>
            </a:solidFill>
            <a:prstDash val="solid"/>
          </a:ln>
        </p:spPr>
      </p:sp>
      <p:pic>
        <p:nvPicPr>
          <p:cNvPr id="16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0775" y="3701295"/>
            <a:ext cx="425036" cy="531341"/>
          </a:xfrm>
          <a:prstGeom prst="rect">
            <a:avLst/>
          </a:prstGeom>
        </p:spPr>
      </p:pic>
      <p:sp>
        <p:nvSpPr>
          <p:cNvPr id="17" name="Text 12"/>
          <p:cNvSpPr/>
          <p:nvPr/>
        </p:nvSpPr>
        <p:spPr>
          <a:xfrm>
            <a:off x="751046" y="3701296"/>
            <a:ext cx="5342573" cy="4706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3700"/>
              </a:lnSpc>
              <a:buNone/>
            </a:pPr>
            <a:r>
              <a:rPr lang="en-US" sz="2950" b="1" dirty="0">
                <a:solidFill>
                  <a:srgbClr val="09A8BD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Sveikatos paslaugų kokybė</a:t>
            </a:r>
            <a:endParaRPr lang="en-US" sz="2950" dirty="0"/>
          </a:p>
        </p:txBody>
      </p:sp>
      <p:sp>
        <p:nvSpPr>
          <p:cNvPr id="18" name="Text 13"/>
          <p:cNvSpPr/>
          <p:nvPr/>
        </p:nvSpPr>
        <p:spPr>
          <a:xfrm>
            <a:off x="2328148" y="4291965"/>
            <a:ext cx="3765471" cy="4706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3700"/>
              </a:lnSpc>
              <a:buNone/>
            </a:pPr>
            <a:r>
              <a:rPr lang="en-US" sz="2950" dirty="0">
                <a:solidFill>
                  <a:srgbClr val="00002E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Išaugo </a:t>
            </a:r>
            <a:r>
              <a:rPr lang="en-US" sz="2950" b="1" dirty="0">
                <a:solidFill>
                  <a:srgbClr val="00002E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60 %</a:t>
            </a:r>
            <a:endParaRPr lang="en-US" sz="2950" dirty="0"/>
          </a:p>
        </p:txBody>
      </p:sp>
      <p:sp>
        <p:nvSpPr>
          <p:cNvPr id="19" name="Shape 14"/>
          <p:cNvSpPr/>
          <p:nvPr/>
        </p:nvSpPr>
        <p:spPr>
          <a:xfrm>
            <a:off x="7295912" y="4927640"/>
            <a:ext cx="600075" cy="22860"/>
          </a:xfrm>
          <a:prstGeom prst="roundRect">
            <a:avLst>
              <a:gd name="adj" fmla="val 1312624"/>
            </a:avLst>
          </a:prstGeom>
          <a:solidFill>
            <a:srgbClr val="30A6AB"/>
          </a:solidFill>
          <a:ln/>
        </p:spPr>
      </p:sp>
      <p:sp>
        <p:nvSpPr>
          <p:cNvPr id="20" name="Shape 15"/>
          <p:cNvSpPr/>
          <p:nvPr/>
        </p:nvSpPr>
        <p:spPr>
          <a:xfrm>
            <a:off x="6739280" y="4571881"/>
            <a:ext cx="719270" cy="707827"/>
          </a:xfrm>
          <a:prstGeom prst="roundRect">
            <a:avLst>
              <a:gd name="adj" fmla="val 66673"/>
            </a:avLst>
          </a:prstGeom>
          <a:solidFill>
            <a:srgbClr val="178D92"/>
          </a:solidFill>
          <a:ln w="7620">
            <a:solidFill>
              <a:srgbClr val="30A6AB"/>
            </a:solidFill>
            <a:prstDash val="solid"/>
          </a:ln>
        </p:spPr>
      </p:sp>
      <p:pic>
        <p:nvPicPr>
          <p:cNvPr id="2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0913" y="4662226"/>
            <a:ext cx="403402" cy="504295"/>
          </a:xfrm>
          <a:prstGeom prst="rect">
            <a:avLst/>
          </a:prstGeom>
        </p:spPr>
      </p:pic>
      <p:sp>
        <p:nvSpPr>
          <p:cNvPr id="22" name="Text 16"/>
          <p:cNvSpPr/>
          <p:nvPr/>
        </p:nvSpPr>
        <p:spPr>
          <a:xfrm>
            <a:off x="8093869" y="4689038"/>
            <a:ext cx="3839766" cy="4706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700"/>
              </a:lnSpc>
              <a:buNone/>
            </a:pPr>
            <a:r>
              <a:rPr lang="en-US" sz="2950" b="1" dirty="0">
                <a:solidFill>
                  <a:srgbClr val="09A8BD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Švietimo paslaugos</a:t>
            </a:r>
            <a:endParaRPr lang="en-US" sz="2950" dirty="0"/>
          </a:p>
        </p:txBody>
      </p:sp>
      <p:sp>
        <p:nvSpPr>
          <p:cNvPr id="23" name="Text 17"/>
          <p:cNvSpPr/>
          <p:nvPr/>
        </p:nvSpPr>
        <p:spPr>
          <a:xfrm>
            <a:off x="8093869" y="5279708"/>
            <a:ext cx="3765471" cy="4706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700"/>
              </a:lnSpc>
              <a:buNone/>
            </a:pPr>
            <a:r>
              <a:rPr lang="en-US" sz="2950" dirty="0">
                <a:solidFill>
                  <a:srgbClr val="00002E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Pagerėjo </a:t>
            </a:r>
            <a:r>
              <a:rPr lang="en-US" sz="2950" b="1" dirty="0">
                <a:solidFill>
                  <a:srgbClr val="00002E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55 %</a:t>
            </a:r>
            <a:r>
              <a:rPr lang="en-US" sz="2950" dirty="0">
                <a:solidFill>
                  <a:srgbClr val="00002E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</a:t>
            </a:r>
            <a:endParaRPr lang="en-US" sz="2950" dirty="0"/>
          </a:p>
        </p:txBody>
      </p:sp>
      <p:sp>
        <p:nvSpPr>
          <p:cNvPr id="24" name="Shape 18"/>
          <p:cNvSpPr/>
          <p:nvPr/>
        </p:nvSpPr>
        <p:spPr>
          <a:xfrm>
            <a:off x="6291501" y="5915382"/>
            <a:ext cx="600075" cy="22860"/>
          </a:xfrm>
          <a:prstGeom prst="roundRect">
            <a:avLst>
              <a:gd name="adj" fmla="val 1312624"/>
            </a:avLst>
          </a:prstGeom>
          <a:solidFill>
            <a:srgbClr val="343573"/>
          </a:solidFill>
          <a:ln/>
        </p:spPr>
      </p:sp>
      <p:sp>
        <p:nvSpPr>
          <p:cNvPr id="25" name="Shape 19"/>
          <p:cNvSpPr/>
          <p:nvPr/>
        </p:nvSpPr>
        <p:spPr>
          <a:xfrm>
            <a:off x="6739279" y="5581918"/>
            <a:ext cx="719271" cy="707827"/>
          </a:xfrm>
          <a:prstGeom prst="roundRect">
            <a:avLst>
              <a:gd name="adj" fmla="val 66673"/>
            </a:avLst>
          </a:prstGeom>
          <a:solidFill>
            <a:srgbClr val="1B1C5A"/>
          </a:solidFill>
          <a:ln w="7620">
            <a:solidFill>
              <a:srgbClr val="343573"/>
            </a:solidFill>
            <a:prstDash val="solid"/>
          </a:ln>
        </p:spPr>
      </p:sp>
      <p:pic>
        <p:nvPicPr>
          <p:cNvPr id="2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87097" y="5641544"/>
            <a:ext cx="452258" cy="565370"/>
          </a:xfrm>
          <a:prstGeom prst="rect">
            <a:avLst/>
          </a:prstGeom>
        </p:spPr>
      </p:pic>
      <p:sp>
        <p:nvSpPr>
          <p:cNvPr id="27" name="Text 20"/>
          <p:cNvSpPr/>
          <p:nvPr/>
        </p:nvSpPr>
        <p:spPr>
          <a:xfrm>
            <a:off x="700088" y="5676781"/>
            <a:ext cx="5393531" cy="141196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3700"/>
              </a:lnSpc>
              <a:buNone/>
            </a:pPr>
            <a:r>
              <a:rPr lang="en-US" sz="2950" b="1" dirty="0">
                <a:solidFill>
                  <a:srgbClr val="09A8BD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Verslumo ir konkurencingumo indeksas</a:t>
            </a:r>
            <a:endParaRPr lang="en-US" sz="2950" dirty="0"/>
          </a:p>
        </p:txBody>
      </p:sp>
      <p:sp>
        <p:nvSpPr>
          <p:cNvPr id="28" name="Text 21"/>
          <p:cNvSpPr/>
          <p:nvPr/>
        </p:nvSpPr>
        <p:spPr>
          <a:xfrm>
            <a:off x="2328148" y="7208758"/>
            <a:ext cx="3765471" cy="47065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3700"/>
              </a:lnSpc>
              <a:buNone/>
            </a:pPr>
            <a:r>
              <a:rPr lang="en-US" sz="2950" dirty="0">
                <a:solidFill>
                  <a:srgbClr val="00002E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Padidėjo </a:t>
            </a:r>
            <a:r>
              <a:rPr lang="en-US" sz="2950" b="1" dirty="0">
                <a:solidFill>
                  <a:srgbClr val="00002E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80 %</a:t>
            </a:r>
            <a:endParaRPr lang="en-US" sz="2950" dirty="0"/>
          </a:p>
        </p:txBody>
      </p:sp>
      <p:sp>
        <p:nvSpPr>
          <p:cNvPr id="31" name="Stačiakampis 30">
            <a:extLst>
              <a:ext uri="{FF2B5EF4-FFF2-40B4-BE49-F238E27FC236}">
                <a16:creationId xmlns:a16="http://schemas.microsoft.com/office/drawing/2014/main" id="{A47A4644-0AE6-0BBC-ACD5-13BEF14CBEB0}"/>
              </a:ext>
            </a:extLst>
          </p:cNvPr>
          <p:cNvSpPr/>
          <p:nvPr/>
        </p:nvSpPr>
        <p:spPr>
          <a:xfrm>
            <a:off x="1" y="-1"/>
            <a:ext cx="1752600" cy="1502229"/>
          </a:xfrm>
          <a:prstGeom prst="rect">
            <a:avLst/>
          </a:prstGeom>
          <a:solidFill>
            <a:srgbClr val="09A8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32" name="Stačiakampis 31">
            <a:extLst>
              <a:ext uri="{FF2B5EF4-FFF2-40B4-BE49-F238E27FC236}">
                <a16:creationId xmlns:a16="http://schemas.microsoft.com/office/drawing/2014/main" id="{8FBE6DE3-9503-03ED-B0D2-997C1860CB78}"/>
              </a:ext>
            </a:extLst>
          </p:cNvPr>
          <p:cNvSpPr/>
          <p:nvPr/>
        </p:nvSpPr>
        <p:spPr>
          <a:xfrm>
            <a:off x="0" y="0"/>
            <a:ext cx="108857" cy="8232100"/>
          </a:xfrm>
          <a:prstGeom prst="rect">
            <a:avLst/>
          </a:prstGeom>
          <a:solidFill>
            <a:srgbClr val="4868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pic>
        <p:nvPicPr>
          <p:cNvPr id="33" name="Paveikslėlis 32">
            <a:extLst>
              <a:ext uri="{FF2B5EF4-FFF2-40B4-BE49-F238E27FC236}">
                <a16:creationId xmlns:a16="http://schemas.microsoft.com/office/drawing/2014/main" id="{B0B4DF7F-5079-854E-2534-B89BAABEAF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8437" y="180300"/>
            <a:ext cx="1120247" cy="112024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13907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98884" y="2609612"/>
            <a:ext cx="13432631" cy="100655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950"/>
              </a:lnSpc>
              <a:buNone/>
            </a:pPr>
            <a:r>
              <a:rPr lang="en-US" sz="3150" dirty="0">
                <a:solidFill>
                  <a:srgbClr val="2E2F79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2021-2027 M. ES INVESTICIJOS: STRATEGINIS ATSAKAS Į ŠIŲ DIENŲ IŠŠŪKIUS</a:t>
            </a:r>
            <a:endParaRPr lang="en-US" sz="3150" dirty="0"/>
          </a:p>
        </p:txBody>
      </p:sp>
      <p:sp>
        <p:nvSpPr>
          <p:cNvPr id="4" name="Text 1"/>
          <p:cNvSpPr/>
          <p:nvPr/>
        </p:nvSpPr>
        <p:spPr>
          <a:xfrm>
            <a:off x="1394579" y="4883229"/>
            <a:ext cx="3569851" cy="4026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3150"/>
              </a:lnSpc>
              <a:buNone/>
            </a:pPr>
            <a:r>
              <a:rPr lang="en-US" sz="3000" b="1" dirty="0">
                <a:solidFill>
                  <a:srgbClr val="09A8BD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Žalioji transformacija</a:t>
            </a:r>
            <a:endParaRPr lang="en-US" sz="3000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4430" y="3872746"/>
            <a:ext cx="4701421" cy="4701421"/>
          </a:xfrm>
          <a:prstGeom prst="rect">
            <a:avLst/>
          </a:prstGeom>
        </p:spPr>
      </p:pic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8709" y="5216902"/>
            <a:ext cx="240625" cy="300752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598646" y="6961320"/>
            <a:ext cx="4365665" cy="8053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3150"/>
              </a:lnSpc>
              <a:buNone/>
            </a:pPr>
            <a:r>
              <a:rPr lang="en-US" sz="3000" b="1" dirty="0">
                <a:solidFill>
                  <a:srgbClr val="09A8BD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Inovacijos ir skaitmenizacija</a:t>
            </a:r>
            <a:endParaRPr lang="en-US" sz="3000" dirty="0"/>
          </a:p>
        </p:txBody>
      </p:sp>
      <p:pic>
        <p:nvPicPr>
          <p:cNvPr id="8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64430" y="3872746"/>
            <a:ext cx="4701421" cy="4701421"/>
          </a:xfrm>
          <a:prstGeom prst="rect">
            <a:avLst/>
          </a:prstGeom>
        </p:spPr>
      </p:pic>
      <p:pic>
        <p:nvPicPr>
          <p:cNvPr id="9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50828" y="5216902"/>
            <a:ext cx="240625" cy="300752"/>
          </a:xfrm>
          <a:prstGeom prst="rect">
            <a:avLst/>
          </a:prstGeom>
        </p:spPr>
      </p:pic>
      <p:sp>
        <p:nvSpPr>
          <p:cNvPr id="10" name="Text 3"/>
          <p:cNvSpPr/>
          <p:nvPr/>
        </p:nvSpPr>
        <p:spPr>
          <a:xfrm>
            <a:off x="9476839" y="6961320"/>
            <a:ext cx="4050030" cy="4026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3000" b="1" dirty="0">
                <a:solidFill>
                  <a:srgbClr val="09A8BD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Tvari ir </a:t>
            </a:r>
            <a:r>
              <a:rPr lang="en-US" sz="3000" b="1" dirty="0" err="1">
                <a:solidFill>
                  <a:srgbClr val="09A8BD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integruota</a:t>
            </a:r>
            <a:r>
              <a:rPr lang="en-US" sz="3000" b="1" dirty="0">
                <a:solidFill>
                  <a:srgbClr val="09A8BD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</a:t>
            </a:r>
            <a:endParaRPr lang="lt-LT" sz="3000" b="1" dirty="0">
              <a:solidFill>
                <a:srgbClr val="09A8BD"/>
              </a:solidFill>
              <a:latin typeface="Poppins" pitchFamily="34" charset="0"/>
              <a:ea typeface="Poppins" pitchFamily="34" charset="-122"/>
              <a:cs typeface="Poppins" pitchFamily="34" charset="-120"/>
            </a:endParaRPr>
          </a:p>
          <a:p>
            <a:pPr marL="0" indent="0" algn="l">
              <a:lnSpc>
                <a:spcPts val="3150"/>
              </a:lnSpc>
              <a:buNone/>
            </a:pPr>
            <a:r>
              <a:rPr lang="en-US" sz="3000" b="1" dirty="0" err="1">
                <a:solidFill>
                  <a:srgbClr val="09A8BD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plėtra</a:t>
            </a:r>
            <a:endParaRPr lang="en-US" sz="3000" dirty="0"/>
          </a:p>
        </p:txBody>
      </p:sp>
      <p:pic>
        <p:nvPicPr>
          <p:cNvPr id="11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64430" y="3872746"/>
            <a:ext cx="4701421" cy="4701421"/>
          </a:xfrm>
          <a:prstGeom prst="rect">
            <a:avLst/>
          </a:prstGeom>
        </p:spPr>
      </p:pic>
      <p:pic>
        <p:nvPicPr>
          <p:cNvPr id="12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50828" y="6929021"/>
            <a:ext cx="240625" cy="300752"/>
          </a:xfrm>
          <a:prstGeom prst="rect">
            <a:avLst/>
          </a:prstGeom>
        </p:spPr>
      </p:pic>
      <p:sp>
        <p:nvSpPr>
          <p:cNvPr id="13" name="Text 4"/>
          <p:cNvSpPr/>
          <p:nvPr/>
        </p:nvSpPr>
        <p:spPr>
          <a:xfrm>
            <a:off x="10136250" y="4883228"/>
            <a:ext cx="3231952" cy="4026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3150"/>
              </a:lnSpc>
              <a:buNone/>
            </a:pPr>
            <a:r>
              <a:rPr lang="en-US" sz="3000" b="1" dirty="0">
                <a:solidFill>
                  <a:srgbClr val="09A8BD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Regionų sanglauda</a:t>
            </a:r>
            <a:endParaRPr lang="en-US" sz="3000" dirty="0"/>
          </a:p>
        </p:txBody>
      </p:sp>
      <p:pic>
        <p:nvPicPr>
          <p:cNvPr id="14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64430" y="3872746"/>
            <a:ext cx="4701421" cy="4701421"/>
          </a:xfrm>
          <a:prstGeom prst="rect">
            <a:avLst/>
          </a:prstGeom>
        </p:spPr>
      </p:pic>
      <p:pic>
        <p:nvPicPr>
          <p:cNvPr id="15" name="Image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38709" y="6929021"/>
            <a:ext cx="240625" cy="300752"/>
          </a:xfrm>
          <a:prstGeom prst="rect">
            <a:avLst/>
          </a:prstGeom>
        </p:spPr>
      </p:pic>
      <p:sp>
        <p:nvSpPr>
          <p:cNvPr id="17" name="Stačiakampis 16">
            <a:extLst>
              <a:ext uri="{FF2B5EF4-FFF2-40B4-BE49-F238E27FC236}">
                <a16:creationId xmlns:a16="http://schemas.microsoft.com/office/drawing/2014/main" id="{ECD14F7F-07E5-6B90-B093-248F4A30447F}"/>
              </a:ext>
            </a:extLst>
          </p:cNvPr>
          <p:cNvSpPr/>
          <p:nvPr/>
        </p:nvSpPr>
        <p:spPr>
          <a:xfrm>
            <a:off x="1" y="-1"/>
            <a:ext cx="1752600" cy="1502229"/>
          </a:xfrm>
          <a:prstGeom prst="rect">
            <a:avLst/>
          </a:prstGeom>
          <a:solidFill>
            <a:srgbClr val="09A8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18" name="Stačiakampis 17">
            <a:extLst>
              <a:ext uri="{FF2B5EF4-FFF2-40B4-BE49-F238E27FC236}">
                <a16:creationId xmlns:a16="http://schemas.microsoft.com/office/drawing/2014/main" id="{9950C132-49A6-7A23-0128-C941B4F6D18F}"/>
              </a:ext>
            </a:extLst>
          </p:cNvPr>
          <p:cNvSpPr/>
          <p:nvPr/>
        </p:nvSpPr>
        <p:spPr>
          <a:xfrm>
            <a:off x="0" y="0"/>
            <a:ext cx="108857" cy="8232100"/>
          </a:xfrm>
          <a:prstGeom prst="rect">
            <a:avLst/>
          </a:prstGeom>
          <a:solidFill>
            <a:srgbClr val="4868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pic>
        <p:nvPicPr>
          <p:cNvPr id="19" name="Paveikslėlis 18">
            <a:extLst>
              <a:ext uri="{FF2B5EF4-FFF2-40B4-BE49-F238E27FC236}">
                <a16:creationId xmlns:a16="http://schemas.microsoft.com/office/drawing/2014/main" id="{033D626F-8965-42A3-B6C0-09113A3FA7C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8437" y="180300"/>
            <a:ext cx="1120247" cy="1120247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B37A43-9D3C-2CE5-3E1C-92E9B99D5D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
            <a:extLst>
              <a:ext uri="{FF2B5EF4-FFF2-40B4-BE49-F238E27FC236}">
                <a16:creationId xmlns:a16="http://schemas.microsoft.com/office/drawing/2014/main" id="{C3E1C19C-5E01-B230-4945-2089406744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32100"/>
          </a:xfrm>
          <a:prstGeom prst="rect">
            <a:avLst/>
          </a:prstGeom>
        </p:spPr>
      </p:pic>
      <p:sp>
        <p:nvSpPr>
          <p:cNvPr id="3" name="Text 0">
            <a:extLst>
              <a:ext uri="{FF2B5EF4-FFF2-40B4-BE49-F238E27FC236}">
                <a16:creationId xmlns:a16="http://schemas.microsoft.com/office/drawing/2014/main" id="{A032EF0C-2E3D-577D-6151-FA49F35E1923}"/>
              </a:ext>
            </a:extLst>
          </p:cNvPr>
          <p:cNvSpPr/>
          <p:nvPr/>
        </p:nvSpPr>
        <p:spPr>
          <a:xfrm>
            <a:off x="6287095" y="629126"/>
            <a:ext cx="6784777" cy="5382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350" dirty="0">
                <a:solidFill>
                  <a:srgbClr val="09A8BD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KAUNO REGIONO FORUMAS 2025</a:t>
            </a:r>
            <a:endParaRPr lang="en-US" sz="3350" dirty="0"/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67000150-B13B-90A8-8A42-E2E7E4F6710B}"/>
              </a:ext>
            </a:extLst>
          </p:cNvPr>
          <p:cNvSpPr/>
          <p:nvPr/>
        </p:nvSpPr>
        <p:spPr>
          <a:xfrm>
            <a:off x="6287095" y="1424702"/>
            <a:ext cx="7200424" cy="3661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800" dirty="0"/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EA80AA06-2F58-A810-347D-3C6251BD0BA8}"/>
              </a:ext>
            </a:extLst>
          </p:cNvPr>
          <p:cNvSpPr/>
          <p:nvPr/>
        </p:nvSpPr>
        <p:spPr>
          <a:xfrm>
            <a:off x="6287095" y="2120383"/>
            <a:ext cx="7200424" cy="26912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250"/>
              </a:lnSpc>
              <a:buNone/>
            </a:pPr>
            <a:r>
              <a:rPr lang="en-US" sz="4200" b="1" dirty="0">
                <a:solidFill>
                  <a:srgbClr val="2E2F79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Kuriame naują veidą kartu: ES indėlis į vietos infrastruktūrą, žmones ir paslaugas</a:t>
            </a:r>
            <a:endParaRPr lang="en-US" sz="4200" dirty="0"/>
          </a:p>
        </p:txBody>
      </p:sp>
      <p:sp>
        <p:nvSpPr>
          <p:cNvPr id="6" name="Text 3">
            <a:extLst>
              <a:ext uri="{FF2B5EF4-FFF2-40B4-BE49-F238E27FC236}">
                <a16:creationId xmlns:a16="http://schemas.microsoft.com/office/drawing/2014/main" id="{20F016B0-96A8-9AF0-F6DF-5CF2444FA969}"/>
              </a:ext>
            </a:extLst>
          </p:cNvPr>
          <p:cNvSpPr/>
          <p:nvPr/>
        </p:nvSpPr>
        <p:spPr>
          <a:xfrm>
            <a:off x="6287095" y="5168384"/>
            <a:ext cx="7200424" cy="3661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800" dirty="0"/>
          </a:p>
        </p:txBody>
      </p:sp>
      <p:sp>
        <p:nvSpPr>
          <p:cNvPr id="7" name="Text 4">
            <a:extLst>
              <a:ext uri="{FF2B5EF4-FFF2-40B4-BE49-F238E27FC236}">
                <a16:creationId xmlns:a16="http://schemas.microsoft.com/office/drawing/2014/main" id="{6FE0EBE3-1D25-F68F-3738-1B3A5E194791}"/>
              </a:ext>
            </a:extLst>
          </p:cNvPr>
          <p:cNvSpPr/>
          <p:nvPr/>
        </p:nvSpPr>
        <p:spPr>
          <a:xfrm>
            <a:off x="6287095" y="5877639"/>
            <a:ext cx="2712363" cy="3364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b="1" dirty="0">
                <a:solidFill>
                  <a:srgbClr val="2E2F79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Valerijus Makūnas, </a:t>
            </a:r>
            <a:endParaRPr lang="en-US" sz="2100" dirty="0"/>
          </a:p>
        </p:txBody>
      </p:sp>
      <p:sp>
        <p:nvSpPr>
          <p:cNvPr id="8" name="Text 5">
            <a:extLst>
              <a:ext uri="{FF2B5EF4-FFF2-40B4-BE49-F238E27FC236}">
                <a16:creationId xmlns:a16="http://schemas.microsoft.com/office/drawing/2014/main" id="{8032580B-D77F-CB8C-51C7-091AA3652F88}"/>
              </a:ext>
            </a:extLst>
          </p:cNvPr>
          <p:cNvSpPr/>
          <p:nvPr/>
        </p:nvSpPr>
        <p:spPr>
          <a:xfrm>
            <a:off x="6287095" y="6389012"/>
            <a:ext cx="4568785" cy="33647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100" dirty="0">
                <a:solidFill>
                  <a:srgbClr val="2E2F79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Kauno rajono savivaldybės meras</a:t>
            </a:r>
            <a:endParaRPr lang="en-US" sz="2100" dirty="0"/>
          </a:p>
        </p:txBody>
      </p:sp>
      <p:sp>
        <p:nvSpPr>
          <p:cNvPr id="9" name="Text 6">
            <a:extLst>
              <a:ext uri="{FF2B5EF4-FFF2-40B4-BE49-F238E27FC236}">
                <a16:creationId xmlns:a16="http://schemas.microsoft.com/office/drawing/2014/main" id="{E015F3BF-3B1F-D857-50E6-81267586833B}"/>
              </a:ext>
            </a:extLst>
          </p:cNvPr>
          <p:cNvSpPr/>
          <p:nvPr/>
        </p:nvSpPr>
        <p:spPr>
          <a:xfrm>
            <a:off x="6287095" y="7236857"/>
            <a:ext cx="7200424" cy="3661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800" dirty="0">
                <a:solidFill>
                  <a:srgbClr val="00B1B8"/>
                </a:solidFill>
                <a:latin typeface="PT Sans" pitchFamily="34" charset="0"/>
                <a:ea typeface="PT Sans" pitchFamily="34" charset="-122"/>
                <a:cs typeface="PT Sans" pitchFamily="34" charset="-120"/>
              </a:rPr>
              <a:t>2025 m. birželio 20 d.</a:t>
            </a:r>
            <a:endParaRPr lang="en-US" sz="1800" dirty="0"/>
          </a:p>
        </p:txBody>
      </p:sp>
      <p:sp>
        <p:nvSpPr>
          <p:cNvPr id="11" name="Stačiakampis 10">
            <a:extLst>
              <a:ext uri="{FF2B5EF4-FFF2-40B4-BE49-F238E27FC236}">
                <a16:creationId xmlns:a16="http://schemas.microsoft.com/office/drawing/2014/main" id="{CABDE1BC-BA93-D3D3-C355-ABEA62E60093}"/>
              </a:ext>
            </a:extLst>
          </p:cNvPr>
          <p:cNvSpPr/>
          <p:nvPr/>
        </p:nvSpPr>
        <p:spPr>
          <a:xfrm>
            <a:off x="11966222" y="5703389"/>
            <a:ext cx="2664178" cy="2528711"/>
          </a:xfrm>
          <a:prstGeom prst="rect">
            <a:avLst/>
          </a:prstGeom>
          <a:solidFill>
            <a:srgbClr val="09A8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pic>
        <p:nvPicPr>
          <p:cNvPr id="13" name="Paveikslėlis 12">
            <a:extLst>
              <a:ext uri="{FF2B5EF4-FFF2-40B4-BE49-F238E27FC236}">
                <a16:creationId xmlns:a16="http://schemas.microsoft.com/office/drawing/2014/main" id="{565B7652-3C92-500E-3970-EE1CFF04D2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12668" y="6072672"/>
            <a:ext cx="1799346" cy="1799346"/>
          </a:xfrm>
          <a:prstGeom prst="rect">
            <a:avLst/>
          </a:prstGeom>
        </p:spPr>
      </p:pic>
      <p:sp>
        <p:nvSpPr>
          <p:cNvPr id="14" name="Stačiakampis 13">
            <a:extLst>
              <a:ext uri="{FF2B5EF4-FFF2-40B4-BE49-F238E27FC236}">
                <a16:creationId xmlns:a16="http://schemas.microsoft.com/office/drawing/2014/main" id="{122774E5-4AE3-1EA8-9585-919A762CDC35}"/>
              </a:ext>
            </a:extLst>
          </p:cNvPr>
          <p:cNvSpPr/>
          <p:nvPr/>
        </p:nvSpPr>
        <p:spPr>
          <a:xfrm>
            <a:off x="0" y="0"/>
            <a:ext cx="108857" cy="8232100"/>
          </a:xfrm>
          <a:prstGeom prst="rect">
            <a:avLst/>
          </a:prstGeom>
          <a:solidFill>
            <a:srgbClr val="4868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9081903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414826"/>
          </a:xfrm>
          <a:prstGeom prst="rect">
            <a:avLst/>
          </a:prstGeom>
        </p:spPr>
      </p:pic>
      <p:sp>
        <p:nvSpPr>
          <p:cNvPr id="15" name="Stačiakampis 14">
            <a:extLst>
              <a:ext uri="{FF2B5EF4-FFF2-40B4-BE49-F238E27FC236}">
                <a16:creationId xmlns:a16="http://schemas.microsoft.com/office/drawing/2014/main" id="{35A6243F-C390-925C-2E17-19E3451AFAFC}"/>
              </a:ext>
            </a:extLst>
          </p:cNvPr>
          <p:cNvSpPr/>
          <p:nvPr/>
        </p:nvSpPr>
        <p:spPr>
          <a:xfrm>
            <a:off x="1" y="-1"/>
            <a:ext cx="1752600" cy="1502229"/>
          </a:xfrm>
          <a:prstGeom prst="rect">
            <a:avLst/>
          </a:prstGeom>
          <a:solidFill>
            <a:srgbClr val="09A8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3" name="Text 0"/>
          <p:cNvSpPr/>
          <p:nvPr/>
        </p:nvSpPr>
        <p:spPr>
          <a:xfrm>
            <a:off x="676156" y="2947154"/>
            <a:ext cx="8433911" cy="56816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2E2F79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ES INVESTICIJOS: KELIAS Į TVARIĄ ATEITĮ</a:t>
            </a:r>
            <a:endParaRPr lang="en-US" sz="355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156" y="3804999"/>
            <a:ext cx="965954" cy="129742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1835229" y="3998119"/>
            <a:ext cx="3636526" cy="454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850" b="1" dirty="0">
                <a:solidFill>
                  <a:srgbClr val="09A8BD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Pažangi aplinka</a:t>
            </a:r>
            <a:endParaRPr lang="en-US" sz="2850" dirty="0"/>
          </a:p>
        </p:txBody>
      </p:sp>
      <p:sp>
        <p:nvSpPr>
          <p:cNvPr id="6" name="Text 2"/>
          <p:cNvSpPr/>
          <p:nvPr/>
        </p:nvSpPr>
        <p:spPr>
          <a:xfrm>
            <a:off x="1835229" y="4568428"/>
            <a:ext cx="10141387" cy="3408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00002E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ES fondai – galimybė kurti modernią infrastruktūrą, stiprinti bendruomenes</a:t>
            </a:r>
            <a:endParaRPr lang="en-US" sz="21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156" y="5102423"/>
            <a:ext cx="965954" cy="1297424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1835229" y="5295543"/>
            <a:ext cx="3636526" cy="454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850" b="1" dirty="0">
                <a:solidFill>
                  <a:srgbClr val="09A8BD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Mąstymo kaita</a:t>
            </a:r>
            <a:endParaRPr lang="en-US" sz="2850" dirty="0"/>
          </a:p>
        </p:txBody>
      </p:sp>
      <p:sp>
        <p:nvSpPr>
          <p:cNvPr id="9" name="Text 4"/>
          <p:cNvSpPr/>
          <p:nvPr/>
        </p:nvSpPr>
        <p:spPr>
          <a:xfrm>
            <a:off x="1835229" y="5865852"/>
            <a:ext cx="10980896" cy="3408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00002E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Investicijos skatina ilgalaikį strateginį planavimą ir inovatyvių sprendimų paiešką</a:t>
            </a:r>
            <a:endParaRPr lang="en-US" sz="21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156" y="6399848"/>
            <a:ext cx="965954" cy="1297424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1835229" y="6592967"/>
            <a:ext cx="3636526" cy="45446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550"/>
              </a:lnSpc>
              <a:buNone/>
            </a:pPr>
            <a:r>
              <a:rPr lang="en-US" sz="2850" b="1" dirty="0">
                <a:solidFill>
                  <a:srgbClr val="09A8BD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Aktyvūs kūrėjai</a:t>
            </a:r>
            <a:endParaRPr lang="en-US" sz="2850" dirty="0"/>
          </a:p>
        </p:txBody>
      </p:sp>
      <p:sp>
        <p:nvSpPr>
          <p:cNvPr id="12" name="Text 6"/>
          <p:cNvSpPr/>
          <p:nvPr/>
        </p:nvSpPr>
        <p:spPr>
          <a:xfrm>
            <a:off x="1835229" y="7163276"/>
            <a:ext cx="8683466" cy="3408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100" dirty="0">
                <a:solidFill>
                  <a:srgbClr val="00002E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Lietuvos savivaldybės tampa aktyviomis savo ateities kūrėjomis</a:t>
            </a:r>
            <a:endParaRPr lang="en-US" sz="2100" dirty="0"/>
          </a:p>
        </p:txBody>
      </p:sp>
      <p:sp>
        <p:nvSpPr>
          <p:cNvPr id="14" name="Stačiakampis 13">
            <a:extLst>
              <a:ext uri="{FF2B5EF4-FFF2-40B4-BE49-F238E27FC236}">
                <a16:creationId xmlns:a16="http://schemas.microsoft.com/office/drawing/2014/main" id="{F5E8226D-82A2-AB07-21BB-81EFBE5D1ECF}"/>
              </a:ext>
            </a:extLst>
          </p:cNvPr>
          <p:cNvSpPr/>
          <p:nvPr/>
        </p:nvSpPr>
        <p:spPr>
          <a:xfrm>
            <a:off x="0" y="0"/>
            <a:ext cx="108857" cy="8232100"/>
          </a:xfrm>
          <a:prstGeom prst="rect">
            <a:avLst/>
          </a:prstGeom>
          <a:solidFill>
            <a:srgbClr val="4868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pic>
        <p:nvPicPr>
          <p:cNvPr id="16" name="Paveikslėlis 15">
            <a:extLst>
              <a:ext uri="{FF2B5EF4-FFF2-40B4-BE49-F238E27FC236}">
                <a16:creationId xmlns:a16="http://schemas.microsoft.com/office/drawing/2014/main" id="{3C58F0BB-B818-531F-C35A-DF31BDC5B4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8437" y="180300"/>
            <a:ext cx="1120247" cy="112024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13" name="Stačiakampis 12">
            <a:extLst>
              <a:ext uri="{FF2B5EF4-FFF2-40B4-BE49-F238E27FC236}">
                <a16:creationId xmlns:a16="http://schemas.microsoft.com/office/drawing/2014/main" id="{2494ABB8-485F-85CC-79F2-A9CDF8501F93}"/>
              </a:ext>
            </a:extLst>
          </p:cNvPr>
          <p:cNvSpPr/>
          <p:nvPr/>
        </p:nvSpPr>
        <p:spPr>
          <a:xfrm>
            <a:off x="1" y="-1"/>
            <a:ext cx="1752600" cy="1502229"/>
          </a:xfrm>
          <a:prstGeom prst="rect">
            <a:avLst/>
          </a:prstGeom>
          <a:solidFill>
            <a:srgbClr val="09A8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pic>
        <p:nvPicPr>
          <p:cNvPr id="14" name="Paveikslėlis 13">
            <a:extLst>
              <a:ext uri="{FF2B5EF4-FFF2-40B4-BE49-F238E27FC236}">
                <a16:creationId xmlns:a16="http://schemas.microsoft.com/office/drawing/2014/main" id="{276C8C1B-CB29-4DE1-806F-10C5C199ED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437" y="180300"/>
            <a:ext cx="1120247" cy="112024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24124" y="828318"/>
            <a:ext cx="7163395" cy="14080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dirty="0">
                <a:solidFill>
                  <a:srgbClr val="2E2F79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2004-2006 M.: PARAMOS PRADŽIA LIETUVOJE</a:t>
            </a:r>
            <a:endParaRPr lang="en-US" sz="44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4124" y="2595324"/>
            <a:ext cx="957501" cy="95750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580828" y="2723912"/>
            <a:ext cx="563249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b="1" dirty="0">
                <a:solidFill>
                  <a:srgbClr val="09A8BD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10 projektų</a:t>
            </a:r>
            <a:endParaRPr lang="en-US" sz="4400" dirty="0"/>
          </a:p>
        </p:txBody>
      </p:sp>
      <p:sp>
        <p:nvSpPr>
          <p:cNvPr id="6" name="Text 2"/>
          <p:cNvSpPr/>
          <p:nvPr/>
        </p:nvSpPr>
        <p:spPr>
          <a:xfrm>
            <a:off x="7580828" y="3571518"/>
            <a:ext cx="5906691" cy="12669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00002E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Kelių, gatvių remontai, privažiavimai prie viešųjų įstaigų, vandentvarkos projektai</a:t>
            </a:r>
            <a:endParaRPr lang="en-US" sz="26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4124" y="5436870"/>
            <a:ext cx="957501" cy="957501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580828" y="5565458"/>
            <a:ext cx="5632490" cy="70401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00"/>
              </a:lnSpc>
              <a:buNone/>
            </a:pPr>
            <a:r>
              <a:rPr lang="en-US" sz="4400" b="1" dirty="0">
                <a:solidFill>
                  <a:srgbClr val="09A8BD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3,1 mln. Eur</a:t>
            </a:r>
            <a:endParaRPr lang="en-US" sz="4400" dirty="0"/>
          </a:p>
        </p:txBody>
      </p:sp>
      <p:sp>
        <p:nvSpPr>
          <p:cNvPr id="9" name="Text 4"/>
          <p:cNvSpPr/>
          <p:nvPr/>
        </p:nvSpPr>
        <p:spPr>
          <a:xfrm>
            <a:off x="7580828" y="6413063"/>
            <a:ext cx="3379470" cy="4223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00002E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ES – </a:t>
            </a:r>
            <a:r>
              <a:rPr lang="en-US" sz="2650" b="1" dirty="0">
                <a:solidFill>
                  <a:srgbClr val="00002E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1,9 mln. Eur</a:t>
            </a:r>
            <a:endParaRPr lang="en-US" sz="2650" dirty="0"/>
          </a:p>
        </p:txBody>
      </p:sp>
      <p:sp>
        <p:nvSpPr>
          <p:cNvPr id="10" name="Text 5"/>
          <p:cNvSpPr/>
          <p:nvPr/>
        </p:nvSpPr>
        <p:spPr>
          <a:xfrm>
            <a:off x="7580828" y="6978968"/>
            <a:ext cx="4538782" cy="4223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00002E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Savivaldybės – </a:t>
            </a:r>
            <a:r>
              <a:rPr lang="en-US" sz="2650" b="1" dirty="0">
                <a:solidFill>
                  <a:srgbClr val="00002E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1,2 mln. Eur</a:t>
            </a:r>
            <a:endParaRPr lang="en-US" sz="2650" dirty="0"/>
          </a:p>
        </p:txBody>
      </p:sp>
      <p:sp>
        <p:nvSpPr>
          <p:cNvPr id="12" name="Stačiakampis 11">
            <a:extLst>
              <a:ext uri="{FF2B5EF4-FFF2-40B4-BE49-F238E27FC236}">
                <a16:creationId xmlns:a16="http://schemas.microsoft.com/office/drawing/2014/main" id="{79E6C03F-9A51-229B-8EED-17AA1306BA0D}"/>
              </a:ext>
            </a:extLst>
          </p:cNvPr>
          <p:cNvSpPr/>
          <p:nvPr/>
        </p:nvSpPr>
        <p:spPr>
          <a:xfrm>
            <a:off x="0" y="0"/>
            <a:ext cx="108857" cy="8232100"/>
          </a:xfrm>
          <a:prstGeom prst="rect">
            <a:avLst/>
          </a:prstGeom>
          <a:solidFill>
            <a:srgbClr val="4868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83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63045" y="610195"/>
            <a:ext cx="7224474" cy="13054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100"/>
              </a:lnSpc>
              <a:buNone/>
            </a:pPr>
            <a:r>
              <a:rPr lang="en-US" sz="4100" dirty="0">
                <a:solidFill>
                  <a:srgbClr val="2E2F79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2007-2013 M.: AUGIMAS IR GEROVĖ</a:t>
            </a:r>
            <a:endParaRPr lang="en-US" sz="41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3045" y="2248376"/>
            <a:ext cx="887611" cy="88761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427952" y="2367558"/>
            <a:ext cx="5221486" cy="6527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100"/>
              </a:lnSpc>
              <a:buNone/>
            </a:pPr>
            <a:r>
              <a:rPr lang="en-US" sz="4100" b="1" dirty="0">
                <a:solidFill>
                  <a:srgbClr val="09A8BD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164 projektai</a:t>
            </a:r>
            <a:endParaRPr lang="en-US" sz="4100" dirty="0"/>
          </a:p>
        </p:txBody>
      </p:sp>
      <p:sp>
        <p:nvSpPr>
          <p:cNvPr id="6" name="Text 2"/>
          <p:cNvSpPr/>
          <p:nvPr/>
        </p:nvSpPr>
        <p:spPr>
          <a:xfrm>
            <a:off x="7427952" y="3153370"/>
            <a:ext cx="6059567" cy="15659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50" dirty="0">
                <a:solidFill>
                  <a:srgbClr val="00002E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Kultūros paveldo objektų pritaikymas turizmui, švietimo įstaigų modernizavimas, daugiabučių namų renovacijos</a:t>
            </a:r>
            <a:endParaRPr lang="en-US" sz="24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3045" y="5273993"/>
            <a:ext cx="887611" cy="887611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427952" y="5393174"/>
            <a:ext cx="5221486" cy="6527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100"/>
              </a:lnSpc>
              <a:buNone/>
            </a:pPr>
            <a:r>
              <a:rPr lang="en-US" sz="4100" b="1" dirty="0">
                <a:solidFill>
                  <a:srgbClr val="09A8BD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72,2 mln. Eur</a:t>
            </a:r>
            <a:endParaRPr lang="en-US" sz="4100" dirty="0"/>
          </a:p>
        </p:txBody>
      </p:sp>
      <p:sp>
        <p:nvSpPr>
          <p:cNvPr id="9" name="Text 4"/>
          <p:cNvSpPr/>
          <p:nvPr/>
        </p:nvSpPr>
        <p:spPr>
          <a:xfrm>
            <a:off x="7427952" y="6178987"/>
            <a:ext cx="3132892" cy="3914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50" dirty="0">
                <a:solidFill>
                  <a:srgbClr val="00002E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ES – </a:t>
            </a:r>
            <a:r>
              <a:rPr lang="en-US" sz="2450" b="1" dirty="0">
                <a:solidFill>
                  <a:srgbClr val="00002E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45,4 mln. Eur</a:t>
            </a:r>
            <a:endParaRPr lang="en-US" sz="2450" dirty="0"/>
          </a:p>
        </p:txBody>
      </p:sp>
      <p:sp>
        <p:nvSpPr>
          <p:cNvPr id="10" name="Text 5"/>
          <p:cNvSpPr/>
          <p:nvPr/>
        </p:nvSpPr>
        <p:spPr>
          <a:xfrm>
            <a:off x="7427952" y="6703576"/>
            <a:ext cx="4430554" cy="3914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50" dirty="0">
                <a:solidFill>
                  <a:srgbClr val="00002E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Savivaldybės – </a:t>
            </a:r>
            <a:r>
              <a:rPr lang="en-US" sz="2450" b="1" dirty="0">
                <a:solidFill>
                  <a:srgbClr val="00002E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13,4 mln. Eur</a:t>
            </a:r>
            <a:endParaRPr lang="en-US" sz="2450" dirty="0"/>
          </a:p>
        </p:txBody>
      </p:sp>
      <p:sp>
        <p:nvSpPr>
          <p:cNvPr id="11" name="Text 6"/>
          <p:cNvSpPr/>
          <p:nvPr/>
        </p:nvSpPr>
        <p:spPr>
          <a:xfrm>
            <a:off x="7427952" y="7228165"/>
            <a:ext cx="3883938" cy="3914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50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Valstybės </a:t>
            </a:r>
            <a:r>
              <a:rPr lang="en-US" sz="2450" dirty="0">
                <a:solidFill>
                  <a:srgbClr val="00002E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– </a:t>
            </a:r>
            <a:r>
              <a:rPr lang="en-US" sz="2450" b="1" dirty="0">
                <a:solidFill>
                  <a:srgbClr val="00002E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13,4 mln. Eur</a:t>
            </a:r>
            <a:endParaRPr lang="en-US" sz="2450" dirty="0"/>
          </a:p>
        </p:txBody>
      </p:sp>
      <p:sp>
        <p:nvSpPr>
          <p:cNvPr id="14" name="Stačiakampis 13">
            <a:extLst>
              <a:ext uri="{FF2B5EF4-FFF2-40B4-BE49-F238E27FC236}">
                <a16:creationId xmlns:a16="http://schemas.microsoft.com/office/drawing/2014/main" id="{80DA7877-6C6F-BD0D-69A3-A94CF084E215}"/>
              </a:ext>
            </a:extLst>
          </p:cNvPr>
          <p:cNvSpPr/>
          <p:nvPr/>
        </p:nvSpPr>
        <p:spPr>
          <a:xfrm>
            <a:off x="1" y="-1"/>
            <a:ext cx="1752600" cy="1502229"/>
          </a:xfrm>
          <a:prstGeom prst="rect">
            <a:avLst/>
          </a:prstGeom>
          <a:solidFill>
            <a:srgbClr val="09A8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15" name="Stačiakampis 14">
            <a:extLst>
              <a:ext uri="{FF2B5EF4-FFF2-40B4-BE49-F238E27FC236}">
                <a16:creationId xmlns:a16="http://schemas.microsoft.com/office/drawing/2014/main" id="{8D04D81B-075D-CB71-4381-67613746449B}"/>
              </a:ext>
            </a:extLst>
          </p:cNvPr>
          <p:cNvSpPr/>
          <p:nvPr/>
        </p:nvSpPr>
        <p:spPr>
          <a:xfrm>
            <a:off x="0" y="0"/>
            <a:ext cx="108857" cy="8232100"/>
          </a:xfrm>
          <a:prstGeom prst="rect">
            <a:avLst/>
          </a:prstGeom>
          <a:solidFill>
            <a:srgbClr val="4868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pic>
        <p:nvPicPr>
          <p:cNvPr id="16" name="Paveikslėlis 15">
            <a:extLst>
              <a:ext uri="{FF2B5EF4-FFF2-40B4-BE49-F238E27FC236}">
                <a16:creationId xmlns:a16="http://schemas.microsoft.com/office/drawing/2014/main" id="{A4937542-418D-83E7-218A-820293843F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437" y="180300"/>
            <a:ext cx="1120247" cy="112024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838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63045" y="610195"/>
            <a:ext cx="7224474" cy="130540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100"/>
              </a:lnSpc>
              <a:buNone/>
            </a:pPr>
            <a:r>
              <a:rPr lang="en-US" sz="4100" dirty="0">
                <a:solidFill>
                  <a:srgbClr val="2E2F79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2014-2020 M. : TVARUMAS IR ĮTRAUKTIS</a:t>
            </a:r>
            <a:endParaRPr lang="en-US" sz="4100" dirty="0"/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3045" y="2248376"/>
            <a:ext cx="887611" cy="88761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427952" y="2367558"/>
            <a:ext cx="5221486" cy="6527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100"/>
              </a:lnSpc>
              <a:buNone/>
            </a:pPr>
            <a:r>
              <a:rPr lang="en-US" sz="4100" b="1" dirty="0">
                <a:solidFill>
                  <a:srgbClr val="09A8BD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153 projektai</a:t>
            </a:r>
            <a:endParaRPr lang="en-US" sz="4100" dirty="0"/>
          </a:p>
        </p:txBody>
      </p:sp>
      <p:sp>
        <p:nvSpPr>
          <p:cNvPr id="6" name="Text 2"/>
          <p:cNvSpPr/>
          <p:nvPr/>
        </p:nvSpPr>
        <p:spPr>
          <a:xfrm>
            <a:off x="7427952" y="3153370"/>
            <a:ext cx="6059567" cy="15659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50" dirty="0">
                <a:solidFill>
                  <a:srgbClr val="00002E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Švietimo ir socialinės infrastruktūros modernizavimas, energetinis efektyvumas, kaimo plėtra ir bendruomenių stiprinimas</a:t>
            </a:r>
            <a:endParaRPr lang="en-US" sz="245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3045" y="5273993"/>
            <a:ext cx="887611" cy="887611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427952" y="5393174"/>
            <a:ext cx="5221486" cy="65270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100"/>
              </a:lnSpc>
              <a:buNone/>
            </a:pPr>
            <a:r>
              <a:rPr lang="en-US" sz="4100" b="1" dirty="0">
                <a:solidFill>
                  <a:srgbClr val="09A8BD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59,8 mln. Eur</a:t>
            </a:r>
            <a:endParaRPr lang="en-US" sz="4100" dirty="0"/>
          </a:p>
        </p:txBody>
      </p:sp>
      <p:sp>
        <p:nvSpPr>
          <p:cNvPr id="9" name="Text 4"/>
          <p:cNvSpPr/>
          <p:nvPr/>
        </p:nvSpPr>
        <p:spPr>
          <a:xfrm>
            <a:off x="7427952" y="6178987"/>
            <a:ext cx="3132892" cy="3914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50" dirty="0">
                <a:solidFill>
                  <a:srgbClr val="00002E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ES – </a:t>
            </a:r>
            <a:r>
              <a:rPr lang="en-US" sz="2450" b="1" dirty="0">
                <a:solidFill>
                  <a:srgbClr val="00002E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39,2 mln. Eur</a:t>
            </a:r>
            <a:endParaRPr lang="en-US" sz="2450" dirty="0"/>
          </a:p>
        </p:txBody>
      </p:sp>
      <p:sp>
        <p:nvSpPr>
          <p:cNvPr id="10" name="Text 5"/>
          <p:cNvSpPr/>
          <p:nvPr/>
        </p:nvSpPr>
        <p:spPr>
          <a:xfrm>
            <a:off x="7427952" y="6703576"/>
            <a:ext cx="4421386" cy="3914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50" dirty="0">
                <a:solidFill>
                  <a:srgbClr val="00002E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Savivaldybės – </a:t>
            </a:r>
            <a:r>
              <a:rPr lang="en-US" sz="2450" b="1" dirty="0">
                <a:solidFill>
                  <a:srgbClr val="00002E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18,3 mln. Eur</a:t>
            </a:r>
            <a:endParaRPr lang="en-US" sz="2450" dirty="0"/>
          </a:p>
        </p:txBody>
      </p:sp>
      <p:sp>
        <p:nvSpPr>
          <p:cNvPr id="11" name="Text 6"/>
          <p:cNvSpPr/>
          <p:nvPr/>
        </p:nvSpPr>
        <p:spPr>
          <a:xfrm>
            <a:off x="7427952" y="7228165"/>
            <a:ext cx="3732967" cy="3914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50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Valstybės </a:t>
            </a:r>
            <a:r>
              <a:rPr lang="en-US" sz="2450" dirty="0">
                <a:solidFill>
                  <a:srgbClr val="00002E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– </a:t>
            </a:r>
            <a:r>
              <a:rPr lang="en-US" sz="2450" b="1" dirty="0">
                <a:solidFill>
                  <a:srgbClr val="00002E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2,3 mln. Eur</a:t>
            </a:r>
            <a:endParaRPr lang="en-US" sz="2450" dirty="0"/>
          </a:p>
        </p:txBody>
      </p:sp>
      <p:sp>
        <p:nvSpPr>
          <p:cNvPr id="14" name="Stačiakampis 13">
            <a:extLst>
              <a:ext uri="{FF2B5EF4-FFF2-40B4-BE49-F238E27FC236}">
                <a16:creationId xmlns:a16="http://schemas.microsoft.com/office/drawing/2014/main" id="{1D3907F6-6D21-4460-A82A-14BADBB61589}"/>
              </a:ext>
            </a:extLst>
          </p:cNvPr>
          <p:cNvSpPr/>
          <p:nvPr/>
        </p:nvSpPr>
        <p:spPr>
          <a:xfrm>
            <a:off x="1" y="-1"/>
            <a:ext cx="1752600" cy="1502229"/>
          </a:xfrm>
          <a:prstGeom prst="rect">
            <a:avLst/>
          </a:prstGeom>
          <a:solidFill>
            <a:srgbClr val="09A8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15" name="Stačiakampis 14">
            <a:extLst>
              <a:ext uri="{FF2B5EF4-FFF2-40B4-BE49-F238E27FC236}">
                <a16:creationId xmlns:a16="http://schemas.microsoft.com/office/drawing/2014/main" id="{8F573C7B-1B63-64CF-BCA1-5D064C4FE5EC}"/>
              </a:ext>
            </a:extLst>
          </p:cNvPr>
          <p:cNvSpPr/>
          <p:nvPr/>
        </p:nvSpPr>
        <p:spPr>
          <a:xfrm>
            <a:off x="0" y="0"/>
            <a:ext cx="108857" cy="8232100"/>
          </a:xfrm>
          <a:prstGeom prst="rect">
            <a:avLst/>
          </a:prstGeom>
          <a:solidFill>
            <a:srgbClr val="4868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pic>
        <p:nvPicPr>
          <p:cNvPr id="16" name="Paveikslėlis 15">
            <a:extLst>
              <a:ext uri="{FF2B5EF4-FFF2-40B4-BE49-F238E27FC236}">
                <a16:creationId xmlns:a16="http://schemas.microsoft.com/office/drawing/2014/main" id="{B9B6C902-CE24-ED0D-AEE6-826D9354FF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437" y="180300"/>
            <a:ext cx="1120247" cy="112024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27921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8175" y="2780586"/>
            <a:ext cx="11687651" cy="5361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350" dirty="0">
                <a:solidFill>
                  <a:srgbClr val="2E2F79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KAUNO RAJONO ES INVESTICIJŲ PORTFELIS 2004-2020 M.</a:t>
            </a:r>
            <a:endParaRPr lang="en-US" sz="3350" dirty="0"/>
          </a:p>
        </p:txBody>
      </p:sp>
      <p:sp>
        <p:nvSpPr>
          <p:cNvPr id="4" name="Text 1"/>
          <p:cNvSpPr/>
          <p:nvPr/>
        </p:nvSpPr>
        <p:spPr>
          <a:xfrm>
            <a:off x="638175" y="4206716"/>
            <a:ext cx="4066580" cy="5361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4200"/>
              </a:lnSpc>
              <a:buNone/>
            </a:pPr>
            <a:r>
              <a:rPr lang="en-US" sz="3350" b="1" dirty="0">
                <a:solidFill>
                  <a:srgbClr val="09A8BD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135 mln. Eur</a:t>
            </a:r>
            <a:endParaRPr lang="en-US" sz="3350" dirty="0"/>
          </a:p>
        </p:txBody>
      </p:sp>
      <p:sp>
        <p:nvSpPr>
          <p:cNvPr id="5" name="Text 2"/>
          <p:cNvSpPr/>
          <p:nvPr/>
        </p:nvSpPr>
        <p:spPr>
          <a:xfrm>
            <a:off x="1939766" y="4852154"/>
            <a:ext cx="2764988" cy="3217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2000" dirty="0">
                <a:solidFill>
                  <a:srgbClr val="00002E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Bendra projektų vertė</a:t>
            </a:r>
            <a:endParaRPr lang="en-US" sz="20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8241" y="3590211"/>
            <a:ext cx="4673918" cy="4673918"/>
          </a:xfrm>
          <a:prstGeom prst="rect">
            <a:avLst/>
          </a:prstGeom>
        </p:spPr>
      </p:pic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0279" y="4581882"/>
            <a:ext cx="272772" cy="340995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9925645" y="3794403"/>
            <a:ext cx="4066580" cy="5361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350" b="1" dirty="0">
                <a:solidFill>
                  <a:srgbClr val="09A8BD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87 mln. Eur</a:t>
            </a:r>
            <a:endParaRPr lang="en-US" sz="3350" dirty="0"/>
          </a:p>
        </p:txBody>
      </p:sp>
      <p:sp>
        <p:nvSpPr>
          <p:cNvPr id="9" name="Text 4"/>
          <p:cNvSpPr/>
          <p:nvPr/>
        </p:nvSpPr>
        <p:spPr>
          <a:xfrm>
            <a:off x="9925645" y="4439841"/>
            <a:ext cx="2574131" cy="3217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00002E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ES lėšos</a:t>
            </a:r>
            <a:endParaRPr lang="en-US" sz="20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8241" y="3590211"/>
            <a:ext cx="4673918" cy="4673918"/>
          </a:xfrm>
          <a:prstGeom prst="rect">
            <a:avLst/>
          </a:prstGeom>
        </p:spPr>
      </p:pic>
      <p:pic>
        <p:nvPicPr>
          <p:cNvPr id="11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44207" y="4310896"/>
            <a:ext cx="272772" cy="340995"/>
          </a:xfrm>
          <a:prstGeom prst="rect">
            <a:avLst/>
          </a:prstGeom>
        </p:spPr>
      </p:pic>
      <p:sp>
        <p:nvSpPr>
          <p:cNvPr id="12" name="Text 5"/>
          <p:cNvSpPr/>
          <p:nvPr/>
        </p:nvSpPr>
        <p:spPr>
          <a:xfrm>
            <a:off x="10016728" y="5443537"/>
            <a:ext cx="3975497" cy="5361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350" b="1" dirty="0">
                <a:solidFill>
                  <a:srgbClr val="09A8BD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32 mln. Eur</a:t>
            </a:r>
            <a:endParaRPr lang="en-US" sz="3350" dirty="0"/>
          </a:p>
        </p:txBody>
      </p:sp>
      <p:sp>
        <p:nvSpPr>
          <p:cNvPr id="13" name="Text 6"/>
          <p:cNvSpPr/>
          <p:nvPr/>
        </p:nvSpPr>
        <p:spPr>
          <a:xfrm>
            <a:off x="10016728" y="6088975"/>
            <a:ext cx="2574131" cy="3217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00002E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Savivaldybės lėšos</a:t>
            </a:r>
            <a:endParaRPr lang="en-US" sz="2000" dirty="0"/>
          </a:p>
        </p:txBody>
      </p:sp>
      <p:pic>
        <p:nvPicPr>
          <p:cNvPr id="14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78241" y="3590211"/>
            <a:ext cx="4673918" cy="4673918"/>
          </a:xfrm>
          <a:prstGeom prst="rect">
            <a:avLst/>
          </a:prstGeom>
        </p:spPr>
      </p:pic>
      <p:pic>
        <p:nvPicPr>
          <p:cNvPr id="15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90265" y="6037898"/>
            <a:ext cx="272772" cy="340995"/>
          </a:xfrm>
          <a:prstGeom prst="rect">
            <a:avLst/>
          </a:prstGeom>
        </p:spPr>
      </p:pic>
      <p:sp>
        <p:nvSpPr>
          <p:cNvPr id="16" name="Text 7"/>
          <p:cNvSpPr/>
          <p:nvPr/>
        </p:nvSpPr>
        <p:spPr>
          <a:xfrm>
            <a:off x="9925645" y="7092672"/>
            <a:ext cx="4066580" cy="5361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350" b="1" dirty="0">
                <a:solidFill>
                  <a:srgbClr val="09A8BD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16 mln. Eur</a:t>
            </a:r>
            <a:endParaRPr lang="en-US" sz="3350" dirty="0"/>
          </a:p>
        </p:txBody>
      </p:sp>
      <p:sp>
        <p:nvSpPr>
          <p:cNvPr id="17" name="Text 8"/>
          <p:cNvSpPr/>
          <p:nvPr/>
        </p:nvSpPr>
        <p:spPr>
          <a:xfrm>
            <a:off x="9925645" y="7738110"/>
            <a:ext cx="2574131" cy="3217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00002E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Valstybės lėšos</a:t>
            </a:r>
            <a:endParaRPr lang="en-US" sz="2000" dirty="0"/>
          </a:p>
        </p:txBody>
      </p:sp>
      <p:pic>
        <p:nvPicPr>
          <p:cNvPr id="18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78241" y="3590211"/>
            <a:ext cx="4673918" cy="4673918"/>
          </a:xfrm>
          <a:prstGeom prst="rect">
            <a:avLst/>
          </a:prstGeom>
        </p:spPr>
      </p:pic>
      <p:pic>
        <p:nvPicPr>
          <p:cNvPr id="19" name="Image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09140" y="7376160"/>
            <a:ext cx="272772" cy="340995"/>
          </a:xfrm>
          <a:prstGeom prst="rect">
            <a:avLst/>
          </a:prstGeom>
        </p:spPr>
      </p:pic>
      <p:sp>
        <p:nvSpPr>
          <p:cNvPr id="20" name="Text 9"/>
          <p:cNvSpPr/>
          <p:nvPr/>
        </p:nvSpPr>
        <p:spPr>
          <a:xfrm>
            <a:off x="638175" y="6680359"/>
            <a:ext cx="4066580" cy="5361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4200"/>
              </a:lnSpc>
              <a:buNone/>
            </a:pPr>
            <a:r>
              <a:rPr lang="en-US" sz="3350" b="1" dirty="0">
                <a:solidFill>
                  <a:srgbClr val="09A8BD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327</a:t>
            </a:r>
            <a:endParaRPr lang="en-US" sz="3350" dirty="0"/>
          </a:p>
        </p:txBody>
      </p:sp>
      <p:sp>
        <p:nvSpPr>
          <p:cNvPr id="21" name="Text 10"/>
          <p:cNvSpPr/>
          <p:nvPr/>
        </p:nvSpPr>
        <p:spPr>
          <a:xfrm>
            <a:off x="2076450" y="7325797"/>
            <a:ext cx="2628305" cy="3217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500"/>
              </a:lnSpc>
              <a:buNone/>
            </a:pPr>
            <a:r>
              <a:rPr lang="en-US" sz="2000" dirty="0">
                <a:solidFill>
                  <a:srgbClr val="00002E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Įgyvendintų projektų</a:t>
            </a:r>
            <a:endParaRPr lang="en-US" sz="2000" dirty="0"/>
          </a:p>
        </p:txBody>
      </p:sp>
      <p:pic>
        <p:nvPicPr>
          <p:cNvPr id="22" name="Image 9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978241" y="3590211"/>
            <a:ext cx="4673918" cy="4673918"/>
          </a:xfrm>
          <a:prstGeom prst="rect">
            <a:avLst/>
          </a:prstGeom>
        </p:spPr>
      </p:pic>
      <p:pic>
        <p:nvPicPr>
          <p:cNvPr id="23" name="Image 10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09642" y="6476286"/>
            <a:ext cx="272772" cy="340995"/>
          </a:xfrm>
          <a:prstGeom prst="rect">
            <a:avLst/>
          </a:prstGeom>
        </p:spPr>
      </p:pic>
      <p:sp>
        <p:nvSpPr>
          <p:cNvPr id="25" name="Stačiakampis 24">
            <a:extLst>
              <a:ext uri="{FF2B5EF4-FFF2-40B4-BE49-F238E27FC236}">
                <a16:creationId xmlns:a16="http://schemas.microsoft.com/office/drawing/2014/main" id="{FBF36220-FE80-DF43-C255-391E1EE9BB1C}"/>
              </a:ext>
            </a:extLst>
          </p:cNvPr>
          <p:cNvSpPr/>
          <p:nvPr/>
        </p:nvSpPr>
        <p:spPr>
          <a:xfrm>
            <a:off x="1" y="-1"/>
            <a:ext cx="1752600" cy="1502229"/>
          </a:xfrm>
          <a:prstGeom prst="rect">
            <a:avLst/>
          </a:prstGeom>
          <a:solidFill>
            <a:srgbClr val="09A8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26" name="Stačiakampis 25">
            <a:extLst>
              <a:ext uri="{FF2B5EF4-FFF2-40B4-BE49-F238E27FC236}">
                <a16:creationId xmlns:a16="http://schemas.microsoft.com/office/drawing/2014/main" id="{F3573420-CAC7-CA50-5B47-FAFC108AB05F}"/>
              </a:ext>
            </a:extLst>
          </p:cNvPr>
          <p:cNvSpPr/>
          <p:nvPr/>
        </p:nvSpPr>
        <p:spPr>
          <a:xfrm>
            <a:off x="0" y="0"/>
            <a:ext cx="108857" cy="8232100"/>
          </a:xfrm>
          <a:prstGeom prst="rect">
            <a:avLst/>
          </a:prstGeom>
          <a:solidFill>
            <a:srgbClr val="4868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pic>
        <p:nvPicPr>
          <p:cNvPr id="27" name="Paveikslėlis 26">
            <a:extLst>
              <a:ext uri="{FF2B5EF4-FFF2-40B4-BE49-F238E27FC236}">
                <a16:creationId xmlns:a16="http://schemas.microsoft.com/office/drawing/2014/main" id="{117A0EA3-73B4-4BD8-F15C-C90ACC05BCC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38437" y="180300"/>
            <a:ext cx="1120247" cy="112024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1982181" y="419911"/>
            <a:ext cx="12723376" cy="12842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050"/>
              </a:lnSpc>
              <a:buNone/>
            </a:pPr>
            <a:r>
              <a:rPr lang="en-US" sz="4000" dirty="0">
                <a:solidFill>
                  <a:srgbClr val="2E2F79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KAUNO RAJONO SĖKMĖS ISTORIJOS: </a:t>
            </a:r>
            <a:endParaRPr lang="lt-LT" sz="4000" dirty="0">
              <a:solidFill>
                <a:srgbClr val="2E2F79"/>
              </a:solidFill>
              <a:latin typeface="Poppins" pitchFamily="34" charset="0"/>
              <a:ea typeface="Poppins" pitchFamily="34" charset="-122"/>
              <a:cs typeface="Poppins" pitchFamily="34" charset="-120"/>
            </a:endParaRPr>
          </a:p>
          <a:p>
            <a:pPr marL="0" indent="0" algn="l">
              <a:lnSpc>
                <a:spcPts val="5050"/>
              </a:lnSpc>
              <a:buNone/>
            </a:pPr>
            <a:r>
              <a:rPr lang="en-US" sz="4000" dirty="0">
                <a:solidFill>
                  <a:srgbClr val="2E2F79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ES PROJEKTAI 2004-2020 M.</a:t>
            </a:r>
            <a:endParaRPr lang="en-US" sz="400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38" y="1922360"/>
            <a:ext cx="4704592" cy="2907649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64143" y="5048250"/>
            <a:ext cx="4059198" cy="154126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000"/>
              </a:lnSpc>
              <a:buNone/>
            </a:pPr>
            <a:r>
              <a:rPr lang="en-US" sz="3200" b="1" dirty="0">
                <a:solidFill>
                  <a:srgbClr val="09A8BD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Raudondvario dvaro sodybos atnaujinimas</a:t>
            </a:r>
            <a:endParaRPr lang="en-US" sz="3200" dirty="0"/>
          </a:p>
        </p:txBody>
      </p:sp>
      <p:sp>
        <p:nvSpPr>
          <p:cNvPr id="5" name="Text 2"/>
          <p:cNvSpPr/>
          <p:nvPr/>
        </p:nvSpPr>
        <p:spPr>
          <a:xfrm>
            <a:off x="764143" y="6720483"/>
            <a:ext cx="4059198" cy="11558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dirty="0">
                <a:solidFill>
                  <a:srgbClr val="00002E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Istorinio paveldo išsaugojimas ir pritaikymas turizmui</a:t>
            </a:r>
            <a:endParaRPr lang="en-US" sz="24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9972" y="1922360"/>
            <a:ext cx="4704592" cy="2907649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5096232" y="5048250"/>
            <a:ext cx="4059198" cy="10275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000"/>
              </a:lnSpc>
              <a:buNone/>
            </a:pPr>
            <a:r>
              <a:rPr lang="en-US" sz="3200" b="1" dirty="0">
                <a:solidFill>
                  <a:srgbClr val="09A8BD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LEZ infrastruktūros kūrimas</a:t>
            </a:r>
            <a:endParaRPr lang="en-US" sz="3200" dirty="0"/>
          </a:p>
        </p:txBody>
      </p:sp>
      <p:sp>
        <p:nvSpPr>
          <p:cNvPr id="8" name="Text 4"/>
          <p:cNvSpPr/>
          <p:nvPr/>
        </p:nvSpPr>
        <p:spPr>
          <a:xfrm>
            <a:off x="5096232" y="6206728"/>
            <a:ext cx="4059198" cy="11558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dirty="0">
                <a:solidFill>
                  <a:srgbClr val="00002E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Laisvosios ekonominės zonos infrastruktūros plėtra</a:t>
            </a:r>
            <a:endParaRPr lang="en-US" sz="24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80782" y="1922360"/>
            <a:ext cx="4704592" cy="2907649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428321" y="5048250"/>
            <a:ext cx="4059198" cy="10275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000"/>
              </a:lnSpc>
              <a:buNone/>
            </a:pPr>
            <a:r>
              <a:rPr lang="en-US" sz="3200" b="1" dirty="0">
                <a:solidFill>
                  <a:srgbClr val="09A8BD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Dviračių takų įrengimas</a:t>
            </a:r>
            <a:endParaRPr lang="en-US" sz="3200" dirty="0"/>
          </a:p>
        </p:txBody>
      </p:sp>
      <p:sp>
        <p:nvSpPr>
          <p:cNvPr id="11" name="Text 6"/>
          <p:cNvSpPr/>
          <p:nvPr/>
        </p:nvSpPr>
        <p:spPr>
          <a:xfrm>
            <a:off x="9428321" y="6206728"/>
            <a:ext cx="4059198" cy="15411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dirty="0">
                <a:solidFill>
                  <a:srgbClr val="00002E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Nauji takai Kulautuvoje, Kačerginėje, Garliavoje, Raudondvaryje, Ringauduose</a:t>
            </a:r>
            <a:endParaRPr lang="en-US" sz="2400" dirty="0"/>
          </a:p>
        </p:txBody>
      </p:sp>
      <p:sp>
        <p:nvSpPr>
          <p:cNvPr id="14" name="Stačiakampis 13">
            <a:extLst>
              <a:ext uri="{FF2B5EF4-FFF2-40B4-BE49-F238E27FC236}">
                <a16:creationId xmlns:a16="http://schemas.microsoft.com/office/drawing/2014/main" id="{559D1548-26CF-0D07-4804-73F59428EE00}"/>
              </a:ext>
            </a:extLst>
          </p:cNvPr>
          <p:cNvSpPr/>
          <p:nvPr/>
        </p:nvSpPr>
        <p:spPr>
          <a:xfrm>
            <a:off x="1" y="-1"/>
            <a:ext cx="1752600" cy="1502229"/>
          </a:xfrm>
          <a:prstGeom prst="rect">
            <a:avLst/>
          </a:prstGeom>
          <a:solidFill>
            <a:srgbClr val="09A8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15" name="Stačiakampis 14">
            <a:extLst>
              <a:ext uri="{FF2B5EF4-FFF2-40B4-BE49-F238E27FC236}">
                <a16:creationId xmlns:a16="http://schemas.microsoft.com/office/drawing/2014/main" id="{715A784F-8767-473E-604B-03AE9A0D2F2D}"/>
              </a:ext>
            </a:extLst>
          </p:cNvPr>
          <p:cNvSpPr/>
          <p:nvPr/>
        </p:nvSpPr>
        <p:spPr>
          <a:xfrm>
            <a:off x="0" y="0"/>
            <a:ext cx="108857" cy="8232100"/>
          </a:xfrm>
          <a:prstGeom prst="rect">
            <a:avLst/>
          </a:prstGeom>
          <a:solidFill>
            <a:srgbClr val="4868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pic>
        <p:nvPicPr>
          <p:cNvPr id="16" name="Paveikslėlis 15">
            <a:extLst>
              <a:ext uri="{FF2B5EF4-FFF2-40B4-BE49-F238E27FC236}">
                <a16:creationId xmlns:a16="http://schemas.microsoft.com/office/drawing/2014/main" id="{B6457796-5469-3E60-06B6-439AD90E29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437" y="180300"/>
            <a:ext cx="1120247" cy="112024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94" y="1922360"/>
            <a:ext cx="4774720" cy="3007661"/>
          </a:xfrm>
          <a:prstGeom prst="rect">
            <a:avLst/>
          </a:prstGeom>
        </p:spPr>
      </p:pic>
      <p:sp>
        <p:nvSpPr>
          <p:cNvPr id="2" name="Text 0"/>
          <p:cNvSpPr/>
          <p:nvPr/>
        </p:nvSpPr>
        <p:spPr>
          <a:xfrm>
            <a:off x="1982181" y="430927"/>
            <a:ext cx="12686109" cy="13468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r>
              <a:rPr lang="en-US" sz="4200" dirty="0">
                <a:solidFill>
                  <a:srgbClr val="2E2F79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2004-2020 M. ES PROJEKTŲ REZULTATAI: </a:t>
            </a:r>
            <a:endParaRPr lang="lt-LT" sz="4200" dirty="0">
              <a:solidFill>
                <a:srgbClr val="2E2F79"/>
              </a:solidFill>
              <a:latin typeface="Poppins" pitchFamily="34" charset="0"/>
              <a:ea typeface="Poppins" pitchFamily="34" charset="-122"/>
              <a:cs typeface="Poppins" pitchFamily="34" charset="-120"/>
            </a:endParaRPr>
          </a:p>
          <a:p>
            <a:pPr marL="0" indent="0" algn="l">
              <a:lnSpc>
                <a:spcPts val="5300"/>
              </a:lnSpc>
              <a:buNone/>
            </a:pPr>
            <a:r>
              <a:rPr lang="en-US" sz="4200" dirty="0">
                <a:solidFill>
                  <a:srgbClr val="2E2F79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NUO IDĖJOS IKI REALYBĖS</a:t>
            </a:r>
            <a:endParaRPr lang="en-US" sz="4200" dirty="0"/>
          </a:p>
        </p:txBody>
      </p:sp>
      <p:sp>
        <p:nvSpPr>
          <p:cNvPr id="4" name="Text 1"/>
          <p:cNvSpPr/>
          <p:nvPr/>
        </p:nvSpPr>
        <p:spPr>
          <a:xfrm>
            <a:off x="801410" y="5158978"/>
            <a:ext cx="4037886" cy="5387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350" b="1" dirty="0">
                <a:solidFill>
                  <a:srgbClr val="09A8BD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Keliai</a:t>
            </a:r>
            <a:endParaRPr lang="en-US" sz="3350" dirty="0"/>
          </a:p>
        </p:txBody>
      </p:sp>
      <p:sp>
        <p:nvSpPr>
          <p:cNvPr id="5" name="Text 2"/>
          <p:cNvSpPr/>
          <p:nvPr/>
        </p:nvSpPr>
        <p:spPr>
          <a:xfrm>
            <a:off x="801410" y="5835015"/>
            <a:ext cx="3232785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00" b="1" dirty="0">
                <a:solidFill>
                  <a:srgbClr val="00002E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15,7 km</a:t>
            </a:r>
            <a:r>
              <a:rPr lang="en-US" sz="2500" dirty="0">
                <a:solidFill>
                  <a:srgbClr val="00002E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naujų kelių</a:t>
            </a:r>
            <a:endParaRPr lang="en-US" sz="2500" dirty="0"/>
          </a:p>
        </p:txBody>
      </p:sp>
      <p:sp>
        <p:nvSpPr>
          <p:cNvPr id="6" name="Text 3"/>
          <p:cNvSpPr/>
          <p:nvPr/>
        </p:nvSpPr>
        <p:spPr>
          <a:xfrm>
            <a:off x="801410" y="6376273"/>
            <a:ext cx="4037886" cy="3662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80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1780" y="1922360"/>
            <a:ext cx="4774720" cy="3007661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5125522" y="5158978"/>
            <a:ext cx="4037886" cy="10775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350" b="1" dirty="0">
                <a:solidFill>
                  <a:srgbClr val="09A8BD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Vandentiekis ir nuotekos</a:t>
            </a:r>
            <a:endParaRPr lang="en-US" sz="3350" dirty="0"/>
          </a:p>
        </p:txBody>
      </p:sp>
      <p:sp>
        <p:nvSpPr>
          <p:cNvPr id="9" name="Text 5"/>
          <p:cNvSpPr/>
          <p:nvPr/>
        </p:nvSpPr>
        <p:spPr>
          <a:xfrm>
            <a:off x="5125522" y="6373773"/>
            <a:ext cx="4037886" cy="8079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00" b="1" dirty="0">
                <a:solidFill>
                  <a:srgbClr val="00002E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213 km </a:t>
            </a:r>
            <a:r>
              <a:rPr lang="en-US" sz="2500" dirty="0">
                <a:solidFill>
                  <a:srgbClr val="00002E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vandentiekio tinklų</a:t>
            </a:r>
            <a:endParaRPr lang="en-US" sz="2500" dirty="0"/>
          </a:p>
        </p:txBody>
      </p:sp>
      <p:sp>
        <p:nvSpPr>
          <p:cNvPr id="10" name="Text 6"/>
          <p:cNvSpPr/>
          <p:nvPr/>
        </p:nvSpPr>
        <p:spPr>
          <a:xfrm>
            <a:off x="5125522" y="7319010"/>
            <a:ext cx="3537466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00" b="1" dirty="0">
                <a:solidFill>
                  <a:srgbClr val="00002E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8 nauji </a:t>
            </a:r>
            <a:r>
              <a:rPr lang="en-US" sz="2500" dirty="0">
                <a:solidFill>
                  <a:srgbClr val="00002E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nuotekų tinklai</a:t>
            </a:r>
            <a:endParaRPr lang="en-US" sz="2500" dirty="0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4943" y="1922360"/>
            <a:ext cx="4774720" cy="3007661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9449633" y="5158978"/>
            <a:ext cx="4037886" cy="5387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350" b="1" dirty="0">
                <a:solidFill>
                  <a:srgbClr val="09A8BD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Viešosios erdvės</a:t>
            </a:r>
            <a:endParaRPr lang="en-US" sz="3350" dirty="0"/>
          </a:p>
        </p:txBody>
      </p:sp>
      <p:sp>
        <p:nvSpPr>
          <p:cNvPr id="13" name="Text 8"/>
          <p:cNvSpPr/>
          <p:nvPr/>
        </p:nvSpPr>
        <p:spPr>
          <a:xfrm>
            <a:off x="9449633" y="5835015"/>
            <a:ext cx="4037886" cy="8079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00" b="1" dirty="0">
                <a:solidFill>
                  <a:srgbClr val="00002E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21</a:t>
            </a:r>
            <a:r>
              <a:rPr lang="en-US" sz="2500" dirty="0">
                <a:solidFill>
                  <a:srgbClr val="00002E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atnaujinta viešoji erdvė</a:t>
            </a:r>
            <a:endParaRPr lang="en-US" sz="2500" dirty="0"/>
          </a:p>
        </p:txBody>
      </p:sp>
      <p:sp>
        <p:nvSpPr>
          <p:cNvPr id="14" name="Text 9"/>
          <p:cNvSpPr/>
          <p:nvPr/>
        </p:nvSpPr>
        <p:spPr>
          <a:xfrm>
            <a:off x="9449633" y="6780252"/>
            <a:ext cx="3772376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00" b="1" dirty="0">
                <a:solidFill>
                  <a:srgbClr val="00002E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10 </a:t>
            </a:r>
            <a:r>
              <a:rPr lang="en-US" sz="2500" dirty="0">
                <a:solidFill>
                  <a:srgbClr val="00002E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naujų kultūros erdvių</a:t>
            </a:r>
            <a:endParaRPr lang="en-US" sz="2500" dirty="0"/>
          </a:p>
        </p:txBody>
      </p:sp>
      <p:sp>
        <p:nvSpPr>
          <p:cNvPr id="17" name="Stačiakampis 16">
            <a:extLst>
              <a:ext uri="{FF2B5EF4-FFF2-40B4-BE49-F238E27FC236}">
                <a16:creationId xmlns:a16="http://schemas.microsoft.com/office/drawing/2014/main" id="{68BEFAC8-80B4-AF91-7241-5ABA8BFD89E0}"/>
              </a:ext>
            </a:extLst>
          </p:cNvPr>
          <p:cNvSpPr/>
          <p:nvPr/>
        </p:nvSpPr>
        <p:spPr>
          <a:xfrm>
            <a:off x="1" y="-1"/>
            <a:ext cx="1752600" cy="1502229"/>
          </a:xfrm>
          <a:prstGeom prst="rect">
            <a:avLst/>
          </a:prstGeom>
          <a:solidFill>
            <a:srgbClr val="09A8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18" name="Stačiakampis 17">
            <a:extLst>
              <a:ext uri="{FF2B5EF4-FFF2-40B4-BE49-F238E27FC236}">
                <a16:creationId xmlns:a16="http://schemas.microsoft.com/office/drawing/2014/main" id="{AA5730E8-4539-0BCA-5B8B-39A52A48A216}"/>
              </a:ext>
            </a:extLst>
          </p:cNvPr>
          <p:cNvSpPr/>
          <p:nvPr/>
        </p:nvSpPr>
        <p:spPr>
          <a:xfrm>
            <a:off x="0" y="0"/>
            <a:ext cx="108857" cy="8232100"/>
          </a:xfrm>
          <a:prstGeom prst="rect">
            <a:avLst/>
          </a:prstGeom>
          <a:solidFill>
            <a:srgbClr val="4868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pic>
        <p:nvPicPr>
          <p:cNvPr id="19" name="Paveikslėlis 18">
            <a:extLst>
              <a:ext uri="{FF2B5EF4-FFF2-40B4-BE49-F238E27FC236}">
                <a16:creationId xmlns:a16="http://schemas.microsoft.com/office/drawing/2014/main" id="{C00162B1-C922-DE05-058D-4F15313F51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437" y="180300"/>
            <a:ext cx="1120247" cy="112024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04716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73167" y="2388595"/>
            <a:ext cx="6840022" cy="4817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000" dirty="0">
                <a:solidFill>
                  <a:srgbClr val="2E2F79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VIEŠŲJŲ PASLAUGŲ INFRASTRUKTŪRA</a:t>
            </a:r>
            <a:endParaRPr lang="en-US" sz="3000" dirty="0"/>
          </a:p>
        </p:txBody>
      </p:sp>
      <p:sp>
        <p:nvSpPr>
          <p:cNvPr id="4" name="Shape 1"/>
          <p:cNvSpPr/>
          <p:nvPr/>
        </p:nvSpPr>
        <p:spPr>
          <a:xfrm>
            <a:off x="757357" y="3224808"/>
            <a:ext cx="22860" cy="4557355"/>
          </a:xfrm>
          <a:prstGeom prst="roundRect">
            <a:avLst>
              <a:gd name="adj" fmla="val 1074640"/>
            </a:avLst>
          </a:prstGeom>
          <a:solidFill>
            <a:srgbClr val="000000">
              <a:alpha val="8000"/>
            </a:srgbClr>
          </a:solidFill>
          <a:ln/>
        </p:spPr>
      </p:sp>
      <p:sp>
        <p:nvSpPr>
          <p:cNvPr id="5" name="Shape 2"/>
          <p:cNvSpPr/>
          <p:nvPr/>
        </p:nvSpPr>
        <p:spPr>
          <a:xfrm>
            <a:off x="918686" y="3397568"/>
            <a:ext cx="491252" cy="22860"/>
          </a:xfrm>
          <a:prstGeom prst="roundRect">
            <a:avLst>
              <a:gd name="adj" fmla="val 1074640"/>
            </a:avLst>
          </a:prstGeom>
          <a:solidFill>
            <a:srgbClr val="474892"/>
          </a:solidFill>
          <a:ln/>
        </p:spPr>
      </p:sp>
      <p:sp>
        <p:nvSpPr>
          <p:cNvPr id="6" name="Shape 3"/>
          <p:cNvSpPr/>
          <p:nvPr/>
        </p:nvSpPr>
        <p:spPr>
          <a:xfrm>
            <a:off x="442535" y="3137721"/>
            <a:ext cx="646033" cy="709749"/>
          </a:xfrm>
          <a:prstGeom prst="roundRect">
            <a:avLst>
              <a:gd name="adj" fmla="val 66687"/>
            </a:avLst>
          </a:prstGeom>
          <a:solidFill>
            <a:srgbClr val="2E2F79"/>
          </a:solidFill>
          <a:ln w="7620">
            <a:solidFill>
              <a:srgbClr val="474892"/>
            </a:solidFill>
            <a:prstDash val="solid"/>
          </a:ln>
        </p:spPr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832" y="3177428"/>
            <a:ext cx="445256" cy="556744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1576268" y="3153251"/>
            <a:ext cx="3853458" cy="4817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000" b="1" dirty="0">
                <a:solidFill>
                  <a:srgbClr val="09A8BD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Mokyklos</a:t>
            </a:r>
            <a:endParaRPr lang="en-US" sz="3000" dirty="0"/>
          </a:p>
        </p:txBody>
      </p:sp>
      <p:sp>
        <p:nvSpPr>
          <p:cNvPr id="9" name="Text 5"/>
          <p:cNvSpPr/>
          <p:nvPr/>
        </p:nvSpPr>
        <p:spPr>
          <a:xfrm>
            <a:off x="1576268" y="3733205"/>
            <a:ext cx="5269825" cy="3852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00002E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10</a:t>
            </a:r>
            <a:r>
              <a:rPr lang="en-US" sz="2400" dirty="0">
                <a:solidFill>
                  <a:srgbClr val="00002E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naujų ar modernizuotų mokyklų</a:t>
            </a:r>
            <a:endParaRPr lang="en-US" sz="2400" dirty="0"/>
          </a:p>
        </p:txBody>
      </p:sp>
      <p:sp>
        <p:nvSpPr>
          <p:cNvPr id="10" name="Shape 6"/>
          <p:cNvSpPr/>
          <p:nvPr/>
        </p:nvSpPr>
        <p:spPr>
          <a:xfrm>
            <a:off x="918686" y="4618792"/>
            <a:ext cx="491252" cy="22860"/>
          </a:xfrm>
          <a:prstGeom prst="roundRect">
            <a:avLst>
              <a:gd name="adj" fmla="val 1074640"/>
            </a:avLst>
          </a:prstGeom>
          <a:solidFill>
            <a:srgbClr val="6181C8"/>
          </a:solidFill>
          <a:ln/>
        </p:spPr>
      </p:sp>
      <p:sp>
        <p:nvSpPr>
          <p:cNvPr id="11" name="Shape 7"/>
          <p:cNvSpPr/>
          <p:nvPr/>
        </p:nvSpPr>
        <p:spPr>
          <a:xfrm>
            <a:off x="451913" y="4315401"/>
            <a:ext cx="646033" cy="709749"/>
          </a:xfrm>
          <a:prstGeom prst="roundRect">
            <a:avLst>
              <a:gd name="adj" fmla="val 66687"/>
            </a:avLst>
          </a:prstGeom>
          <a:solidFill>
            <a:srgbClr val="4868AF"/>
          </a:solidFill>
          <a:ln w="7620">
            <a:solidFill>
              <a:srgbClr val="6181C8"/>
            </a:solidFill>
            <a:prstDash val="solid"/>
          </a:ln>
        </p:spPr>
      </p:sp>
      <p:pic>
        <p:nvPicPr>
          <p:cNvPr id="12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843" y="4433994"/>
            <a:ext cx="445256" cy="556744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1576268" y="4374475"/>
            <a:ext cx="3853458" cy="4817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000" b="1" dirty="0">
                <a:solidFill>
                  <a:srgbClr val="09A8BD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Darželiai</a:t>
            </a:r>
            <a:endParaRPr lang="en-US" sz="3000" dirty="0"/>
          </a:p>
        </p:txBody>
      </p:sp>
      <p:sp>
        <p:nvSpPr>
          <p:cNvPr id="14" name="Text 9"/>
          <p:cNvSpPr/>
          <p:nvPr/>
        </p:nvSpPr>
        <p:spPr>
          <a:xfrm>
            <a:off x="1576268" y="4954429"/>
            <a:ext cx="4895136" cy="3852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00002E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7</a:t>
            </a:r>
            <a:r>
              <a:rPr lang="en-US" sz="2400" dirty="0">
                <a:solidFill>
                  <a:srgbClr val="00002E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nauji ar modernizuoti darželiai</a:t>
            </a:r>
            <a:endParaRPr lang="en-US" sz="2400" dirty="0"/>
          </a:p>
        </p:txBody>
      </p:sp>
      <p:sp>
        <p:nvSpPr>
          <p:cNvPr id="15" name="Shape 10"/>
          <p:cNvSpPr/>
          <p:nvPr/>
        </p:nvSpPr>
        <p:spPr>
          <a:xfrm>
            <a:off x="918686" y="5840016"/>
            <a:ext cx="491252" cy="22860"/>
          </a:xfrm>
          <a:prstGeom prst="roundRect">
            <a:avLst>
              <a:gd name="adj" fmla="val 1074640"/>
            </a:avLst>
          </a:prstGeom>
          <a:solidFill>
            <a:srgbClr val="19CAD1"/>
          </a:solidFill>
          <a:ln/>
        </p:spPr>
      </p:sp>
      <p:sp>
        <p:nvSpPr>
          <p:cNvPr id="16" name="Shape 11"/>
          <p:cNvSpPr/>
          <p:nvPr/>
        </p:nvSpPr>
        <p:spPr>
          <a:xfrm>
            <a:off x="440225" y="5516565"/>
            <a:ext cx="646033" cy="709749"/>
          </a:xfrm>
          <a:prstGeom prst="roundRect">
            <a:avLst>
              <a:gd name="adj" fmla="val 66687"/>
            </a:avLst>
          </a:prstGeom>
          <a:solidFill>
            <a:srgbClr val="00B1B8"/>
          </a:solidFill>
          <a:ln w="7620">
            <a:solidFill>
              <a:srgbClr val="19CAD1"/>
            </a:solidFill>
            <a:prstDash val="solid"/>
          </a:ln>
        </p:spPr>
      </p:sp>
      <p:pic>
        <p:nvPicPr>
          <p:cNvPr id="17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833" y="5630761"/>
            <a:ext cx="445256" cy="556744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1576268" y="5595699"/>
            <a:ext cx="6149221" cy="4817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000" b="1" dirty="0">
                <a:solidFill>
                  <a:srgbClr val="09A8BD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Inovatyvios mokymo/si erdvės</a:t>
            </a:r>
            <a:endParaRPr lang="en-US" sz="3000" dirty="0"/>
          </a:p>
        </p:txBody>
      </p:sp>
      <p:sp>
        <p:nvSpPr>
          <p:cNvPr id="19" name="Text 13"/>
          <p:cNvSpPr/>
          <p:nvPr/>
        </p:nvSpPr>
        <p:spPr>
          <a:xfrm>
            <a:off x="1576268" y="6175653"/>
            <a:ext cx="4703921" cy="3852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00002E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29</a:t>
            </a:r>
            <a:r>
              <a:rPr lang="en-US" sz="2400" dirty="0">
                <a:solidFill>
                  <a:srgbClr val="00002E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laboratorijos, </a:t>
            </a:r>
            <a:r>
              <a:rPr lang="en-US" sz="2400" b="1" dirty="0">
                <a:solidFill>
                  <a:srgbClr val="00002E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40</a:t>
            </a:r>
            <a:r>
              <a:rPr lang="en-US" sz="2400" dirty="0">
                <a:solidFill>
                  <a:srgbClr val="00002E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IT kabinetų</a:t>
            </a:r>
            <a:endParaRPr lang="en-US" sz="2400" dirty="0"/>
          </a:p>
        </p:txBody>
      </p:sp>
      <p:sp>
        <p:nvSpPr>
          <p:cNvPr id="20" name="Shape 14"/>
          <p:cNvSpPr/>
          <p:nvPr/>
        </p:nvSpPr>
        <p:spPr>
          <a:xfrm>
            <a:off x="918686" y="7061240"/>
            <a:ext cx="491252" cy="22860"/>
          </a:xfrm>
          <a:prstGeom prst="roundRect">
            <a:avLst>
              <a:gd name="adj" fmla="val 1074640"/>
            </a:avLst>
          </a:prstGeom>
          <a:solidFill>
            <a:srgbClr val="30A6AB"/>
          </a:solidFill>
          <a:ln/>
        </p:spPr>
      </p:sp>
      <p:sp>
        <p:nvSpPr>
          <p:cNvPr id="21" name="Shape 15"/>
          <p:cNvSpPr/>
          <p:nvPr/>
        </p:nvSpPr>
        <p:spPr>
          <a:xfrm>
            <a:off x="451913" y="6759856"/>
            <a:ext cx="646033" cy="709749"/>
          </a:xfrm>
          <a:prstGeom prst="roundRect">
            <a:avLst>
              <a:gd name="adj" fmla="val 66687"/>
            </a:avLst>
          </a:prstGeom>
          <a:solidFill>
            <a:srgbClr val="178D92"/>
          </a:solidFill>
          <a:ln w="7620">
            <a:solidFill>
              <a:srgbClr val="30A6AB"/>
            </a:solidFill>
            <a:prstDash val="solid"/>
          </a:ln>
        </p:spPr>
      </p:sp>
      <p:pic>
        <p:nvPicPr>
          <p:cNvPr id="22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4722" y="6851985"/>
            <a:ext cx="445256" cy="556744"/>
          </a:xfrm>
          <a:prstGeom prst="rect">
            <a:avLst/>
          </a:prstGeom>
        </p:spPr>
      </p:pic>
      <p:sp>
        <p:nvSpPr>
          <p:cNvPr id="23" name="Text 16"/>
          <p:cNvSpPr/>
          <p:nvPr/>
        </p:nvSpPr>
        <p:spPr>
          <a:xfrm>
            <a:off x="1576268" y="6816923"/>
            <a:ext cx="3853458" cy="4817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750"/>
              </a:lnSpc>
              <a:buNone/>
            </a:pPr>
            <a:r>
              <a:rPr lang="en-US" sz="3000" b="1" dirty="0">
                <a:solidFill>
                  <a:srgbClr val="09A8BD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Sporto objektai</a:t>
            </a:r>
            <a:endParaRPr lang="en-US" sz="3000" dirty="0"/>
          </a:p>
        </p:txBody>
      </p:sp>
      <p:sp>
        <p:nvSpPr>
          <p:cNvPr id="24" name="Text 17"/>
          <p:cNvSpPr/>
          <p:nvPr/>
        </p:nvSpPr>
        <p:spPr>
          <a:xfrm>
            <a:off x="1576268" y="7396877"/>
            <a:ext cx="5839182" cy="38528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b="1" dirty="0">
                <a:solidFill>
                  <a:srgbClr val="00002E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12</a:t>
            </a:r>
            <a:r>
              <a:rPr lang="en-US" sz="2400" dirty="0">
                <a:solidFill>
                  <a:srgbClr val="00002E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sporto salių, </a:t>
            </a:r>
            <a:r>
              <a:rPr lang="en-US" sz="2400" b="1" dirty="0">
                <a:solidFill>
                  <a:srgbClr val="00002E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8</a:t>
            </a:r>
            <a:r>
              <a:rPr lang="en-US" sz="2400" dirty="0">
                <a:solidFill>
                  <a:srgbClr val="00002E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aikštynai, </a:t>
            </a:r>
            <a:r>
              <a:rPr lang="en-US" sz="2400" b="1" dirty="0">
                <a:solidFill>
                  <a:srgbClr val="00002E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4</a:t>
            </a:r>
            <a:r>
              <a:rPr lang="en-US" sz="2400" dirty="0">
                <a:solidFill>
                  <a:srgbClr val="00002E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stadionai</a:t>
            </a:r>
            <a:endParaRPr lang="en-US" sz="2400" dirty="0"/>
          </a:p>
        </p:txBody>
      </p:sp>
      <p:sp>
        <p:nvSpPr>
          <p:cNvPr id="26" name="Stačiakampis 25">
            <a:extLst>
              <a:ext uri="{FF2B5EF4-FFF2-40B4-BE49-F238E27FC236}">
                <a16:creationId xmlns:a16="http://schemas.microsoft.com/office/drawing/2014/main" id="{7DDD6E31-4BFB-7441-73D5-461F4DD5815B}"/>
              </a:ext>
            </a:extLst>
          </p:cNvPr>
          <p:cNvSpPr/>
          <p:nvPr/>
        </p:nvSpPr>
        <p:spPr>
          <a:xfrm>
            <a:off x="1" y="-1"/>
            <a:ext cx="1752600" cy="1502229"/>
          </a:xfrm>
          <a:prstGeom prst="rect">
            <a:avLst/>
          </a:prstGeom>
          <a:solidFill>
            <a:srgbClr val="09A8B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sp>
        <p:nvSpPr>
          <p:cNvPr id="27" name="Stačiakampis 26">
            <a:extLst>
              <a:ext uri="{FF2B5EF4-FFF2-40B4-BE49-F238E27FC236}">
                <a16:creationId xmlns:a16="http://schemas.microsoft.com/office/drawing/2014/main" id="{E48D0DA7-EAC5-DD93-959A-2AC21DE8F590}"/>
              </a:ext>
            </a:extLst>
          </p:cNvPr>
          <p:cNvSpPr/>
          <p:nvPr/>
        </p:nvSpPr>
        <p:spPr>
          <a:xfrm>
            <a:off x="0" y="0"/>
            <a:ext cx="108857" cy="8232100"/>
          </a:xfrm>
          <a:prstGeom prst="rect">
            <a:avLst/>
          </a:prstGeom>
          <a:solidFill>
            <a:srgbClr val="4868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t-LT"/>
          </a:p>
        </p:txBody>
      </p:sp>
      <p:pic>
        <p:nvPicPr>
          <p:cNvPr id="28" name="Paveikslėlis 27">
            <a:extLst>
              <a:ext uri="{FF2B5EF4-FFF2-40B4-BE49-F238E27FC236}">
                <a16:creationId xmlns:a16="http://schemas.microsoft.com/office/drawing/2014/main" id="{92179985-EBD0-A11A-750A-6050139BBB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8437" y="180300"/>
            <a:ext cx="1120247" cy="112024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„Office“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490</Words>
  <Application>Microsoft Office PowerPoint</Application>
  <PresentationFormat>Pasirinktinai</PresentationFormat>
  <Paragraphs>115</Paragraphs>
  <Slides>13</Slides>
  <Notes>13</Notes>
  <HiddenSlides>0</HiddenSlides>
  <MMClips>0</MMClips>
  <ScaleCrop>false</ScaleCrop>
  <HeadingPairs>
    <vt:vector size="6" baseType="variant">
      <vt:variant>
        <vt:lpstr>Naudojami šriftai</vt:lpstr>
      </vt:variant>
      <vt:variant>
        <vt:i4>3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13</vt:i4>
      </vt:variant>
    </vt:vector>
  </HeadingPairs>
  <TitlesOfParts>
    <vt:vector size="17" baseType="lpstr">
      <vt:lpstr>Poppins</vt:lpstr>
      <vt:lpstr>PT Sans</vt:lpstr>
      <vt:lpstr>Arial</vt:lpstr>
      <vt:lpstr>Office Theme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>Aistė Sinkevičienė</cp:lastModifiedBy>
  <cp:revision>2</cp:revision>
  <dcterms:created xsi:type="dcterms:W3CDTF">2025-06-19T06:03:21Z</dcterms:created>
  <dcterms:modified xsi:type="dcterms:W3CDTF">2025-06-19T06:26:15Z</dcterms:modified>
</cp:coreProperties>
</file>