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5" r:id="rId5"/>
  </p:sldMasterIdLst>
  <p:notesMasterIdLst>
    <p:notesMasterId r:id="rId20"/>
  </p:notesMasterIdLst>
  <p:sldIdLst>
    <p:sldId id="256" r:id="rId6"/>
    <p:sldId id="257" r:id="rId7"/>
    <p:sldId id="6011" r:id="rId8"/>
    <p:sldId id="6012" r:id="rId9"/>
    <p:sldId id="6013" r:id="rId10"/>
    <p:sldId id="6010" r:id="rId11"/>
    <p:sldId id="2147474682" r:id="rId12"/>
    <p:sldId id="262" r:id="rId13"/>
    <p:sldId id="6026" r:id="rId14"/>
    <p:sldId id="2147474679" r:id="rId15"/>
    <p:sldId id="2147474665" r:id="rId16"/>
    <p:sldId id="2147474680" r:id="rId17"/>
    <p:sldId id="2147474681" r:id="rId18"/>
    <p:sldId id="2147474670" r:id="rId19"/>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7A9C"/>
    <a:srgbClr val="1B5F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5686" autoAdjust="0"/>
  </p:normalViewPr>
  <p:slideViewPr>
    <p:cSldViewPr snapToGrid="0">
      <p:cViewPr varScale="1">
        <p:scale>
          <a:sx n="46" d="100"/>
          <a:sy n="46" d="100"/>
        </p:scale>
        <p:origin x="1349"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Egle\Downloads\2025-06-20\2014%202020%20statistika%20pristatymui.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Egle\Downloads\2025-06-20\2014%202020%20statistika%20pristatymui.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Egle\Downloads\2025-06-20\2014%202020%20statistika%20pristatymui.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Egle\Downloads\2025-06-20\2014%202020%20statistika%20pristatymui.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oleObject" Target="file:///C:\Users\Egle\Downloads\2025-06-20\2014%202020%20statistika%20pristatymui.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3" Type="http://schemas.openxmlformats.org/officeDocument/2006/relationships/oleObject" Target="file:///C:\Users\Egle\Downloads\2014%202020%20statistika%20pristatymui.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KAUNO%20REGIONAS\LOGO\Kauno%20regiono%20forumas%202025-06-20\2025-06-09.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15:layout>
                    <c:manualLayout>
                      <c:w val="0.311531454101179"/>
                      <c:h val="7.4995194981545041E-2"/>
                    </c:manualLayout>
                  </c15:layout>
                </c:ext>
                <c:ext xmlns:c16="http://schemas.microsoft.com/office/drawing/2014/chart" uri="{C3380CC4-5D6E-409C-BE32-E72D297353CC}">
                  <c16:uniqueId val="{00000000-BF96-4E8A-8C9A-0C2BFD493E6A}"/>
                </c:ext>
              </c:extLst>
            </c:dLbl>
            <c:dLbl>
              <c:idx val="1"/>
              <c:showLegendKey val="0"/>
              <c:showVal val="1"/>
              <c:showCatName val="0"/>
              <c:showSerName val="0"/>
              <c:showPercent val="0"/>
              <c:showBubbleSize val="0"/>
              <c:extLst>
                <c:ext xmlns:c15="http://schemas.microsoft.com/office/drawing/2012/chart" uri="{CE6537A1-D6FC-4f65-9D91-7224C49458BB}">
                  <c15:layout>
                    <c:manualLayout>
                      <c:w val="0.36443302177873771"/>
                      <c:h val="0.20479457091114223"/>
                    </c:manualLayout>
                  </c15:layout>
                </c:ext>
                <c:ext xmlns:c16="http://schemas.microsoft.com/office/drawing/2014/chart" uri="{C3380CC4-5D6E-409C-BE32-E72D297353CC}">
                  <c16:uniqueId val="{00000001-BF96-4E8A-8C9A-0C2BFD493E6A}"/>
                </c:ext>
              </c:extLst>
            </c:dLbl>
            <c:spPr>
              <a:noFill/>
              <a:ln>
                <a:noFill/>
              </a:ln>
              <a:effectLst/>
            </c:spPr>
            <c:txPr>
              <a:bodyPr rot="0" spcFirstLastPara="1" vertOverflow="ellipsis" vert="horz" wrap="square" anchor="ctr" anchorCtr="1"/>
              <a:lstStyle/>
              <a:p>
                <a:pPr>
                  <a:defRPr sz="20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PALYGINIMAS!$A$3:$A$4</c:f>
              <c:strCache>
                <c:ptCount val="2"/>
                <c:pt idx="0">
                  <c:v>2014–2020 m. ES finansavimo laikotarpis</c:v>
                </c:pt>
                <c:pt idx="1">
                  <c:v>2021–2027 m. ES finansavimo laikotarpis</c:v>
                </c:pt>
              </c:strCache>
            </c:strRef>
          </c:cat>
          <c:val>
            <c:numRef>
              <c:f>PALYGINIMAS!$B$3:$B$4</c:f>
              <c:numCache>
                <c:formatCode>#,##0</c:formatCode>
                <c:ptCount val="2"/>
                <c:pt idx="0">
                  <c:v>205176909.74000001</c:v>
                </c:pt>
                <c:pt idx="1">
                  <c:v>263170500</c:v>
                </c:pt>
              </c:numCache>
            </c:numRef>
          </c:val>
          <c:extLst>
            <c:ext xmlns:c16="http://schemas.microsoft.com/office/drawing/2014/chart" uri="{C3380CC4-5D6E-409C-BE32-E72D297353CC}">
              <c16:uniqueId val="{00000000-3573-4930-96FC-1732A35E6773}"/>
            </c:ext>
          </c:extLst>
        </c:ser>
        <c:dLbls>
          <c:showLegendKey val="0"/>
          <c:showVal val="0"/>
          <c:showCatName val="0"/>
          <c:showSerName val="0"/>
          <c:showPercent val="0"/>
          <c:showBubbleSize val="0"/>
        </c:dLbls>
        <c:gapWidth val="355"/>
        <c:overlap val="-70"/>
        <c:axId val="174903888"/>
        <c:axId val="174905808"/>
      </c:barChart>
      <c:catAx>
        <c:axId val="174903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lt-LT"/>
          </a:p>
        </c:txPr>
        <c:crossAx val="174905808"/>
        <c:crosses val="autoZero"/>
        <c:auto val="1"/>
        <c:lblAlgn val="ctr"/>
        <c:lblOffset val="100"/>
        <c:noMultiLvlLbl val="0"/>
      </c:catAx>
      <c:valAx>
        <c:axId val="174905808"/>
        <c:scaling>
          <c:orientation val="minMax"/>
        </c:scaling>
        <c:delete val="0"/>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lt-LT"/>
          </a:p>
        </c:txPr>
        <c:crossAx val="174903888"/>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lt-L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PALYGINIMAS!$A$49</c:f>
              <c:strCache>
                <c:ptCount val="1"/>
                <c:pt idx="0">
                  <c:v>2014–2020 m. ES finansavimo laikotarpis</c:v>
                </c:pt>
              </c:strCache>
            </c:strRef>
          </c:tx>
          <c:spPr>
            <a:solidFill>
              <a:schemeClr val="accent1">
                <a:shade val="76000"/>
              </a:schemeClr>
            </a:solidFill>
            <a:ln>
              <a:noFill/>
            </a:ln>
            <a:effectLst/>
          </c:spPr>
          <c:invertIfNegative val="0"/>
          <c:dLbls>
            <c:dLbl>
              <c:idx val="3"/>
              <c:layout>
                <c:manualLayout>
                  <c:x val="-2.3732470334412083E-2"/>
                  <c:y val="0.1059412789067058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414-43F2-8354-B3A25A9D6692}"/>
                </c:ext>
              </c:extLst>
            </c:dLbl>
            <c:spPr>
              <a:noFill/>
              <a:ln>
                <a:noFill/>
              </a:ln>
              <a:effectLst/>
            </c:spPr>
            <c:txPr>
              <a:bodyPr rot="-5400000" spcFirstLastPara="1" vertOverflow="clip" horzOverflow="clip" vert="horz" wrap="square" lIns="38100" tIns="19050" rIns="38100" bIns="19050" anchor="ctr" anchorCtr="1">
                <a:spAutoFit/>
              </a:bodyPr>
              <a:lstStyle/>
              <a:p>
                <a:pPr>
                  <a:defRPr sz="1200" b="0" i="0" u="none" strike="noStrike" kern="120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PALYGINIMAS!$B$48:$I$48</c:f>
              <c:strCache>
                <c:ptCount val="8"/>
                <c:pt idx="0">
                  <c:v>Birštono</c:v>
                </c:pt>
                <c:pt idx="1">
                  <c:v>Jonavos</c:v>
                </c:pt>
                <c:pt idx="2">
                  <c:v>Kaišiadorių</c:v>
                </c:pt>
                <c:pt idx="3">
                  <c:v>Kauno miesto</c:v>
                </c:pt>
                <c:pt idx="4">
                  <c:v>Kauno rajono</c:v>
                </c:pt>
                <c:pt idx="5">
                  <c:v>Kėdainių</c:v>
                </c:pt>
                <c:pt idx="6">
                  <c:v>Prienų</c:v>
                </c:pt>
                <c:pt idx="7">
                  <c:v>Raseinių</c:v>
                </c:pt>
              </c:strCache>
            </c:strRef>
          </c:cat>
          <c:val>
            <c:numRef>
              <c:f>PALYGINIMAS!$B$49:$I$49</c:f>
              <c:numCache>
                <c:formatCode>#,##0</c:formatCode>
                <c:ptCount val="8"/>
                <c:pt idx="0">
                  <c:v>2446834.35</c:v>
                </c:pt>
                <c:pt idx="1">
                  <c:v>15714966.300000001</c:v>
                </c:pt>
                <c:pt idx="2">
                  <c:v>12876366.140000001</c:v>
                </c:pt>
                <c:pt idx="3">
                  <c:v>91458863.319999993</c:v>
                </c:pt>
                <c:pt idx="4">
                  <c:v>20144987.129999999</c:v>
                </c:pt>
                <c:pt idx="5">
                  <c:v>29121609.879999999</c:v>
                </c:pt>
                <c:pt idx="6">
                  <c:v>13081258.85</c:v>
                </c:pt>
                <c:pt idx="7">
                  <c:v>15982092.73</c:v>
                </c:pt>
              </c:numCache>
            </c:numRef>
          </c:val>
          <c:extLst>
            <c:ext xmlns:c16="http://schemas.microsoft.com/office/drawing/2014/chart" uri="{C3380CC4-5D6E-409C-BE32-E72D297353CC}">
              <c16:uniqueId val="{00000000-9414-43F2-8354-B3A25A9D6692}"/>
            </c:ext>
          </c:extLst>
        </c:ser>
        <c:ser>
          <c:idx val="1"/>
          <c:order val="1"/>
          <c:tx>
            <c:strRef>
              <c:f>PALYGINIMAS!$A$50</c:f>
              <c:strCache>
                <c:ptCount val="1"/>
                <c:pt idx="0">
                  <c:v>2021–2027 m. ES finansavimo laikotarpis</c:v>
                </c:pt>
              </c:strCache>
            </c:strRef>
          </c:tx>
          <c:spPr>
            <a:solidFill>
              <a:schemeClr val="accent1">
                <a:tint val="77000"/>
              </a:schemeClr>
            </a:solidFill>
            <a:ln>
              <a:noFill/>
            </a:ln>
            <a:effectLst/>
          </c:spPr>
          <c:invertIfNegative val="0"/>
          <c:dLbls>
            <c:dLbl>
              <c:idx val="3"/>
              <c:layout>
                <c:manualLayout>
                  <c:x val="0"/>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414-43F2-8354-B3A25A9D6692}"/>
                </c:ext>
              </c:extLst>
            </c:dLbl>
            <c:spPr>
              <a:noFill/>
              <a:ln>
                <a:noFill/>
              </a:ln>
              <a:effectLst/>
            </c:spPr>
            <c:txPr>
              <a:bodyPr rot="-5400000" spcFirstLastPara="1" vertOverflow="clip" horzOverflow="clip" vert="horz" wrap="square" lIns="38100" tIns="19050" rIns="38100" bIns="19050" anchor="ctr" anchorCtr="1">
                <a:spAutoFit/>
              </a:bodyPr>
              <a:lstStyle/>
              <a:p>
                <a:pPr>
                  <a:defRPr sz="1200" b="0" i="0" u="none" strike="noStrike" kern="120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PALYGINIMAS!$B$48:$I$48</c:f>
              <c:strCache>
                <c:ptCount val="8"/>
                <c:pt idx="0">
                  <c:v>Birštono</c:v>
                </c:pt>
                <c:pt idx="1">
                  <c:v>Jonavos</c:v>
                </c:pt>
                <c:pt idx="2">
                  <c:v>Kaišiadorių</c:v>
                </c:pt>
                <c:pt idx="3">
                  <c:v>Kauno miesto</c:v>
                </c:pt>
                <c:pt idx="4">
                  <c:v>Kauno rajono</c:v>
                </c:pt>
                <c:pt idx="5">
                  <c:v>Kėdainių</c:v>
                </c:pt>
                <c:pt idx="6">
                  <c:v>Prienų</c:v>
                </c:pt>
                <c:pt idx="7">
                  <c:v>Raseinių</c:v>
                </c:pt>
              </c:strCache>
            </c:strRef>
          </c:cat>
          <c:val>
            <c:numRef>
              <c:f>PALYGINIMAS!$B$50:$I$50</c:f>
              <c:numCache>
                <c:formatCode>#,##0</c:formatCode>
                <c:ptCount val="8"/>
                <c:pt idx="0">
                  <c:v>10513842</c:v>
                </c:pt>
                <c:pt idx="1">
                  <c:v>25628657</c:v>
                </c:pt>
                <c:pt idx="2">
                  <c:v>23760260</c:v>
                </c:pt>
                <c:pt idx="3">
                  <c:v>79196543</c:v>
                </c:pt>
                <c:pt idx="4">
                  <c:v>41600005</c:v>
                </c:pt>
                <c:pt idx="5">
                  <c:v>32299453</c:v>
                </c:pt>
                <c:pt idx="6">
                  <c:v>22268203</c:v>
                </c:pt>
                <c:pt idx="7">
                  <c:v>27903537</c:v>
                </c:pt>
              </c:numCache>
            </c:numRef>
          </c:val>
          <c:extLst>
            <c:ext xmlns:c16="http://schemas.microsoft.com/office/drawing/2014/chart" uri="{C3380CC4-5D6E-409C-BE32-E72D297353CC}">
              <c16:uniqueId val="{00000001-9414-43F2-8354-B3A25A9D6692}"/>
            </c:ext>
          </c:extLst>
        </c:ser>
        <c:dLbls>
          <c:dLblPos val="outEnd"/>
          <c:showLegendKey val="0"/>
          <c:showVal val="1"/>
          <c:showCatName val="0"/>
          <c:showSerName val="0"/>
          <c:showPercent val="0"/>
          <c:showBubbleSize val="0"/>
        </c:dLbls>
        <c:gapWidth val="444"/>
        <c:overlap val="-90"/>
        <c:axId val="297374416"/>
        <c:axId val="297374896"/>
      </c:barChart>
      <c:catAx>
        <c:axId val="2973744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cap="all" spc="120" normalizeH="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lt-LT"/>
          </a:p>
        </c:txPr>
        <c:crossAx val="297374896"/>
        <c:crosses val="autoZero"/>
        <c:auto val="1"/>
        <c:lblAlgn val="ctr"/>
        <c:lblOffset val="100"/>
        <c:noMultiLvlLbl val="0"/>
      </c:catAx>
      <c:valAx>
        <c:axId val="297374896"/>
        <c:scaling>
          <c:orientation val="minMax"/>
        </c:scaling>
        <c:delete val="1"/>
        <c:axPos val="l"/>
        <c:numFmt formatCode="#,##0" sourceLinked="1"/>
        <c:majorTickMark val="none"/>
        <c:minorTickMark val="none"/>
        <c:tickLblPos val="nextTo"/>
        <c:crossAx val="2973744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lt-L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PALYGINIMAS!$B$58</c:f>
              <c:strCache>
                <c:ptCount val="1"/>
                <c:pt idx="0">
                  <c:v>2014–2020 m. ES finansavimo laikotarpis</c:v>
                </c:pt>
              </c:strCache>
            </c:strRef>
          </c:tx>
          <c:spPr>
            <a:solidFill>
              <a:schemeClr val="accent1">
                <a:shade val="76000"/>
              </a:schemeClr>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1100" b="0" i="0" u="none" strike="noStrike" kern="120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PALYGINIMAS!$A$59:$A$66</c:f>
              <c:strCache>
                <c:ptCount val="8"/>
                <c:pt idx="0">
                  <c:v>Birštono</c:v>
                </c:pt>
                <c:pt idx="1">
                  <c:v>Jonavos</c:v>
                </c:pt>
                <c:pt idx="2">
                  <c:v>Kaišiadorių</c:v>
                </c:pt>
                <c:pt idx="3">
                  <c:v>Kauno miesto</c:v>
                </c:pt>
                <c:pt idx="4">
                  <c:v>Kauno rajono</c:v>
                </c:pt>
                <c:pt idx="5">
                  <c:v>Kėdainių</c:v>
                </c:pt>
                <c:pt idx="6">
                  <c:v>Prienų</c:v>
                </c:pt>
                <c:pt idx="7">
                  <c:v>Raseinių</c:v>
                </c:pt>
              </c:strCache>
            </c:strRef>
          </c:cat>
          <c:val>
            <c:numRef>
              <c:f>PALYGINIMAS!$B$59:$B$66</c:f>
              <c:numCache>
                <c:formatCode>General</c:formatCode>
                <c:ptCount val="8"/>
                <c:pt idx="0">
                  <c:v>13</c:v>
                </c:pt>
                <c:pt idx="1">
                  <c:v>22</c:v>
                </c:pt>
                <c:pt idx="2">
                  <c:v>27</c:v>
                </c:pt>
                <c:pt idx="3">
                  <c:v>66</c:v>
                </c:pt>
                <c:pt idx="4">
                  <c:v>32</c:v>
                </c:pt>
                <c:pt idx="5">
                  <c:v>31</c:v>
                </c:pt>
                <c:pt idx="6">
                  <c:v>30</c:v>
                </c:pt>
                <c:pt idx="7">
                  <c:v>30</c:v>
                </c:pt>
              </c:numCache>
            </c:numRef>
          </c:val>
          <c:extLst>
            <c:ext xmlns:c16="http://schemas.microsoft.com/office/drawing/2014/chart" uri="{C3380CC4-5D6E-409C-BE32-E72D297353CC}">
              <c16:uniqueId val="{00000000-8D90-4693-8CEC-AE3616CCF33E}"/>
            </c:ext>
          </c:extLst>
        </c:ser>
        <c:ser>
          <c:idx val="1"/>
          <c:order val="1"/>
          <c:tx>
            <c:strRef>
              <c:f>PALYGINIMAS!$C$58</c:f>
              <c:strCache>
                <c:ptCount val="1"/>
                <c:pt idx="0">
                  <c:v>2021–2027 m. ES finansavimo laikotarpis*</c:v>
                </c:pt>
              </c:strCache>
            </c:strRef>
          </c:tx>
          <c:spPr>
            <a:solidFill>
              <a:schemeClr val="accent1">
                <a:tint val="77000"/>
              </a:schemeClr>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1100" b="0" i="0" u="none" strike="noStrike" kern="120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PALYGINIMAS!$A$59:$A$66</c:f>
              <c:strCache>
                <c:ptCount val="8"/>
                <c:pt idx="0">
                  <c:v>Birštono</c:v>
                </c:pt>
                <c:pt idx="1">
                  <c:v>Jonavos</c:v>
                </c:pt>
                <c:pt idx="2">
                  <c:v>Kaišiadorių</c:v>
                </c:pt>
                <c:pt idx="3">
                  <c:v>Kauno miesto</c:v>
                </c:pt>
                <c:pt idx="4">
                  <c:v>Kauno rajono</c:v>
                </c:pt>
                <c:pt idx="5">
                  <c:v>Kėdainių</c:v>
                </c:pt>
                <c:pt idx="6">
                  <c:v>Prienų</c:v>
                </c:pt>
                <c:pt idx="7">
                  <c:v>Raseinių</c:v>
                </c:pt>
              </c:strCache>
            </c:strRef>
          </c:cat>
          <c:val>
            <c:numRef>
              <c:f>PALYGINIMAS!$C$59:$C$66</c:f>
              <c:numCache>
                <c:formatCode>General</c:formatCode>
                <c:ptCount val="8"/>
                <c:pt idx="0">
                  <c:v>7</c:v>
                </c:pt>
                <c:pt idx="1">
                  <c:v>13</c:v>
                </c:pt>
                <c:pt idx="2">
                  <c:v>12</c:v>
                </c:pt>
                <c:pt idx="3">
                  <c:v>17</c:v>
                </c:pt>
                <c:pt idx="4">
                  <c:v>17</c:v>
                </c:pt>
                <c:pt idx="5">
                  <c:v>16</c:v>
                </c:pt>
                <c:pt idx="6">
                  <c:v>17</c:v>
                </c:pt>
                <c:pt idx="7">
                  <c:v>12</c:v>
                </c:pt>
              </c:numCache>
            </c:numRef>
          </c:val>
          <c:extLst>
            <c:ext xmlns:c16="http://schemas.microsoft.com/office/drawing/2014/chart" uri="{C3380CC4-5D6E-409C-BE32-E72D297353CC}">
              <c16:uniqueId val="{00000001-8D90-4693-8CEC-AE3616CCF33E}"/>
            </c:ext>
          </c:extLst>
        </c:ser>
        <c:dLbls>
          <c:dLblPos val="outEnd"/>
          <c:showLegendKey val="0"/>
          <c:showVal val="1"/>
          <c:showCatName val="0"/>
          <c:showSerName val="0"/>
          <c:showPercent val="0"/>
          <c:showBubbleSize val="0"/>
        </c:dLbls>
        <c:gapWidth val="444"/>
        <c:overlap val="-90"/>
        <c:axId val="2127870112"/>
        <c:axId val="2127866272"/>
      </c:barChart>
      <c:catAx>
        <c:axId val="21278701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cap="all" spc="120" normalizeH="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lt-LT"/>
          </a:p>
        </c:txPr>
        <c:crossAx val="2127866272"/>
        <c:crosses val="autoZero"/>
        <c:auto val="1"/>
        <c:lblAlgn val="ctr"/>
        <c:lblOffset val="100"/>
        <c:noMultiLvlLbl val="0"/>
      </c:catAx>
      <c:valAx>
        <c:axId val="2127866272"/>
        <c:scaling>
          <c:orientation val="minMax"/>
        </c:scaling>
        <c:delete val="1"/>
        <c:axPos val="l"/>
        <c:numFmt formatCode="General" sourceLinked="1"/>
        <c:majorTickMark val="none"/>
        <c:minorTickMark val="none"/>
        <c:tickLblPos val="nextTo"/>
        <c:crossAx val="2127870112"/>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lt-L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DF2-4FB8-88B0-24955339B3E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DF2-4FB8-88B0-24955339B3E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DF2-4FB8-88B0-24955339B3E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DF2-4FB8-88B0-24955339B3E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DF2-4FB8-88B0-24955339B3E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6DF2-4FB8-88B0-24955339B3E6}"/>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6DF2-4FB8-88B0-24955339B3E6}"/>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6DF2-4FB8-88B0-24955339B3E6}"/>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6DF2-4FB8-88B0-24955339B3E6}"/>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6DF2-4FB8-88B0-24955339B3E6}"/>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6DF2-4FB8-88B0-24955339B3E6}"/>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6DF2-4FB8-88B0-24955339B3E6}"/>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6DF2-4FB8-88B0-24955339B3E6}"/>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6DF2-4FB8-88B0-24955339B3E6}"/>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6DF2-4FB8-88B0-24955339B3E6}"/>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6DF2-4FB8-88B0-24955339B3E6}"/>
              </c:ext>
            </c:extLst>
          </c:dPt>
          <c:dPt>
            <c:idx val="16"/>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21-6DF2-4FB8-88B0-24955339B3E6}"/>
              </c:ext>
            </c:extLst>
          </c:dPt>
          <c:dPt>
            <c:idx val="17"/>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23-6DF2-4FB8-88B0-24955339B3E6}"/>
              </c:ext>
            </c:extLst>
          </c:dPt>
          <c:dPt>
            <c:idx val="18"/>
            <c:bubble3D val="0"/>
            <c:spPr>
              <a:solidFill>
                <a:schemeClr val="accent1">
                  <a:lumMod val="80000"/>
                </a:schemeClr>
              </a:solidFill>
              <a:ln w="19050">
                <a:solidFill>
                  <a:schemeClr val="lt1"/>
                </a:solidFill>
              </a:ln>
              <a:effectLst/>
            </c:spPr>
            <c:extLst>
              <c:ext xmlns:c16="http://schemas.microsoft.com/office/drawing/2014/chart" uri="{C3380CC4-5D6E-409C-BE32-E72D297353CC}">
                <c16:uniqueId val="{00000025-6DF2-4FB8-88B0-24955339B3E6}"/>
              </c:ext>
            </c:extLst>
          </c:dPt>
          <c:dPt>
            <c:idx val="19"/>
            <c:bubble3D val="0"/>
            <c:spPr>
              <a:solidFill>
                <a:schemeClr val="accent2">
                  <a:lumMod val="80000"/>
                </a:schemeClr>
              </a:solidFill>
              <a:ln w="19050">
                <a:solidFill>
                  <a:schemeClr val="lt1"/>
                </a:solidFill>
              </a:ln>
              <a:effectLst/>
            </c:spPr>
            <c:extLst>
              <c:ext xmlns:c16="http://schemas.microsoft.com/office/drawing/2014/chart" uri="{C3380CC4-5D6E-409C-BE32-E72D297353CC}">
                <c16:uniqueId val="{00000027-6DF2-4FB8-88B0-24955339B3E6}"/>
              </c:ext>
            </c:extLst>
          </c:dPt>
          <c:dPt>
            <c:idx val="20"/>
            <c:bubble3D val="0"/>
            <c:spPr>
              <a:solidFill>
                <a:schemeClr val="accent3">
                  <a:lumMod val="80000"/>
                </a:schemeClr>
              </a:solidFill>
              <a:ln w="19050">
                <a:solidFill>
                  <a:schemeClr val="lt1"/>
                </a:solidFill>
              </a:ln>
              <a:effectLst/>
            </c:spPr>
            <c:extLst>
              <c:ext xmlns:c16="http://schemas.microsoft.com/office/drawing/2014/chart" uri="{C3380CC4-5D6E-409C-BE32-E72D297353CC}">
                <c16:uniqueId val="{00000029-6DF2-4FB8-88B0-24955339B3E6}"/>
              </c:ext>
            </c:extLst>
          </c:dPt>
          <c:dPt>
            <c:idx val="21"/>
            <c:bubble3D val="0"/>
            <c:spPr>
              <a:solidFill>
                <a:schemeClr val="accent4">
                  <a:lumMod val="80000"/>
                </a:schemeClr>
              </a:solidFill>
              <a:ln w="19050">
                <a:solidFill>
                  <a:schemeClr val="lt1"/>
                </a:solidFill>
              </a:ln>
              <a:effectLst/>
            </c:spPr>
            <c:extLst>
              <c:ext xmlns:c16="http://schemas.microsoft.com/office/drawing/2014/chart" uri="{C3380CC4-5D6E-409C-BE32-E72D297353CC}">
                <c16:uniqueId val="{0000002B-6DF2-4FB8-88B0-24955339B3E6}"/>
              </c:ext>
            </c:extLst>
          </c:dPt>
          <c:dPt>
            <c:idx val="22"/>
            <c:bubble3D val="0"/>
            <c:spPr>
              <a:solidFill>
                <a:schemeClr val="accent5">
                  <a:lumMod val="80000"/>
                </a:schemeClr>
              </a:solidFill>
              <a:ln w="19050">
                <a:solidFill>
                  <a:schemeClr val="lt1"/>
                </a:solidFill>
              </a:ln>
              <a:effectLst/>
            </c:spPr>
            <c:extLst>
              <c:ext xmlns:c16="http://schemas.microsoft.com/office/drawing/2014/chart" uri="{C3380CC4-5D6E-409C-BE32-E72D297353CC}">
                <c16:uniqueId val="{0000002D-6DF2-4FB8-88B0-24955339B3E6}"/>
              </c:ext>
            </c:extLst>
          </c:dPt>
          <c:dPt>
            <c:idx val="23"/>
            <c:bubble3D val="0"/>
            <c:spPr>
              <a:solidFill>
                <a:schemeClr val="accent6">
                  <a:lumMod val="80000"/>
                </a:schemeClr>
              </a:solidFill>
              <a:ln w="19050">
                <a:solidFill>
                  <a:schemeClr val="lt1"/>
                </a:solidFill>
              </a:ln>
              <a:effectLst/>
            </c:spPr>
            <c:extLst>
              <c:ext xmlns:c16="http://schemas.microsoft.com/office/drawing/2014/chart" uri="{C3380CC4-5D6E-409C-BE32-E72D297353CC}">
                <c16:uniqueId val="{0000002F-6DF2-4FB8-88B0-24955339B3E6}"/>
              </c:ext>
            </c:extLst>
          </c:dPt>
          <c:dPt>
            <c:idx val="24"/>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31-6DF2-4FB8-88B0-24955339B3E6}"/>
              </c:ext>
            </c:extLst>
          </c:dPt>
          <c:dLbls>
            <c:dLbl>
              <c:idx val="0"/>
              <c:layout>
                <c:manualLayout>
                  <c:x val="0.3"/>
                  <c:y val="-3.1950847945701751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6DF2-4FB8-88B0-24955339B3E6}"/>
                </c:ext>
              </c:extLst>
            </c:dLbl>
            <c:dLbl>
              <c:idx val="1"/>
              <c:delete val="1"/>
              <c:extLst>
                <c:ext xmlns:c15="http://schemas.microsoft.com/office/drawing/2012/chart" uri="{CE6537A1-D6FC-4f65-9D91-7224C49458BB}"/>
                <c:ext xmlns:c16="http://schemas.microsoft.com/office/drawing/2014/chart" uri="{C3380CC4-5D6E-409C-BE32-E72D297353CC}">
                  <c16:uniqueId val="{00000003-6DF2-4FB8-88B0-24955339B3E6}"/>
                </c:ext>
              </c:extLst>
            </c:dLbl>
            <c:dLbl>
              <c:idx val="2"/>
              <c:delete val="1"/>
              <c:extLst>
                <c:ext xmlns:c15="http://schemas.microsoft.com/office/drawing/2012/chart" uri="{CE6537A1-D6FC-4f65-9D91-7224C49458BB}"/>
                <c:ext xmlns:c16="http://schemas.microsoft.com/office/drawing/2014/chart" uri="{C3380CC4-5D6E-409C-BE32-E72D297353CC}">
                  <c16:uniqueId val="{00000005-6DF2-4FB8-88B0-24955339B3E6}"/>
                </c:ext>
              </c:extLst>
            </c:dLbl>
            <c:dLbl>
              <c:idx val="3"/>
              <c:layout>
                <c:manualLayout>
                  <c:x val="0.28229166666666666"/>
                  <c:y val="1.7204302739993228E-2"/>
                </c:manualLayout>
              </c:layout>
              <c:tx>
                <c:rich>
                  <a:bodyPr/>
                  <a:lstStyle/>
                  <a:p>
                    <a:fld id="{434CE760-4C48-46B2-B225-3F2B6011334A}" type="CATEGORYNAME">
                      <a:rPr lang="lt-LT" b="1"/>
                      <a:pPr/>
                      <a:t>[CATEGORY NAME]</a:t>
                    </a:fld>
                    <a:r>
                      <a:rPr lang="lt-LT" b="1" baseline="0" dirty="0"/>
                      <a:t>; </a:t>
                    </a:r>
                    <a:fld id="{DCBE065F-B492-4F96-BF2E-B9DC0A393A30}" type="PERCENTAGE">
                      <a:rPr lang="lt-LT" b="1" baseline="0"/>
                      <a:pPr/>
                      <a:t>[PERCENTAGE]</a:t>
                    </a:fld>
                    <a:endParaRPr lang="lt-LT" b="1" baseline="0" dirty="0"/>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6DF2-4FB8-88B0-24955339B3E6}"/>
                </c:ext>
              </c:extLst>
            </c:dLbl>
            <c:dLbl>
              <c:idx val="4"/>
              <c:layout>
                <c:manualLayout>
                  <c:x val="0.19375000000000001"/>
                  <c:y val="-4.178187808284075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6DF2-4FB8-88B0-24955339B3E6}"/>
                </c:ext>
              </c:extLst>
            </c:dLbl>
            <c:dLbl>
              <c:idx val="5"/>
              <c:layout>
                <c:manualLayout>
                  <c:x val="0.20416666666666666"/>
                  <c:y val="-0.1228878767142375"/>
                </c:manualLayout>
              </c:layout>
              <c:tx>
                <c:rich>
                  <a:bodyPr/>
                  <a:lstStyle/>
                  <a:p>
                    <a:fld id="{AF162CE2-7685-4E03-B794-50DE358A4ED8}" type="CATEGORYNAME">
                      <a:rPr lang="lt-LT" b="1"/>
                      <a:pPr/>
                      <a:t>[CATEGORY NAME]</a:t>
                    </a:fld>
                    <a:r>
                      <a:rPr lang="lt-LT" b="1" baseline="0" dirty="0"/>
                      <a:t>; </a:t>
                    </a:r>
                    <a:fld id="{522C8318-5451-46C7-AFA1-07E823A51C85}" type="PERCENTAGE">
                      <a:rPr lang="lt-LT" b="1" baseline="0"/>
                      <a:pPr/>
                      <a:t>[PERCENTAGE]</a:t>
                    </a:fld>
                    <a:endParaRPr lang="lt-LT" b="1" baseline="0" dirty="0"/>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B-6DF2-4FB8-88B0-24955339B3E6}"/>
                </c:ext>
              </c:extLst>
            </c:dLbl>
            <c:dLbl>
              <c:idx val="6"/>
              <c:layout>
                <c:manualLayout>
                  <c:x val="0.23854166666666668"/>
                  <c:y val="-8.3563756165681499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D-6DF2-4FB8-88B0-24955339B3E6}"/>
                </c:ext>
              </c:extLst>
            </c:dLbl>
            <c:dLbl>
              <c:idx val="7"/>
              <c:delete val="1"/>
              <c:extLst>
                <c:ext xmlns:c15="http://schemas.microsoft.com/office/drawing/2012/chart" uri="{CE6537A1-D6FC-4f65-9D91-7224C49458BB}"/>
                <c:ext xmlns:c16="http://schemas.microsoft.com/office/drawing/2014/chart" uri="{C3380CC4-5D6E-409C-BE32-E72D297353CC}">
                  <c16:uniqueId val="{0000000F-6DF2-4FB8-88B0-24955339B3E6}"/>
                </c:ext>
              </c:extLst>
            </c:dLbl>
            <c:dLbl>
              <c:idx val="8"/>
              <c:delete val="1"/>
              <c:extLst>
                <c:ext xmlns:c15="http://schemas.microsoft.com/office/drawing/2012/chart" uri="{CE6537A1-D6FC-4f65-9D91-7224C49458BB}"/>
                <c:ext xmlns:c16="http://schemas.microsoft.com/office/drawing/2014/chart" uri="{C3380CC4-5D6E-409C-BE32-E72D297353CC}">
                  <c16:uniqueId val="{00000011-6DF2-4FB8-88B0-24955339B3E6}"/>
                </c:ext>
              </c:extLst>
            </c:dLbl>
            <c:dLbl>
              <c:idx val="9"/>
              <c:layout>
                <c:manualLayout>
                  <c:x val="0.20520833333333327"/>
                  <c:y val="-2.4577575342847498E-3"/>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13-6DF2-4FB8-88B0-24955339B3E6}"/>
                </c:ext>
              </c:extLst>
            </c:dLbl>
            <c:dLbl>
              <c:idx val="10"/>
              <c:layout>
                <c:manualLayout>
                  <c:x val="0.18229166666666666"/>
                  <c:y val="9.8310301371390005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15-6DF2-4FB8-88B0-24955339B3E6}"/>
                </c:ext>
              </c:extLst>
            </c:dLbl>
            <c:dLbl>
              <c:idx val="11"/>
              <c:delete val="1"/>
              <c:extLst>
                <c:ext xmlns:c15="http://schemas.microsoft.com/office/drawing/2012/chart" uri="{CE6537A1-D6FC-4f65-9D91-7224C49458BB}"/>
                <c:ext xmlns:c16="http://schemas.microsoft.com/office/drawing/2014/chart" uri="{C3380CC4-5D6E-409C-BE32-E72D297353CC}">
                  <c16:uniqueId val="{00000017-6DF2-4FB8-88B0-24955339B3E6}"/>
                </c:ext>
              </c:extLst>
            </c:dLbl>
            <c:dLbl>
              <c:idx val="12"/>
              <c:layout>
                <c:manualLayout>
                  <c:x val="-0.19479166666666667"/>
                  <c:y val="8.1105998631396573E-2"/>
                </c:manualLayout>
              </c:layout>
              <c:tx>
                <c:rich>
                  <a:bodyPr/>
                  <a:lstStyle/>
                  <a:p>
                    <a:fld id="{99AB73E8-4917-4604-84A8-B910305E6471}" type="CATEGORYNAME">
                      <a:rPr lang="lt-LT" b="1"/>
                      <a:pPr/>
                      <a:t>[CATEGORY NAME]</a:t>
                    </a:fld>
                    <a:r>
                      <a:rPr lang="lt-LT" b="1" baseline="0" dirty="0"/>
                      <a:t>; </a:t>
                    </a:r>
                    <a:fld id="{FBF06B15-B749-4831-8C34-59BF09DFDA8D}" type="PERCENTAGE">
                      <a:rPr lang="lt-LT" b="1" baseline="0"/>
                      <a:pPr/>
                      <a:t>[PERCENTAGE]</a:t>
                    </a:fld>
                    <a:endParaRPr lang="lt-LT" b="1" baseline="0" dirty="0"/>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9-6DF2-4FB8-88B0-24955339B3E6}"/>
                </c:ext>
              </c:extLst>
            </c:dLbl>
            <c:dLbl>
              <c:idx val="13"/>
              <c:layout>
                <c:manualLayout>
                  <c:x val="-0.18958333333333333"/>
                  <c:y val="0.2310292082227664"/>
                </c:manualLayout>
              </c:layout>
              <c:tx>
                <c:rich>
                  <a:bodyPr/>
                  <a:lstStyle/>
                  <a:p>
                    <a:fld id="{B8F4E848-7522-4749-BB3F-3D8D7431B7F5}" type="CATEGORYNAME">
                      <a:rPr lang="lt-LT" b="1" dirty="0"/>
                      <a:pPr/>
                      <a:t>[CATEGORY NAME]</a:t>
                    </a:fld>
                    <a:r>
                      <a:rPr lang="lt-LT" b="1" baseline="0" dirty="0"/>
                      <a:t>; </a:t>
                    </a:r>
                    <a:fld id="{FCD240CF-BEFD-43D0-91BE-E030FC3F8AA4}" type="PERCENTAGE">
                      <a:rPr lang="lt-LT" b="1" baseline="0" dirty="0"/>
                      <a:pPr/>
                      <a:t>[PERCENTAGE]</a:t>
                    </a:fld>
                    <a:endParaRPr lang="lt-LT" b="1" baseline="0" dirty="0"/>
                  </a:p>
                </c:rich>
              </c:tx>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B-6DF2-4FB8-88B0-24955339B3E6}"/>
                </c:ext>
              </c:extLst>
            </c:dLbl>
            <c:dLbl>
              <c:idx val="14"/>
              <c:layout>
                <c:manualLayout>
                  <c:x val="-0.22291666666666668"/>
                  <c:y val="0.2752688438398919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1D-6DF2-4FB8-88B0-24955339B3E6}"/>
                </c:ext>
              </c:extLst>
            </c:dLbl>
            <c:dLbl>
              <c:idx val="15"/>
              <c:layout>
                <c:manualLayout>
                  <c:x val="-0.25"/>
                  <c:y val="0.186789572605641"/>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1F-6DF2-4FB8-88B0-24955339B3E6}"/>
                </c:ext>
              </c:extLst>
            </c:dLbl>
            <c:dLbl>
              <c:idx val="16"/>
              <c:layout>
                <c:manualLayout>
                  <c:x val="-0.30104166666666665"/>
                  <c:y val="0.11551460411138324"/>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21-6DF2-4FB8-88B0-24955339B3E6}"/>
                </c:ext>
              </c:extLst>
            </c:dLbl>
            <c:dLbl>
              <c:idx val="17"/>
              <c:layout>
                <c:manualLayout>
                  <c:x val="-0.30520833333333336"/>
                  <c:y val="3.686636301427125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23-6DF2-4FB8-88B0-24955339B3E6}"/>
                </c:ext>
              </c:extLst>
            </c:dLbl>
            <c:dLbl>
              <c:idx val="18"/>
              <c:delete val="1"/>
              <c:extLst>
                <c:ext xmlns:c15="http://schemas.microsoft.com/office/drawing/2012/chart" uri="{CE6537A1-D6FC-4f65-9D91-7224C49458BB}"/>
                <c:ext xmlns:c16="http://schemas.microsoft.com/office/drawing/2014/chart" uri="{C3380CC4-5D6E-409C-BE32-E72D297353CC}">
                  <c16:uniqueId val="{00000025-6DF2-4FB8-88B0-24955339B3E6}"/>
                </c:ext>
              </c:extLst>
            </c:dLbl>
            <c:dLbl>
              <c:idx val="19"/>
              <c:delete val="1"/>
              <c:extLst>
                <c:ext xmlns:c15="http://schemas.microsoft.com/office/drawing/2012/chart" uri="{CE6537A1-D6FC-4f65-9D91-7224C49458BB}"/>
                <c:ext xmlns:c16="http://schemas.microsoft.com/office/drawing/2014/chart" uri="{C3380CC4-5D6E-409C-BE32-E72D297353CC}">
                  <c16:uniqueId val="{00000027-6DF2-4FB8-88B0-24955339B3E6}"/>
                </c:ext>
              </c:extLst>
            </c:dLbl>
            <c:dLbl>
              <c:idx val="20"/>
              <c:layout>
                <c:manualLayout>
                  <c:x val="-0.24895833333333334"/>
                  <c:y val="-3.9324120548555996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29-6DF2-4FB8-88B0-24955339B3E6}"/>
                </c:ext>
              </c:extLst>
            </c:dLbl>
            <c:dLbl>
              <c:idx val="21"/>
              <c:layout>
                <c:manualLayout>
                  <c:x val="-9.3750000000000042E-2"/>
                  <c:y val="-0.12043011917995278"/>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2B-6DF2-4FB8-88B0-24955339B3E6}"/>
                </c:ext>
              </c:extLst>
            </c:dLbl>
            <c:dLbl>
              <c:idx val="22"/>
              <c:delete val="1"/>
              <c:extLst>
                <c:ext xmlns:c15="http://schemas.microsoft.com/office/drawing/2012/chart" uri="{CE6537A1-D6FC-4f65-9D91-7224C49458BB}"/>
                <c:ext xmlns:c16="http://schemas.microsoft.com/office/drawing/2014/chart" uri="{C3380CC4-5D6E-409C-BE32-E72D297353CC}">
                  <c16:uniqueId val="{0000002D-6DF2-4FB8-88B0-24955339B3E6}"/>
                </c:ext>
              </c:extLst>
            </c:dLbl>
            <c:dLbl>
              <c:idx val="23"/>
              <c:delete val="1"/>
              <c:extLst>
                <c:ext xmlns:c15="http://schemas.microsoft.com/office/drawing/2012/chart" uri="{CE6537A1-D6FC-4f65-9D91-7224C49458BB}"/>
                <c:ext xmlns:c16="http://schemas.microsoft.com/office/drawing/2014/chart" uri="{C3380CC4-5D6E-409C-BE32-E72D297353CC}">
                  <c16:uniqueId val="{0000002F-6DF2-4FB8-88B0-24955339B3E6}"/>
                </c:ext>
              </c:extLst>
            </c:dLbl>
            <c:dLbl>
              <c:idx val="24"/>
              <c:layout>
                <c:manualLayout>
                  <c:x val="0.15"/>
                  <c:y val="-9.8310301371390005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31-6DF2-4FB8-88B0-24955339B3E6}"/>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1400" b="0" i="0" u="none" strike="noStrike" kern="1200" baseline="0">
                    <a:solidFill>
                      <a:schemeClr val="dk1">
                        <a:lumMod val="65000"/>
                        <a:lumOff val="35000"/>
                      </a:schemeClr>
                    </a:solidFill>
                    <a:latin typeface="Times New Roman" panose="02020603050405020304" pitchFamily="18" charset="0"/>
                    <a:ea typeface="+mn-ea"/>
                    <a:cs typeface="Times New Roman" panose="02020603050405020304" pitchFamily="18" charset="0"/>
                  </a:defRPr>
                </a:pPr>
                <a:endParaRPr lang="lt-LT"/>
              </a:p>
            </c:txPr>
            <c:showLegendKey val="0"/>
            <c:showVal val="0"/>
            <c:showCatName val="1"/>
            <c:showSerName val="0"/>
            <c:showPercent val="1"/>
            <c:showBubbleSize val="0"/>
            <c:separator>; </c:separator>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PALYGINIMAS!$T$22:$T$46</c:f>
              <c:strCache>
                <c:ptCount val="25"/>
                <c:pt idx="0">
                  <c:v>Darnaus judumo priemonių diegimas</c:v>
                </c:pt>
                <c:pt idx="1">
                  <c:v>Dviračių takų rekonstrukcija ir plėtra</c:v>
                </c:pt>
                <c:pt idx="2">
                  <c:v>Vietinio susisiekimo transporto priemonių parko atnaujinimas</c:v>
                </c:pt>
                <c:pt idx="3">
                  <c:v>Paviršinių nuotekų sistemų tvarkymas</c:v>
                </c:pt>
                <c:pt idx="4">
                  <c:v>Komunalinių atliekų tvarkymo infrastruktūros plėtra</c:v>
                </c:pt>
                <c:pt idx="5">
                  <c:v>Geriamojo vandens tiekimo ir nuotekų tvarkymo sistemų renovavimas ir plėtra</c:v>
                </c:pt>
                <c:pt idx="6">
                  <c:v>Aktualizuoti savivaldybių kultūros paveldo objektus</c:v>
                </c:pt>
                <c:pt idx="7">
                  <c:v>Turizmo maršrutų informacinės infrastruktūros plėtra</c:v>
                </c:pt>
                <c:pt idx="8">
                  <c:v>Kraštovaizdžio apsauga</c:v>
                </c:pt>
                <c:pt idx="9">
                  <c:v>Vietinių kelių vystymas</c:v>
                </c:pt>
                <c:pt idx="10">
                  <c:v>Modernizuoti savivaldybių kultūros infrastruktūrą</c:v>
                </c:pt>
                <c:pt idx="11">
                  <c:v>Pereinamojo laikotarpio tikslinių teritorijų vystymas</c:v>
                </c:pt>
                <c:pt idx="12">
                  <c:v>Didžiųjų miestų plėtra</c:v>
                </c:pt>
                <c:pt idx="13">
                  <c:v>Miestų plėtra</c:v>
                </c:pt>
                <c:pt idx="14">
                  <c:v>Socialinių paslaugų infrastruktūros plėtra</c:v>
                </c:pt>
                <c:pt idx="15">
                  <c:v>Socialinio būsto fondo plėtra</c:v>
                </c:pt>
                <c:pt idx="16">
                  <c:v>Pirminės asmens sveikatos priežiūros efektyvumo didinimas</c:v>
                </c:pt>
                <c:pt idx="17">
                  <c:v>Kaimo gyvenamųjų vietovių atnaujinimas</c:v>
                </c:pt>
                <c:pt idx="18">
                  <c:v>Tuberkulioze sergantiems asmenims</c:v>
                </c:pt>
                <c:pt idx="19">
                  <c:v>Sveikos gyvensenos skatinimas </c:v>
                </c:pt>
                <c:pt idx="20">
                  <c:v>Ikimokyklinio ir priešmokyklinio ugdymo prieinamumo didinimas</c:v>
                </c:pt>
                <c:pt idx="21">
                  <c:v>Mokyklų tinklo efektyvumo didinimas</c:v>
                </c:pt>
                <c:pt idx="22">
                  <c:v>Neformaliojo švietimo infrastruktūros tobulinimas</c:v>
                </c:pt>
                <c:pt idx="23">
                  <c:v>Paslaugų ir asmenų aptarnavimo kokybės gerinimas savivaldybėse</c:v>
                </c:pt>
                <c:pt idx="24">
                  <c:v>Lietuvos kaimo plėtros 2014–2020 m. programa</c:v>
                </c:pt>
              </c:strCache>
            </c:strRef>
          </c:cat>
          <c:val>
            <c:numRef>
              <c:f>PALYGINIMAS!$U$22:$U$46</c:f>
              <c:numCache>
                <c:formatCode>#,##0</c:formatCode>
                <c:ptCount val="25"/>
                <c:pt idx="0">
                  <c:v>4011413</c:v>
                </c:pt>
                <c:pt idx="1">
                  <c:v>2021656</c:v>
                </c:pt>
                <c:pt idx="2">
                  <c:v>573207</c:v>
                </c:pt>
                <c:pt idx="3">
                  <c:v>26476743.890000001</c:v>
                </c:pt>
                <c:pt idx="4">
                  <c:v>14276657.82</c:v>
                </c:pt>
                <c:pt idx="5">
                  <c:v>30436860.309999999</c:v>
                </c:pt>
                <c:pt idx="6">
                  <c:v>3317729.39</c:v>
                </c:pt>
                <c:pt idx="7">
                  <c:v>825953</c:v>
                </c:pt>
                <c:pt idx="8">
                  <c:v>1888851</c:v>
                </c:pt>
                <c:pt idx="9">
                  <c:v>12543731</c:v>
                </c:pt>
                <c:pt idx="10">
                  <c:v>3595089.63</c:v>
                </c:pt>
                <c:pt idx="11">
                  <c:v>584735.15</c:v>
                </c:pt>
                <c:pt idx="12">
                  <c:v>32688277</c:v>
                </c:pt>
                <c:pt idx="13">
                  <c:v>27644183.350000001</c:v>
                </c:pt>
                <c:pt idx="14">
                  <c:v>3465291.18</c:v>
                </c:pt>
                <c:pt idx="15">
                  <c:v>10113525.289999999</c:v>
                </c:pt>
                <c:pt idx="16">
                  <c:v>4898015</c:v>
                </c:pt>
                <c:pt idx="17">
                  <c:v>6522267.7999999998</c:v>
                </c:pt>
                <c:pt idx="18">
                  <c:v>150068</c:v>
                </c:pt>
                <c:pt idx="19">
                  <c:v>1409778</c:v>
                </c:pt>
                <c:pt idx="20">
                  <c:v>3786236</c:v>
                </c:pt>
                <c:pt idx="21">
                  <c:v>4189550</c:v>
                </c:pt>
                <c:pt idx="22">
                  <c:v>2185873</c:v>
                </c:pt>
                <c:pt idx="23">
                  <c:v>1986790.93</c:v>
                </c:pt>
                <c:pt idx="24" formatCode="#,##0.00">
                  <c:v>5729543.9400000004</c:v>
                </c:pt>
              </c:numCache>
            </c:numRef>
          </c:val>
          <c:extLst>
            <c:ext xmlns:c16="http://schemas.microsoft.com/office/drawing/2014/chart" uri="{C3380CC4-5D6E-409C-BE32-E72D297353CC}">
              <c16:uniqueId val="{00000032-6DF2-4FB8-88B0-24955339B3E6}"/>
            </c:ext>
          </c:extLst>
        </c:ser>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lt-LT"/>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036-4B8F-8BC4-23CAD900EAC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036-4B8F-8BC4-23CAD900EAC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036-4B8F-8BC4-23CAD900EAC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036-4B8F-8BC4-23CAD900EAC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036-4B8F-8BC4-23CAD900EAC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036-4B8F-8BC4-23CAD900EAC1}"/>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E036-4B8F-8BC4-23CAD900EAC1}"/>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E036-4B8F-8BC4-23CAD900EAC1}"/>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E036-4B8F-8BC4-23CAD900EAC1}"/>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E036-4B8F-8BC4-23CAD900EAC1}"/>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E036-4B8F-8BC4-23CAD900EAC1}"/>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E036-4B8F-8BC4-23CAD900EAC1}"/>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E036-4B8F-8BC4-23CAD900EAC1}"/>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E036-4B8F-8BC4-23CAD900EAC1}"/>
              </c:ext>
            </c:extLst>
          </c:dPt>
          <c:dPt>
            <c:idx val="14"/>
            <c:bubble3D val="0"/>
            <c:spPr>
              <a:solidFill>
                <a:schemeClr val="accent1">
                  <a:lumMod val="50000"/>
                </a:schemeClr>
              </a:solidFill>
              <a:ln w="19050">
                <a:solidFill>
                  <a:schemeClr val="lt1"/>
                </a:solidFill>
              </a:ln>
              <a:effectLst/>
            </c:spPr>
            <c:extLst>
              <c:ext xmlns:c16="http://schemas.microsoft.com/office/drawing/2014/chart" uri="{C3380CC4-5D6E-409C-BE32-E72D297353CC}">
                <c16:uniqueId val="{0000001D-E036-4B8F-8BC4-23CAD900EAC1}"/>
              </c:ext>
            </c:extLst>
          </c:dPt>
          <c:dLbls>
            <c:dLbl>
              <c:idx val="0"/>
              <c:layout>
                <c:manualLayout>
                  <c:x val="-0.34995391495527789"/>
                  <c:y val="-7.864824109711199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036-4B8F-8BC4-23CAD900EAC1}"/>
                </c:ext>
              </c:extLst>
            </c:dLbl>
            <c:dLbl>
              <c:idx val="1"/>
              <c:delete val="1"/>
              <c:extLst>
                <c:ext xmlns:c15="http://schemas.microsoft.com/office/drawing/2012/chart" uri="{CE6537A1-D6FC-4f65-9D91-7224C49458BB}"/>
                <c:ext xmlns:c16="http://schemas.microsoft.com/office/drawing/2014/chart" uri="{C3380CC4-5D6E-409C-BE32-E72D297353CC}">
                  <c16:uniqueId val="{00000003-E036-4B8F-8BC4-23CAD900EAC1}"/>
                </c:ext>
              </c:extLst>
            </c:dLbl>
            <c:dLbl>
              <c:idx val="2"/>
              <c:delete val="1"/>
              <c:extLst>
                <c:ext xmlns:c15="http://schemas.microsoft.com/office/drawing/2012/chart" uri="{CE6537A1-D6FC-4f65-9D91-7224C49458BB}"/>
                <c:ext xmlns:c16="http://schemas.microsoft.com/office/drawing/2014/chart" uri="{C3380CC4-5D6E-409C-BE32-E72D297353CC}">
                  <c16:uniqueId val="{00000005-E036-4B8F-8BC4-23CAD900EAC1}"/>
                </c:ext>
              </c:extLst>
            </c:dLbl>
            <c:dLbl>
              <c:idx val="3"/>
              <c:layout>
                <c:manualLayout>
                  <c:x val="4.489204739951079E-2"/>
                  <c:y val="-0.17204302739993249"/>
                </c:manualLayout>
              </c:layout>
              <c:tx>
                <c:rich>
                  <a:bodyPr/>
                  <a:lstStyle/>
                  <a:p>
                    <a:fld id="{779F1A22-AF3C-4857-B457-87A56BFFDF3E}" type="CATEGORYNAME">
                      <a:rPr lang="en-US" b="1" dirty="0"/>
                      <a:pPr/>
                      <a:t>[CATEGORY NAME]</a:t>
                    </a:fld>
                    <a:r>
                      <a:rPr lang="en-US" b="1" baseline="0" dirty="0"/>
                      <a:t>
</a:t>
                    </a:r>
                    <a:fld id="{B1B9035A-6EF4-4752-A6DC-9F95F8C69012}" type="PERCENTAGE">
                      <a:rPr lang="en-US" b="1" baseline="0" dirty="0"/>
                      <a:pPr/>
                      <a:t>[PERCENTAGE]</a:t>
                    </a:fld>
                    <a:endParaRPr lang="en-US" b="1"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036-4B8F-8BC4-23CAD900EAC1}"/>
                </c:ext>
              </c:extLst>
            </c:dLbl>
            <c:dLbl>
              <c:idx val="4"/>
              <c:delete val="1"/>
              <c:extLst>
                <c:ext xmlns:c15="http://schemas.microsoft.com/office/drawing/2012/chart" uri="{CE6537A1-D6FC-4f65-9D91-7224C49458BB}"/>
                <c:ext xmlns:c16="http://schemas.microsoft.com/office/drawing/2014/chart" uri="{C3380CC4-5D6E-409C-BE32-E72D297353CC}">
                  <c16:uniqueId val="{00000009-E036-4B8F-8BC4-23CAD900EAC1}"/>
                </c:ext>
              </c:extLst>
            </c:dLbl>
            <c:dLbl>
              <c:idx val="5"/>
              <c:layout>
                <c:manualLayout>
                  <c:x val="0.16936545155270008"/>
                  <c:y val="-0.3317972671284412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E036-4B8F-8BC4-23CAD900EAC1}"/>
                </c:ext>
              </c:extLst>
            </c:dLbl>
            <c:dLbl>
              <c:idx val="6"/>
              <c:layout>
                <c:manualLayout>
                  <c:x val="0.17344654677083743"/>
                  <c:y val="-0.26543781370275299"/>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E036-4B8F-8BC4-23CAD900EAC1}"/>
                </c:ext>
              </c:extLst>
            </c:dLbl>
            <c:dLbl>
              <c:idx val="7"/>
              <c:layout>
                <c:manualLayout>
                  <c:x val="0.2132372251476766"/>
                  <c:y val="-0.1892473301399257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E036-4B8F-8BC4-23CAD900EAC1}"/>
                </c:ext>
              </c:extLst>
            </c:dLbl>
            <c:dLbl>
              <c:idx val="8"/>
              <c:layout>
                <c:manualLayout>
                  <c:x val="0.24894680830637858"/>
                  <c:y val="-0.13763442191994599"/>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E036-4B8F-8BC4-23CAD900EAC1}"/>
                </c:ext>
              </c:extLst>
            </c:dLbl>
            <c:dLbl>
              <c:idx val="9"/>
              <c:delete val="1"/>
              <c:extLst>
                <c:ext xmlns:c15="http://schemas.microsoft.com/office/drawing/2012/chart" uri="{CE6537A1-D6FC-4f65-9D91-7224C49458BB}"/>
                <c:ext xmlns:c16="http://schemas.microsoft.com/office/drawing/2014/chart" uri="{C3380CC4-5D6E-409C-BE32-E72D297353CC}">
                  <c16:uniqueId val="{00000013-E036-4B8F-8BC4-23CAD900EAC1}"/>
                </c:ext>
              </c:extLst>
            </c:dLbl>
            <c:dLbl>
              <c:idx val="10"/>
              <c:layout>
                <c:manualLayout>
                  <c:x val="0.25608872493811863"/>
                  <c:y val="-0.1302611493170918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5-E036-4B8F-8BC4-23CAD900EAC1}"/>
                </c:ext>
              </c:extLst>
            </c:dLbl>
            <c:dLbl>
              <c:idx val="11"/>
              <c:layout>
                <c:manualLayout>
                  <c:x val="0.25608872493811879"/>
                  <c:y val="-8.3563756165681499E-2"/>
                </c:manualLayout>
              </c:layout>
              <c:tx>
                <c:rich>
                  <a:bodyPr/>
                  <a:lstStyle/>
                  <a:p>
                    <a:fld id="{B73501C1-EDE8-404F-8904-08DA84EF175E}" type="CATEGORYNAME">
                      <a:rPr lang="lt-LT" b="1"/>
                      <a:pPr/>
                      <a:t>[CATEGORY NAME]</a:t>
                    </a:fld>
                    <a:r>
                      <a:rPr lang="lt-LT" b="1" baseline="0" dirty="0"/>
                      <a:t>
</a:t>
                    </a:r>
                    <a:fld id="{DBCF65DB-0259-4994-8A89-5EA0D6D54F76}" type="PERCENTAGE">
                      <a:rPr lang="lt-LT" b="1" baseline="0"/>
                      <a:pPr/>
                      <a:t>[PERCENTAGE]</a:t>
                    </a:fld>
                    <a:endParaRPr lang="lt-LT" b="1"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7-E036-4B8F-8BC4-23CAD900EAC1}"/>
                </c:ext>
              </c:extLst>
            </c:dLbl>
            <c:dLbl>
              <c:idx val="12"/>
              <c:delete val="1"/>
              <c:extLst>
                <c:ext xmlns:c15="http://schemas.microsoft.com/office/drawing/2012/chart" uri="{CE6537A1-D6FC-4f65-9D91-7224C49458BB}"/>
                <c:ext xmlns:c16="http://schemas.microsoft.com/office/drawing/2014/chart" uri="{C3380CC4-5D6E-409C-BE32-E72D297353CC}">
                  <c16:uniqueId val="{00000019-E036-4B8F-8BC4-23CAD900EAC1}"/>
                </c:ext>
              </c:extLst>
            </c:dLbl>
            <c:dLbl>
              <c:idx val="13"/>
              <c:layout>
                <c:manualLayout>
                  <c:x val="0.25812927254718748"/>
                  <c:y val="6.144393835711874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B-E036-4B8F-8BC4-23CAD900EAC1}"/>
                </c:ext>
              </c:extLst>
            </c:dLbl>
            <c:dLbl>
              <c:idx val="14"/>
              <c:layout>
                <c:manualLayout>
                  <c:x val="-0.19444444444444445"/>
                  <c:y val="1.8518518518518476E-2"/>
                </c:manualLayout>
              </c:layout>
              <c:tx>
                <c:rich>
                  <a:bodyPr/>
                  <a:lstStyle/>
                  <a:p>
                    <a:fld id="{5CD7E75F-6BDD-440C-B064-9DA18911CACF}" type="CATEGORYNAME">
                      <a:rPr lang="lt-LT" b="1"/>
                      <a:pPr/>
                      <a:t>[CATEGORY NAME]</a:t>
                    </a:fld>
                    <a:r>
                      <a:rPr lang="lt-LT" baseline="0" dirty="0"/>
                      <a:t>
</a:t>
                    </a:r>
                    <a:fld id="{83B2AFB4-D11D-421E-A173-3BBF43718559}" type="PERCENTAGE">
                      <a:rPr lang="lt-LT" baseline="0"/>
                      <a:pPr/>
                      <a:t>[PERCENTAGE]</a:t>
                    </a:fld>
                    <a:endParaRPr lang="lt-LT"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D-E036-4B8F-8BC4-23CAD900EAC1}"/>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Times New Roman" panose="02020603050405020304" pitchFamily="18" charset="0"/>
                    <a:ea typeface="+mn-ea"/>
                    <a:cs typeface="Times New Roman" panose="02020603050405020304" pitchFamily="18" charset="0"/>
                  </a:defRPr>
                </a:pPr>
                <a:endParaRPr lang="lt-LT"/>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PALYGINIMAS!$O$22:$O$36</c:f>
              <c:strCache>
                <c:ptCount val="15"/>
                <c:pt idx="0">
                  <c:v>Rūšiuojamojo atliekų surinkimo skatinimas</c:v>
                </c:pt>
                <c:pt idx="1">
                  <c:v>Aplinkos oro monitoringo stiprinimas</c:v>
                </c:pt>
                <c:pt idx="2">
                  <c:v>Žaliosios infrastruktūros urbanizuotoje aplinkoje plėtojimas</c:v>
                </c:pt>
                <c:pt idx="3">
                  <c:v>Darnaus judumo miestuose skatinimas</c:v>
                </c:pt>
                <c:pt idx="4">
                  <c:v>Praeityje užterštų teritorijų sutvarkymas</c:v>
                </c:pt>
                <c:pt idx="5">
                  <c:v>Socialinio būsto fondo plėtra</c:v>
                </c:pt>
                <c:pt idx="6">
                  <c:v>Institucinės globos pertvarkos įgyvendinimas</c:v>
                </c:pt>
                <c:pt idx="7">
                  <c:v>Nestacionarių socialinių paslaugų plėtojimas</c:v>
                </c:pt>
                <c:pt idx="8">
                  <c:v>Socialinių paslaugų senyvo amžiaus asmenims</c:v>
                </c:pt>
                <c:pt idx="9">
                  <c:v>Prevencinių priemonių visuomenės sveikatai įgyvendinimas</c:v>
                </c:pt>
                <c:pt idx="10">
                  <c:v>Ilgalaikės priežiūros paslaugų plėtojimas</c:v>
                </c:pt>
                <c:pt idx="11">
                  <c:v>Geriamojo vandens tiekimo ir nuotekų tvarkymo</c:v>
                </c:pt>
                <c:pt idx="12">
                  <c:v>Juodųjų dėmių ir avaringų vietų skaičiaus mažinimas</c:v>
                </c:pt>
                <c:pt idx="13">
                  <c:v>Įvairialypio švietimo plėtojimas ir ugdymo prieinamumo didinimas</c:v>
                </c:pt>
                <c:pt idx="14">
                  <c:v>Turizmo skatinimas, darbo vietų pasiekiamumo ir viešųjų paslaugų prieinamumo didinimas</c:v>
                </c:pt>
              </c:strCache>
            </c:strRef>
          </c:cat>
          <c:val>
            <c:numRef>
              <c:f>PALYGINIMAS!$P$22:$P$36</c:f>
              <c:numCache>
                <c:formatCode>#,##0</c:formatCode>
                <c:ptCount val="15"/>
                <c:pt idx="0">
                  <c:v>7575739.9100000001</c:v>
                </c:pt>
                <c:pt idx="1">
                  <c:v>257247.96</c:v>
                </c:pt>
                <c:pt idx="2">
                  <c:v>2799896.8</c:v>
                </c:pt>
                <c:pt idx="3">
                  <c:v>41356743.600000001</c:v>
                </c:pt>
                <c:pt idx="4">
                  <c:v>72000</c:v>
                </c:pt>
                <c:pt idx="5">
                  <c:v>6817391.0899999999</c:v>
                </c:pt>
                <c:pt idx="6">
                  <c:v>6050000</c:v>
                </c:pt>
                <c:pt idx="7">
                  <c:v>7750000</c:v>
                </c:pt>
                <c:pt idx="8">
                  <c:v>14333599.289999999</c:v>
                </c:pt>
                <c:pt idx="9">
                  <c:v>3178500</c:v>
                </c:pt>
                <c:pt idx="10">
                  <c:v>14410314.939999999</c:v>
                </c:pt>
                <c:pt idx="11">
                  <c:v>27022582.740000002</c:v>
                </c:pt>
                <c:pt idx="12">
                  <c:v>324626.08</c:v>
                </c:pt>
                <c:pt idx="13">
                  <c:v>12609981.41</c:v>
                </c:pt>
                <c:pt idx="14">
                  <c:v>117811531.69000001</c:v>
                </c:pt>
              </c:numCache>
            </c:numRef>
          </c:val>
          <c:extLst>
            <c:ext xmlns:c16="http://schemas.microsoft.com/office/drawing/2014/chart" uri="{C3380CC4-5D6E-409C-BE32-E72D297353CC}">
              <c16:uniqueId val="{0000001E-E036-4B8F-8BC4-23CAD900EAC1}"/>
            </c:ext>
          </c:extLst>
        </c:ser>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lt-LT"/>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lt-LT" sz="1800" b="1"/>
              <a:t>Gairių tvirtinimo duomenys 2022–2023 m.</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barChart>
        <c:barDir val="col"/>
        <c:grouping val="clustered"/>
        <c:varyColors val="0"/>
        <c:ser>
          <c:idx val="0"/>
          <c:order val="0"/>
          <c:tx>
            <c:strRef>
              <c:f>PALYGINIMAS!$A$172</c:f>
              <c:strCache>
                <c:ptCount val="1"/>
                <c:pt idx="0">
                  <c:v>2022</c:v>
                </c:pt>
              </c:strCache>
            </c:strRef>
          </c:tx>
          <c:spPr>
            <a:solidFill>
              <a:srgbClr val="1B5F7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PALYGINIMAS!$B$171</c:f>
              <c:strCache>
                <c:ptCount val="1"/>
                <c:pt idx="0">
                  <c:v>Patvirtintų gairių skaičius, vnt.</c:v>
                </c:pt>
              </c:strCache>
            </c:strRef>
          </c:cat>
          <c:val>
            <c:numRef>
              <c:f>PALYGINIMAS!$B$172</c:f>
              <c:numCache>
                <c:formatCode>General</c:formatCode>
                <c:ptCount val="1"/>
                <c:pt idx="0">
                  <c:v>2</c:v>
                </c:pt>
              </c:numCache>
            </c:numRef>
          </c:val>
          <c:extLst>
            <c:ext xmlns:c16="http://schemas.microsoft.com/office/drawing/2014/chart" uri="{C3380CC4-5D6E-409C-BE32-E72D297353CC}">
              <c16:uniqueId val="{00000000-A00F-4A78-B2F9-99C89979BA5D}"/>
            </c:ext>
          </c:extLst>
        </c:ser>
        <c:ser>
          <c:idx val="1"/>
          <c:order val="1"/>
          <c:tx>
            <c:strRef>
              <c:f>PALYGINIMAS!$A$173</c:f>
              <c:strCache>
                <c:ptCount val="1"/>
                <c:pt idx="0">
                  <c:v>2023</c:v>
                </c:pt>
              </c:strCache>
            </c:strRef>
          </c:tx>
          <c:spPr>
            <a:solidFill>
              <a:srgbClr val="247A9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PALYGINIMAS!$B$171</c:f>
              <c:strCache>
                <c:ptCount val="1"/>
                <c:pt idx="0">
                  <c:v>Patvirtintų gairių skaičius, vnt.</c:v>
                </c:pt>
              </c:strCache>
            </c:strRef>
          </c:cat>
          <c:val>
            <c:numRef>
              <c:f>PALYGINIMAS!$B$173</c:f>
              <c:numCache>
                <c:formatCode>General</c:formatCode>
                <c:ptCount val="1"/>
                <c:pt idx="0">
                  <c:v>12</c:v>
                </c:pt>
              </c:numCache>
            </c:numRef>
          </c:val>
          <c:extLst>
            <c:ext xmlns:c16="http://schemas.microsoft.com/office/drawing/2014/chart" uri="{C3380CC4-5D6E-409C-BE32-E72D297353CC}">
              <c16:uniqueId val="{00000001-A00F-4A78-B2F9-99C89979BA5D}"/>
            </c:ext>
          </c:extLst>
        </c:ser>
        <c:dLbls>
          <c:showLegendKey val="0"/>
          <c:showVal val="0"/>
          <c:showCatName val="0"/>
          <c:showSerName val="0"/>
          <c:showPercent val="0"/>
          <c:showBubbleSize val="0"/>
        </c:dLbls>
        <c:gapWidth val="219"/>
        <c:overlap val="-27"/>
        <c:axId val="192265152"/>
        <c:axId val="192265632"/>
      </c:barChart>
      <c:catAx>
        <c:axId val="192265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t-LT"/>
          </a:p>
        </c:txPr>
        <c:crossAx val="192265632"/>
        <c:crosses val="autoZero"/>
        <c:auto val="1"/>
        <c:lblAlgn val="ctr"/>
        <c:lblOffset val="100"/>
        <c:noMultiLvlLbl val="0"/>
      </c:catAx>
      <c:valAx>
        <c:axId val="1922656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1922651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188742550558764"/>
          <c:y val="0.1295304584626035"/>
          <c:w val="0.7338998199552369"/>
          <c:h val="0.73436821710120781"/>
        </c:manualLayout>
      </c:layout>
      <c:barChart>
        <c:barDir val="bar"/>
        <c:grouping val="stack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Sheet1!$B$92:$B$93</c:f>
              <c:strCache>
                <c:ptCount val="2"/>
                <c:pt idx="0">
                  <c:v>Pateikti PĮP*, vnt.</c:v>
                </c:pt>
                <c:pt idx="1">
                  <c:v>Sutartys, vnt.</c:v>
                </c:pt>
              </c:strCache>
            </c:strRef>
          </c:cat>
          <c:val>
            <c:numRef>
              <c:f>Sheet1!$C$92:$C$93</c:f>
              <c:numCache>
                <c:formatCode>General</c:formatCode>
                <c:ptCount val="2"/>
                <c:pt idx="0">
                  <c:v>81</c:v>
                </c:pt>
                <c:pt idx="1">
                  <c:v>49</c:v>
                </c:pt>
              </c:numCache>
            </c:numRef>
          </c:val>
          <c:extLst>
            <c:ext xmlns:c16="http://schemas.microsoft.com/office/drawing/2014/chart" uri="{C3380CC4-5D6E-409C-BE32-E72D297353CC}">
              <c16:uniqueId val="{00000000-101C-4464-A4C4-1BD72F68AF29}"/>
            </c:ext>
          </c:extLst>
        </c:ser>
        <c:ser>
          <c:idx val="1"/>
          <c:order val="1"/>
          <c:spPr>
            <a:pattFill prst="ltUpDiag">
              <a:fgClr>
                <a:schemeClr val="tx1"/>
              </a:fgClr>
              <a:bgClr>
                <a:schemeClr val="bg1"/>
              </a:bgClr>
            </a:pattFill>
            <a:ln>
              <a:noFill/>
            </a:ln>
            <a:effectLst/>
          </c:spPr>
          <c:invertIfNegative val="0"/>
          <c:cat>
            <c:strRef>
              <c:f>Sheet1!$B$92:$B$93</c:f>
              <c:strCache>
                <c:ptCount val="2"/>
                <c:pt idx="0">
                  <c:v>Pateikti PĮP*, vnt.</c:v>
                </c:pt>
                <c:pt idx="1">
                  <c:v>Sutartys, vnt.</c:v>
                </c:pt>
              </c:strCache>
            </c:strRef>
          </c:cat>
          <c:val>
            <c:numRef>
              <c:f>Sheet1!$D$92:$D$93</c:f>
              <c:numCache>
                <c:formatCode>General</c:formatCode>
                <c:ptCount val="2"/>
                <c:pt idx="0">
                  <c:v>32</c:v>
                </c:pt>
                <c:pt idx="1">
                  <c:v>64</c:v>
                </c:pt>
              </c:numCache>
            </c:numRef>
          </c:val>
          <c:extLst>
            <c:ext xmlns:c16="http://schemas.microsoft.com/office/drawing/2014/chart" uri="{C3380CC4-5D6E-409C-BE32-E72D297353CC}">
              <c16:uniqueId val="{00000001-101C-4464-A4C4-1BD72F68AF29}"/>
            </c:ext>
          </c:extLst>
        </c:ser>
        <c:dLbls>
          <c:showLegendKey val="0"/>
          <c:showVal val="0"/>
          <c:showCatName val="0"/>
          <c:showSerName val="0"/>
          <c:showPercent val="0"/>
          <c:showBubbleSize val="0"/>
        </c:dLbls>
        <c:gapWidth val="150"/>
        <c:overlap val="100"/>
        <c:axId val="991178064"/>
        <c:axId val="991186704"/>
      </c:barChart>
      <c:catAx>
        <c:axId val="9911780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cap="none" spc="0" normalizeH="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lt-LT"/>
          </a:p>
        </c:txPr>
        <c:crossAx val="991186704"/>
        <c:crosses val="autoZero"/>
        <c:auto val="1"/>
        <c:lblAlgn val="ctr"/>
        <c:lblOffset val="100"/>
        <c:noMultiLvlLbl val="0"/>
      </c:catAx>
      <c:valAx>
        <c:axId val="991186704"/>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lt-LT"/>
          </a:p>
        </c:txPr>
        <c:crossAx val="99117806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lt-L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9">
  <a:schemeClr val="accent6"/>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06">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4CF7A3-7F37-4A69-876E-459955573A5A}" type="doc">
      <dgm:prSet loTypeId="urn:diagrams.loki3.com/VaryingWidthList" loCatId="officeonline" qsTypeId="urn:microsoft.com/office/officeart/2005/8/quickstyle/3d5" qsCatId="3D" csTypeId="urn:microsoft.com/office/officeart/2005/8/colors/accent1_3" csCatId="accent1" phldr="1"/>
      <dgm:spPr/>
    </dgm:pt>
    <dgm:pt modelId="{007DD752-8E77-4BED-A252-8757D5877DCF}">
      <dgm:prSet phldrT="[Text]"/>
      <dgm:spPr/>
      <dgm:t>
        <a:bodyPr/>
        <a:lstStyle/>
        <a:p>
          <a:r>
            <a:rPr lang="lt-LT" dirty="0">
              <a:latin typeface="Times New Roman" panose="02020603050405020304" pitchFamily="18" charset="0"/>
              <a:cs typeface="Times New Roman" panose="02020603050405020304" pitchFamily="18" charset="0"/>
            </a:rPr>
            <a:t>1. Aplinkos ministerija</a:t>
          </a:r>
        </a:p>
      </dgm:t>
    </dgm:pt>
    <dgm:pt modelId="{095CF8A3-06FA-4C9A-87B0-2E555C3355C5}" type="parTrans" cxnId="{91771CAF-0A00-425C-AFBA-E2346C15DF34}">
      <dgm:prSet/>
      <dgm:spPr/>
      <dgm:t>
        <a:bodyPr/>
        <a:lstStyle/>
        <a:p>
          <a:endParaRPr lang="lt-LT">
            <a:latin typeface="Times New Roman" panose="02020603050405020304" pitchFamily="18" charset="0"/>
            <a:cs typeface="Times New Roman" panose="02020603050405020304" pitchFamily="18" charset="0"/>
          </a:endParaRPr>
        </a:p>
      </dgm:t>
    </dgm:pt>
    <dgm:pt modelId="{35BADFB1-6B88-4587-AA3E-E93CC0A4CCCE}" type="sibTrans" cxnId="{91771CAF-0A00-425C-AFBA-E2346C15DF34}">
      <dgm:prSet/>
      <dgm:spPr/>
      <dgm:t>
        <a:bodyPr/>
        <a:lstStyle/>
        <a:p>
          <a:endParaRPr lang="lt-LT">
            <a:latin typeface="Times New Roman" panose="02020603050405020304" pitchFamily="18" charset="0"/>
            <a:cs typeface="Times New Roman" panose="02020603050405020304" pitchFamily="18" charset="0"/>
          </a:endParaRPr>
        </a:p>
      </dgm:t>
    </dgm:pt>
    <dgm:pt modelId="{3DC02067-261E-4F81-A811-B06D781D7878}">
      <dgm:prSet phldrT="[Text]"/>
      <dgm:spPr/>
      <dgm:t>
        <a:bodyPr/>
        <a:lstStyle/>
        <a:p>
          <a:r>
            <a:rPr lang="lt-LT" b="0" i="0" dirty="0">
              <a:latin typeface="Times New Roman" panose="02020603050405020304" pitchFamily="18" charset="0"/>
              <a:cs typeface="Times New Roman" panose="02020603050405020304" pitchFamily="18" charset="0"/>
            </a:rPr>
            <a:t>2. Ekonomikos ir inovacijų </a:t>
          </a:r>
          <a:r>
            <a:rPr lang="lt-LT" dirty="0">
              <a:latin typeface="Times New Roman" panose="02020603050405020304" pitchFamily="18" charset="0"/>
              <a:cs typeface="Times New Roman" panose="02020603050405020304" pitchFamily="18" charset="0"/>
            </a:rPr>
            <a:t>ministerija</a:t>
          </a:r>
          <a:endParaRPr lang="lt-LT" b="0" dirty="0">
            <a:latin typeface="Times New Roman" panose="02020603050405020304" pitchFamily="18" charset="0"/>
            <a:cs typeface="Times New Roman" panose="02020603050405020304" pitchFamily="18" charset="0"/>
          </a:endParaRPr>
        </a:p>
      </dgm:t>
    </dgm:pt>
    <dgm:pt modelId="{24523448-983B-4E66-B2DD-E877938970AF}" type="parTrans" cxnId="{9BDBDF89-D2B6-44FE-B000-DD1DD034C73B}">
      <dgm:prSet/>
      <dgm:spPr/>
      <dgm:t>
        <a:bodyPr/>
        <a:lstStyle/>
        <a:p>
          <a:endParaRPr lang="lt-LT">
            <a:latin typeface="Times New Roman" panose="02020603050405020304" pitchFamily="18" charset="0"/>
            <a:cs typeface="Times New Roman" panose="02020603050405020304" pitchFamily="18" charset="0"/>
          </a:endParaRPr>
        </a:p>
      </dgm:t>
    </dgm:pt>
    <dgm:pt modelId="{F3520D29-B8DB-4EF9-82C8-E30FDF21B389}" type="sibTrans" cxnId="{9BDBDF89-D2B6-44FE-B000-DD1DD034C73B}">
      <dgm:prSet/>
      <dgm:spPr/>
      <dgm:t>
        <a:bodyPr/>
        <a:lstStyle/>
        <a:p>
          <a:endParaRPr lang="lt-LT">
            <a:latin typeface="Times New Roman" panose="02020603050405020304" pitchFamily="18" charset="0"/>
            <a:cs typeface="Times New Roman" panose="02020603050405020304" pitchFamily="18" charset="0"/>
          </a:endParaRPr>
        </a:p>
      </dgm:t>
    </dgm:pt>
    <dgm:pt modelId="{6812BD5A-27B8-4963-8A01-A17862F563A2}">
      <dgm:prSet phldrT="[Text]"/>
      <dgm:spPr/>
      <dgm:t>
        <a:bodyPr/>
        <a:lstStyle/>
        <a:p>
          <a:r>
            <a:rPr lang="lt-LT" dirty="0">
              <a:latin typeface="Times New Roman" panose="02020603050405020304" pitchFamily="18" charset="0"/>
              <a:cs typeface="Times New Roman" panose="02020603050405020304" pitchFamily="18" charset="0"/>
            </a:rPr>
            <a:t>3. Kultūros ministerija</a:t>
          </a:r>
        </a:p>
      </dgm:t>
    </dgm:pt>
    <dgm:pt modelId="{B2DD91B1-561D-4BC0-97AE-39C959C10DBD}" type="parTrans" cxnId="{A638ECAE-384D-4E7A-B6FB-292748569E84}">
      <dgm:prSet/>
      <dgm:spPr/>
      <dgm:t>
        <a:bodyPr/>
        <a:lstStyle/>
        <a:p>
          <a:endParaRPr lang="lt-LT">
            <a:latin typeface="Times New Roman" panose="02020603050405020304" pitchFamily="18" charset="0"/>
            <a:cs typeface="Times New Roman" panose="02020603050405020304" pitchFamily="18" charset="0"/>
          </a:endParaRPr>
        </a:p>
      </dgm:t>
    </dgm:pt>
    <dgm:pt modelId="{3B4C5A9C-4066-4875-82D4-CCED536A5D72}" type="sibTrans" cxnId="{A638ECAE-384D-4E7A-B6FB-292748569E84}">
      <dgm:prSet/>
      <dgm:spPr/>
      <dgm:t>
        <a:bodyPr/>
        <a:lstStyle/>
        <a:p>
          <a:endParaRPr lang="lt-LT">
            <a:latin typeface="Times New Roman" panose="02020603050405020304" pitchFamily="18" charset="0"/>
            <a:cs typeface="Times New Roman" panose="02020603050405020304" pitchFamily="18" charset="0"/>
          </a:endParaRPr>
        </a:p>
      </dgm:t>
    </dgm:pt>
    <dgm:pt modelId="{AD843271-7C9C-4030-83DF-BC82BF91EE2B}">
      <dgm:prSet phldrT="[Text]"/>
      <dgm:spPr/>
      <dgm:t>
        <a:bodyPr/>
        <a:lstStyle/>
        <a:p>
          <a:r>
            <a:rPr lang="lt-LT" dirty="0">
              <a:latin typeface="Times New Roman" panose="02020603050405020304" pitchFamily="18" charset="0"/>
              <a:cs typeface="Times New Roman" panose="02020603050405020304" pitchFamily="18" charset="0"/>
            </a:rPr>
            <a:t>4. </a:t>
          </a:r>
          <a:r>
            <a:rPr lang="pt-BR" dirty="0">
              <a:latin typeface="Times New Roman" panose="02020603050405020304" pitchFamily="18" charset="0"/>
              <a:cs typeface="Times New Roman" panose="02020603050405020304" pitchFamily="18" charset="0"/>
            </a:rPr>
            <a:t>Socialinės apsaugos ir darbo ministerija</a:t>
          </a:r>
          <a:endParaRPr lang="lt-LT" dirty="0">
            <a:latin typeface="Times New Roman" panose="02020603050405020304" pitchFamily="18" charset="0"/>
            <a:cs typeface="Times New Roman" panose="02020603050405020304" pitchFamily="18" charset="0"/>
          </a:endParaRPr>
        </a:p>
      </dgm:t>
    </dgm:pt>
    <dgm:pt modelId="{BE30EFD7-F5F8-4104-BD2B-B8C3FB7ECCCC}" type="parTrans" cxnId="{B6440769-56D8-43B2-8354-82D49BF493E6}">
      <dgm:prSet/>
      <dgm:spPr/>
      <dgm:t>
        <a:bodyPr/>
        <a:lstStyle/>
        <a:p>
          <a:endParaRPr lang="lt-LT">
            <a:latin typeface="Times New Roman" panose="02020603050405020304" pitchFamily="18" charset="0"/>
            <a:cs typeface="Times New Roman" panose="02020603050405020304" pitchFamily="18" charset="0"/>
          </a:endParaRPr>
        </a:p>
      </dgm:t>
    </dgm:pt>
    <dgm:pt modelId="{F35CA8A3-0BD2-4758-9604-07D7EB3BF1DE}" type="sibTrans" cxnId="{B6440769-56D8-43B2-8354-82D49BF493E6}">
      <dgm:prSet/>
      <dgm:spPr/>
      <dgm:t>
        <a:bodyPr/>
        <a:lstStyle/>
        <a:p>
          <a:endParaRPr lang="lt-LT">
            <a:latin typeface="Times New Roman" panose="02020603050405020304" pitchFamily="18" charset="0"/>
            <a:cs typeface="Times New Roman" panose="02020603050405020304" pitchFamily="18" charset="0"/>
          </a:endParaRPr>
        </a:p>
      </dgm:t>
    </dgm:pt>
    <dgm:pt modelId="{C5770450-27ED-4D78-BE41-B4634FF0079E}">
      <dgm:prSet phldrT="[Text]"/>
      <dgm:spPr/>
      <dgm:t>
        <a:bodyPr/>
        <a:lstStyle/>
        <a:p>
          <a:r>
            <a:rPr lang="lt-LT" dirty="0">
              <a:latin typeface="Times New Roman" panose="02020603050405020304" pitchFamily="18" charset="0"/>
              <a:cs typeface="Times New Roman" panose="02020603050405020304" pitchFamily="18" charset="0"/>
            </a:rPr>
            <a:t>6. Sveikatos apsaugos ministerija</a:t>
          </a:r>
        </a:p>
      </dgm:t>
    </dgm:pt>
    <dgm:pt modelId="{DB221DA1-418D-4FB1-98D5-29CE24F412FC}" type="parTrans" cxnId="{EEBC5EE5-FCB3-4C6F-8FF4-A226A22E81BC}">
      <dgm:prSet/>
      <dgm:spPr/>
      <dgm:t>
        <a:bodyPr/>
        <a:lstStyle/>
        <a:p>
          <a:endParaRPr lang="lt-LT">
            <a:latin typeface="Times New Roman" panose="02020603050405020304" pitchFamily="18" charset="0"/>
            <a:cs typeface="Times New Roman" panose="02020603050405020304" pitchFamily="18" charset="0"/>
          </a:endParaRPr>
        </a:p>
      </dgm:t>
    </dgm:pt>
    <dgm:pt modelId="{5B63F212-3072-4252-AD3B-E6BBB43C831C}" type="sibTrans" cxnId="{EEBC5EE5-FCB3-4C6F-8FF4-A226A22E81BC}">
      <dgm:prSet/>
      <dgm:spPr/>
      <dgm:t>
        <a:bodyPr/>
        <a:lstStyle/>
        <a:p>
          <a:endParaRPr lang="lt-LT">
            <a:latin typeface="Times New Roman" panose="02020603050405020304" pitchFamily="18" charset="0"/>
            <a:cs typeface="Times New Roman" panose="02020603050405020304" pitchFamily="18" charset="0"/>
          </a:endParaRPr>
        </a:p>
      </dgm:t>
    </dgm:pt>
    <dgm:pt modelId="{6AB63021-96AF-4BB8-A038-939523862355}">
      <dgm:prSet phldrT="[Text]"/>
      <dgm:spPr/>
      <dgm:t>
        <a:bodyPr/>
        <a:lstStyle/>
        <a:p>
          <a:r>
            <a:rPr lang="lt-LT" dirty="0">
              <a:latin typeface="Times New Roman" panose="02020603050405020304" pitchFamily="18" charset="0"/>
              <a:cs typeface="Times New Roman" panose="02020603050405020304" pitchFamily="18" charset="0"/>
            </a:rPr>
            <a:t>7. Švietimo, mokslo ir sporto ministerija</a:t>
          </a:r>
        </a:p>
      </dgm:t>
    </dgm:pt>
    <dgm:pt modelId="{B9192838-B418-4B78-84E0-37AD6E67ED9B}" type="parTrans" cxnId="{F066B2FD-E98F-4832-A449-3C96444A8DC1}">
      <dgm:prSet/>
      <dgm:spPr/>
      <dgm:t>
        <a:bodyPr/>
        <a:lstStyle/>
        <a:p>
          <a:endParaRPr lang="lt-LT">
            <a:latin typeface="Times New Roman" panose="02020603050405020304" pitchFamily="18" charset="0"/>
            <a:cs typeface="Times New Roman" panose="02020603050405020304" pitchFamily="18" charset="0"/>
          </a:endParaRPr>
        </a:p>
      </dgm:t>
    </dgm:pt>
    <dgm:pt modelId="{8D51DA68-FB81-4A7B-8D5F-77B6F2DB3383}" type="sibTrans" cxnId="{F066B2FD-E98F-4832-A449-3C96444A8DC1}">
      <dgm:prSet/>
      <dgm:spPr/>
      <dgm:t>
        <a:bodyPr/>
        <a:lstStyle/>
        <a:p>
          <a:endParaRPr lang="lt-LT">
            <a:latin typeface="Times New Roman" panose="02020603050405020304" pitchFamily="18" charset="0"/>
            <a:cs typeface="Times New Roman" panose="02020603050405020304" pitchFamily="18" charset="0"/>
          </a:endParaRPr>
        </a:p>
      </dgm:t>
    </dgm:pt>
    <dgm:pt modelId="{592FDEAE-68B6-468A-BC5B-62489D0EDC21}">
      <dgm:prSet phldrT="[Text]"/>
      <dgm:spPr/>
      <dgm:t>
        <a:bodyPr/>
        <a:lstStyle/>
        <a:p>
          <a:r>
            <a:rPr lang="lt-LT" dirty="0">
              <a:latin typeface="Times New Roman" panose="02020603050405020304" pitchFamily="18" charset="0"/>
              <a:cs typeface="Times New Roman" panose="02020603050405020304" pitchFamily="18" charset="0"/>
            </a:rPr>
            <a:t>5. Susisiekimo ministerija</a:t>
          </a:r>
        </a:p>
      </dgm:t>
    </dgm:pt>
    <dgm:pt modelId="{AE82A509-56C1-4F6D-8DFA-5E4407CC5280}" type="parTrans" cxnId="{D26A6B8C-905F-4E0C-832F-B68237584201}">
      <dgm:prSet/>
      <dgm:spPr/>
      <dgm:t>
        <a:bodyPr/>
        <a:lstStyle/>
        <a:p>
          <a:endParaRPr lang="lt-LT">
            <a:latin typeface="Times New Roman" panose="02020603050405020304" pitchFamily="18" charset="0"/>
            <a:cs typeface="Times New Roman" panose="02020603050405020304" pitchFamily="18" charset="0"/>
          </a:endParaRPr>
        </a:p>
      </dgm:t>
    </dgm:pt>
    <dgm:pt modelId="{E3423D62-731F-4303-B2FA-C5127FDA9CD4}" type="sibTrans" cxnId="{D26A6B8C-905F-4E0C-832F-B68237584201}">
      <dgm:prSet/>
      <dgm:spPr/>
      <dgm:t>
        <a:bodyPr/>
        <a:lstStyle/>
        <a:p>
          <a:endParaRPr lang="lt-LT">
            <a:latin typeface="Times New Roman" panose="02020603050405020304" pitchFamily="18" charset="0"/>
            <a:cs typeface="Times New Roman" panose="02020603050405020304" pitchFamily="18" charset="0"/>
          </a:endParaRPr>
        </a:p>
      </dgm:t>
    </dgm:pt>
    <dgm:pt modelId="{03BCBEA7-4D79-495A-A109-6EA63E10BBDE}">
      <dgm:prSet phldrT="[Text]"/>
      <dgm:spPr/>
      <dgm:t>
        <a:bodyPr/>
        <a:lstStyle/>
        <a:p>
          <a:r>
            <a:rPr lang="lt-LT" dirty="0">
              <a:latin typeface="Times New Roman" panose="02020603050405020304" pitchFamily="18" charset="0"/>
              <a:cs typeface="Times New Roman" panose="02020603050405020304" pitchFamily="18" charset="0"/>
            </a:rPr>
            <a:t>8. Vidaus reikalų ministerija</a:t>
          </a:r>
        </a:p>
      </dgm:t>
    </dgm:pt>
    <dgm:pt modelId="{80C3D57C-F9B8-43A1-B702-D322785C5A66}" type="parTrans" cxnId="{06368518-98B1-471B-B24F-ED239B7301B0}">
      <dgm:prSet/>
      <dgm:spPr/>
      <dgm:t>
        <a:bodyPr/>
        <a:lstStyle/>
        <a:p>
          <a:endParaRPr lang="lt-LT">
            <a:latin typeface="Times New Roman" panose="02020603050405020304" pitchFamily="18" charset="0"/>
            <a:cs typeface="Times New Roman" panose="02020603050405020304" pitchFamily="18" charset="0"/>
          </a:endParaRPr>
        </a:p>
      </dgm:t>
    </dgm:pt>
    <dgm:pt modelId="{82E86456-8CCE-46D3-B971-5A54E09B79C8}" type="sibTrans" cxnId="{06368518-98B1-471B-B24F-ED239B7301B0}">
      <dgm:prSet/>
      <dgm:spPr/>
      <dgm:t>
        <a:bodyPr/>
        <a:lstStyle/>
        <a:p>
          <a:endParaRPr lang="lt-LT">
            <a:latin typeface="Times New Roman" panose="02020603050405020304" pitchFamily="18" charset="0"/>
            <a:cs typeface="Times New Roman" panose="02020603050405020304" pitchFamily="18" charset="0"/>
          </a:endParaRPr>
        </a:p>
      </dgm:t>
    </dgm:pt>
    <dgm:pt modelId="{E7490B41-DBC8-42FA-8494-8BF60DD07A33}">
      <dgm:prSet phldrT="[Text]"/>
      <dgm:spPr/>
      <dgm:t>
        <a:bodyPr/>
        <a:lstStyle/>
        <a:p>
          <a:r>
            <a:rPr lang="lt-LT" dirty="0">
              <a:latin typeface="Times New Roman" panose="02020603050405020304" pitchFamily="18" charset="0"/>
              <a:cs typeface="Times New Roman" panose="02020603050405020304" pitchFamily="18" charset="0"/>
            </a:rPr>
            <a:t>9. Žemės ūkio ministerija</a:t>
          </a:r>
        </a:p>
      </dgm:t>
    </dgm:pt>
    <dgm:pt modelId="{6A8F7B91-11B5-4B9B-9508-232F3A5FF26E}" type="parTrans" cxnId="{C7E69675-BECD-41DE-AC76-398426345728}">
      <dgm:prSet/>
      <dgm:spPr/>
      <dgm:t>
        <a:bodyPr/>
        <a:lstStyle/>
        <a:p>
          <a:endParaRPr lang="lt-LT"/>
        </a:p>
      </dgm:t>
    </dgm:pt>
    <dgm:pt modelId="{F09DC685-C59C-4ED3-B290-A0F490775346}" type="sibTrans" cxnId="{C7E69675-BECD-41DE-AC76-398426345728}">
      <dgm:prSet/>
      <dgm:spPr/>
      <dgm:t>
        <a:bodyPr/>
        <a:lstStyle/>
        <a:p>
          <a:endParaRPr lang="lt-LT"/>
        </a:p>
      </dgm:t>
    </dgm:pt>
    <dgm:pt modelId="{F6488D20-DEC1-4404-B250-C9A216C2B269}" type="pres">
      <dgm:prSet presAssocID="{904CF7A3-7F37-4A69-876E-459955573A5A}" presName="Name0" presStyleCnt="0">
        <dgm:presLayoutVars>
          <dgm:resizeHandles/>
        </dgm:presLayoutVars>
      </dgm:prSet>
      <dgm:spPr/>
    </dgm:pt>
    <dgm:pt modelId="{FE213301-9F17-4ECB-9F73-A9E6CE5150AA}" type="pres">
      <dgm:prSet presAssocID="{007DD752-8E77-4BED-A252-8757D5877DCF}" presName="text" presStyleLbl="node1" presStyleIdx="0" presStyleCnt="9">
        <dgm:presLayoutVars>
          <dgm:bulletEnabled val="1"/>
        </dgm:presLayoutVars>
      </dgm:prSet>
      <dgm:spPr/>
    </dgm:pt>
    <dgm:pt modelId="{3B08B742-078B-425E-A519-0E4595ED4E68}" type="pres">
      <dgm:prSet presAssocID="{35BADFB1-6B88-4587-AA3E-E93CC0A4CCCE}" presName="space" presStyleCnt="0"/>
      <dgm:spPr/>
    </dgm:pt>
    <dgm:pt modelId="{0FCBD898-5B95-422A-B7E6-D2342A4D488B}" type="pres">
      <dgm:prSet presAssocID="{3DC02067-261E-4F81-A811-B06D781D7878}" presName="text" presStyleLbl="node1" presStyleIdx="1" presStyleCnt="9">
        <dgm:presLayoutVars>
          <dgm:bulletEnabled val="1"/>
        </dgm:presLayoutVars>
      </dgm:prSet>
      <dgm:spPr/>
    </dgm:pt>
    <dgm:pt modelId="{FEA865AC-D3FE-41C8-9C23-9ACD74B53C93}" type="pres">
      <dgm:prSet presAssocID="{F3520D29-B8DB-4EF9-82C8-E30FDF21B389}" presName="space" presStyleCnt="0"/>
      <dgm:spPr/>
    </dgm:pt>
    <dgm:pt modelId="{1B9F6502-9116-4F29-AEC1-83C159D169D0}" type="pres">
      <dgm:prSet presAssocID="{6812BD5A-27B8-4963-8A01-A17862F563A2}" presName="text" presStyleLbl="node1" presStyleIdx="2" presStyleCnt="9">
        <dgm:presLayoutVars>
          <dgm:bulletEnabled val="1"/>
        </dgm:presLayoutVars>
      </dgm:prSet>
      <dgm:spPr/>
    </dgm:pt>
    <dgm:pt modelId="{CA7718F8-099D-4865-A33E-11BE02EF7FF6}" type="pres">
      <dgm:prSet presAssocID="{3B4C5A9C-4066-4875-82D4-CCED536A5D72}" presName="space" presStyleCnt="0"/>
      <dgm:spPr/>
    </dgm:pt>
    <dgm:pt modelId="{3F3FFCEA-F273-456C-8F34-D9CB415B9B84}" type="pres">
      <dgm:prSet presAssocID="{AD843271-7C9C-4030-83DF-BC82BF91EE2B}" presName="text" presStyleLbl="node1" presStyleIdx="3" presStyleCnt="9">
        <dgm:presLayoutVars>
          <dgm:bulletEnabled val="1"/>
        </dgm:presLayoutVars>
      </dgm:prSet>
      <dgm:spPr/>
    </dgm:pt>
    <dgm:pt modelId="{5FA5D8A4-95B7-49B8-B6F9-F6A6A084081A}" type="pres">
      <dgm:prSet presAssocID="{F35CA8A3-0BD2-4758-9604-07D7EB3BF1DE}" presName="space" presStyleCnt="0"/>
      <dgm:spPr/>
    </dgm:pt>
    <dgm:pt modelId="{79FF30D0-3B28-4A35-8D69-E20F5E8369BC}" type="pres">
      <dgm:prSet presAssocID="{592FDEAE-68B6-468A-BC5B-62489D0EDC21}" presName="text" presStyleLbl="node1" presStyleIdx="4" presStyleCnt="9">
        <dgm:presLayoutVars>
          <dgm:bulletEnabled val="1"/>
        </dgm:presLayoutVars>
      </dgm:prSet>
      <dgm:spPr/>
    </dgm:pt>
    <dgm:pt modelId="{5BD0B88D-E8FD-4886-8675-454DA450323F}" type="pres">
      <dgm:prSet presAssocID="{E3423D62-731F-4303-B2FA-C5127FDA9CD4}" presName="space" presStyleCnt="0"/>
      <dgm:spPr/>
    </dgm:pt>
    <dgm:pt modelId="{04225231-3DF4-4EA9-B331-04EFA9F10382}" type="pres">
      <dgm:prSet presAssocID="{C5770450-27ED-4D78-BE41-B4634FF0079E}" presName="text" presStyleLbl="node1" presStyleIdx="5" presStyleCnt="9">
        <dgm:presLayoutVars>
          <dgm:bulletEnabled val="1"/>
        </dgm:presLayoutVars>
      </dgm:prSet>
      <dgm:spPr/>
    </dgm:pt>
    <dgm:pt modelId="{381B8DE0-13B4-49F9-9B62-D0EA19DFD393}" type="pres">
      <dgm:prSet presAssocID="{5B63F212-3072-4252-AD3B-E6BBB43C831C}" presName="space" presStyleCnt="0"/>
      <dgm:spPr/>
    </dgm:pt>
    <dgm:pt modelId="{534738E2-BC06-4FB9-B955-16D0460321F3}" type="pres">
      <dgm:prSet presAssocID="{6AB63021-96AF-4BB8-A038-939523862355}" presName="text" presStyleLbl="node1" presStyleIdx="6" presStyleCnt="9">
        <dgm:presLayoutVars>
          <dgm:bulletEnabled val="1"/>
        </dgm:presLayoutVars>
      </dgm:prSet>
      <dgm:spPr/>
    </dgm:pt>
    <dgm:pt modelId="{DD19A211-EF06-4BFC-B826-239E1438D604}" type="pres">
      <dgm:prSet presAssocID="{8D51DA68-FB81-4A7B-8D5F-77B6F2DB3383}" presName="space" presStyleCnt="0"/>
      <dgm:spPr/>
    </dgm:pt>
    <dgm:pt modelId="{4C5B1D30-2511-4649-994A-A9CA9DDA04A1}" type="pres">
      <dgm:prSet presAssocID="{03BCBEA7-4D79-495A-A109-6EA63E10BBDE}" presName="text" presStyleLbl="node1" presStyleIdx="7" presStyleCnt="9">
        <dgm:presLayoutVars>
          <dgm:bulletEnabled val="1"/>
        </dgm:presLayoutVars>
      </dgm:prSet>
      <dgm:spPr/>
    </dgm:pt>
    <dgm:pt modelId="{04FED679-CCC5-4F97-AD88-830240178C3B}" type="pres">
      <dgm:prSet presAssocID="{82E86456-8CCE-46D3-B971-5A54E09B79C8}" presName="space" presStyleCnt="0"/>
      <dgm:spPr/>
    </dgm:pt>
    <dgm:pt modelId="{3AA79D67-4110-40A8-BF5F-F36A3F47EE61}" type="pres">
      <dgm:prSet presAssocID="{E7490B41-DBC8-42FA-8494-8BF60DD07A33}" presName="text" presStyleLbl="node1" presStyleIdx="8" presStyleCnt="9">
        <dgm:presLayoutVars>
          <dgm:bulletEnabled val="1"/>
        </dgm:presLayoutVars>
      </dgm:prSet>
      <dgm:spPr/>
    </dgm:pt>
  </dgm:ptLst>
  <dgm:cxnLst>
    <dgm:cxn modelId="{9E360410-81BA-4612-BB84-14C5EB6DBCC0}" type="presOf" srcId="{AD843271-7C9C-4030-83DF-BC82BF91EE2B}" destId="{3F3FFCEA-F273-456C-8F34-D9CB415B9B84}" srcOrd="0" destOrd="0" presId="urn:diagrams.loki3.com/VaryingWidthList"/>
    <dgm:cxn modelId="{06368518-98B1-471B-B24F-ED239B7301B0}" srcId="{904CF7A3-7F37-4A69-876E-459955573A5A}" destId="{03BCBEA7-4D79-495A-A109-6EA63E10BBDE}" srcOrd="7" destOrd="0" parTransId="{80C3D57C-F9B8-43A1-B702-D322785C5A66}" sibTransId="{82E86456-8CCE-46D3-B971-5A54E09B79C8}"/>
    <dgm:cxn modelId="{C1FB0734-66D7-4795-9D2C-2B54EDD18FD0}" type="presOf" srcId="{E7490B41-DBC8-42FA-8494-8BF60DD07A33}" destId="{3AA79D67-4110-40A8-BF5F-F36A3F47EE61}" srcOrd="0" destOrd="0" presId="urn:diagrams.loki3.com/VaryingWidthList"/>
    <dgm:cxn modelId="{82885634-1991-4CA4-B653-7FF610294E1D}" type="presOf" srcId="{6AB63021-96AF-4BB8-A038-939523862355}" destId="{534738E2-BC06-4FB9-B955-16D0460321F3}" srcOrd="0" destOrd="0" presId="urn:diagrams.loki3.com/VaryingWidthList"/>
    <dgm:cxn modelId="{F58E6944-349A-425B-AC55-4DCCB85DDDD6}" type="presOf" srcId="{007DD752-8E77-4BED-A252-8757D5877DCF}" destId="{FE213301-9F17-4ECB-9F73-A9E6CE5150AA}" srcOrd="0" destOrd="0" presId="urn:diagrams.loki3.com/VaryingWidthList"/>
    <dgm:cxn modelId="{B6440769-56D8-43B2-8354-82D49BF493E6}" srcId="{904CF7A3-7F37-4A69-876E-459955573A5A}" destId="{AD843271-7C9C-4030-83DF-BC82BF91EE2B}" srcOrd="3" destOrd="0" parTransId="{BE30EFD7-F5F8-4104-BD2B-B8C3FB7ECCCC}" sibTransId="{F35CA8A3-0BD2-4758-9604-07D7EB3BF1DE}"/>
    <dgm:cxn modelId="{7E5A3371-6565-47F9-89B1-8072AEC44EEC}" type="presOf" srcId="{3DC02067-261E-4F81-A811-B06D781D7878}" destId="{0FCBD898-5B95-422A-B7E6-D2342A4D488B}" srcOrd="0" destOrd="0" presId="urn:diagrams.loki3.com/VaryingWidthList"/>
    <dgm:cxn modelId="{C7E69675-BECD-41DE-AC76-398426345728}" srcId="{904CF7A3-7F37-4A69-876E-459955573A5A}" destId="{E7490B41-DBC8-42FA-8494-8BF60DD07A33}" srcOrd="8" destOrd="0" parTransId="{6A8F7B91-11B5-4B9B-9508-232F3A5FF26E}" sibTransId="{F09DC685-C59C-4ED3-B290-A0F490775346}"/>
    <dgm:cxn modelId="{9BDBDF89-D2B6-44FE-B000-DD1DD034C73B}" srcId="{904CF7A3-7F37-4A69-876E-459955573A5A}" destId="{3DC02067-261E-4F81-A811-B06D781D7878}" srcOrd="1" destOrd="0" parTransId="{24523448-983B-4E66-B2DD-E877938970AF}" sibTransId="{F3520D29-B8DB-4EF9-82C8-E30FDF21B389}"/>
    <dgm:cxn modelId="{D26A6B8C-905F-4E0C-832F-B68237584201}" srcId="{904CF7A3-7F37-4A69-876E-459955573A5A}" destId="{592FDEAE-68B6-468A-BC5B-62489D0EDC21}" srcOrd="4" destOrd="0" parTransId="{AE82A509-56C1-4F6D-8DFA-5E4407CC5280}" sibTransId="{E3423D62-731F-4303-B2FA-C5127FDA9CD4}"/>
    <dgm:cxn modelId="{71FBEA92-0DA2-4EC2-B551-5272C77C3D47}" type="presOf" srcId="{592FDEAE-68B6-468A-BC5B-62489D0EDC21}" destId="{79FF30D0-3B28-4A35-8D69-E20F5E8369BC}" srcOrd="0" destOrd="0" presId="urn:diagrams.loki3.com/VaryingWidthList"/>
    <dgm:cxn modelId="{A638ECAE-384D-4E7A-B6FB-292748569E84}" srcId="{904CF7A3-7F37-4A69-876E-459955573A5A}" destId="{6812BD5A-27B8-4963-8A01-A17862F563A2}" srcOrd="2" destOrd="0" parTransId="{B2DD91B1-561D-4BC0-97AE-39C959C10DBD}" sibTransId="{3B4C5A9C-4066-4875-82D4-CCED536A5D72}"/>
    <dgm:cxn modelId="{91771CAF-0A00-425C-AFBA-E2346C15DF34}" srcId="{904CF7A3-7F37-4A69-876E-459955573A5A}" destId="{007DD752-8E77-4BED-A252-8757D5877DCF}" srcOrd="0" destOrd="0" parTransId="{095CF8A3-06FA-4C9A-87B0-2E555C3355C5}" sibTransId="{35BADFB1-6B88-4587-AA3E-E93CC0A4CCCE}"/>
    <dgm:cxn modelId="{4D3A40BA-F0C8-4F3B-9805-E9DC219E4B36}" type="presOf" srcId="{6812BD5A-27B8-4963-8A01-A17862F563A2}" destId="{1B9F6502-9116-4F29-AEC1-83C159D169D0}" srcOrd="0" destOrd="0" presId="urn:diagrams.loki3.com/VaryingWidthList"/>
    <dgm:cxn modelId="{EEBC5EE5-FCB3-4C6F-8FF4-A226A22E81BC}" srcId="{904CF7A3-7F37-4A69-876E-459955573A5A}" destId="{C5770450-27ED-4D78-BE41-B4634FF0079E}" srcOrd="5" destOrd="0" parTransId="{DB221DA1-418D-4FB1-98D5-29CE24F412FC}" sibTransId="{5B63F212-3072-4252-AD3B-E6BBB43C831C}"/>
    <dgm:cxn modelId="{4F59A9ED-C119-429B-A525-D4BA1D7AFC38}" type="presOf" srcId="{904CF7A3-7F37-4A69-876E-459955573A5A}" destId="{F6488D20-DEC1-4404-B250-C9A216C2B269}" srcOrd="0" destOrd="0" presId="urn:diagrams.loki3.com/VaryingWidthList"/>
    <dgm:cxn modelId="{5A0D8AEE-E864-4EA1-A6CC-8AC1289A5D65}" type="presOf" srcId="{C5770450-27ED-4D78-BE41-B4634FF0079E}" destId="{04225231-3DF4-4EA9-B331-04EFA9F10382}" srcOrd="0" destOrd="0" presId="urn:diagrams.loki3.com/VaryingWidthList"/>
    <dgm:cxn modelId="{C0BCDEF4-A99A-436C-8EEF-B4F77D305C84}" type="presOf" srcId="{03BCBEA7-4D79-495A-A109-6EA63E10BBDE}" destId="{4C5B1D30-2511-4649-994A-A9CA9DDA04A1}" srcOrd="0" destOrd="0" presId="urn:diagrams.loki3.com/VaryingWidthList"/>
    <dgm:cxn modelId="{F066B2FD-E98F-4832-A449-3C96444A8DC1}" srcId="{904CF7A3-7F37-4A69-876E-459955573A5A}" destId="{6AB63021-96AF-4BB8-A038-939523862355}" srcOrd="6" destOrd="0" parTransId="{B9192838-B418-4B78-84E0-37AD6E67ED9B}" sibTransId="{8D51DA68-FB81-4A7B-8D5F-77B6F2DB3383}"/>
    <dgm:cxn modelId="{1DD379CA-DFD1-4470-8CF7-8C0525EE8D1A}" type="presParOf" srcId="{F6488D20-DEC1-4404-B250-C9A216C2B269}" destId="{FE213301-9F17-4ECB-9F73-A9E6CE5150AA}" srcOrd="0" destOrd="0" presId="urn:diagrams.loki3.com/VaryingWidthList"/>
    <dgm:cxn modelId="{6021601E-F203-4D5B-A8CA-1122E5642D7F}" type="presParOf" srcId="{F6488D20-DEC1-4404-B250-C9A216C2B269}" destId="{3B08B742-078B-425E-A519-0E4595ED4E68}" srcOrd="1" destOrd="0" presId="urn:diagrams.loki3.com/VaryingWidthList"/>
    <dgm:cxn modelId="{5CD7EEE7-8FE5-48E4-A82F-7D691B585464}" type="presParOf" srcId="{F6488D20-DEC1-4404-B250-C9A216C2B269}" destId="{0FCBD898-5B95-422A-B7E6-D2342A4D488B}" srcOrd="2" destOrd="0" presId="urn:diagrams.loki3.com/VaryingWidthList"/>
    <dgm:cxn modelId="{CC883762-2334-44C5-8697-8A291659F32D}" type="presParOf" srcId="{F6488D20-DEC1-4404-B250-C9A216C2B269}" destId="{FEA865AC-D3FE-41C8-9C23-9ACD74B53C93}" srcOrd="3" destOrd="0" presId="urn:diagrams.loki3.com/VaryingWidthList"/>
    <dgm:cxn modelId="{95A7CA6B-4F5B-4BD2-B53E-D0B5F089140A}" type="presParOf" srcId="{F6488D20-DEC1-4404-B250-C9A216C2B269}" destId="{1B9F6502-9116-4F29-AEC1-83C159D169D0}" srcOrd="4" destOrd="0" presId="urn:diagrams.loki3.com/VaryingWidthList"/>
    <dgm:cxn modelId="{538BC380-FEF6-40D0-9183-F93D3F634596}" type="presParOf" srcId="{F6488D20-DEC1-4404-B250-C9A216C2B269}" destId="{CA7718F8-099D-4865-A33E-11BE02EF7FF6}" srcOrd="5" destOrd="0" presId="urn:diagrams.loki3.com/VaryingWidthList"/>
    <dgm:cxn modelId="{BB23B456-C7B7-43FA-B331-12A07B167332}" type="presParOf" srcId="{F6488D20-DEC1-4404-B250-C9A216C2B269}" destId="{3F3FFCEA-F273-456C-8F34-D9CB415B9B84}" srcOrd="6" destOrd="0" presId="urn:diagrams.loki3.com/VaryingWidthList"/>
    <dgm:cxn modelId="{2A4931CC-487C-45BC-B61D-C57F4D03CF08}" type="presParOf" srcId="{F6488D20-DEC1-4404-B250-C9A216C2B269}" destId="{5FA5D8A4-95B7-49B8-B6F9-F6A6A084081A}" srcOrd="7" destOrd="0" presId="urn:diagrams.loki3.com/VaryingWidthList"/>
    <dgm:cxn modelId="{78ED42FF-9299-497A-822C-14A47426915E}" type="presParOf" srcId="{F6488D20-DEC1-4404-B250-C9A216C2B269}" destId="{79FF30D0-3B28-4A35-8D69-E20F5E8369BC}" srcOrd="8" destOrd="0" presId="urn:diagrams.loki3.com/VaryingWidthList"/>
    <dgm:cxn modelId="{EF477D56-BD78-411E-BE6E-5566ECE933DB}" type="presParOf" srcId="{F6488D20-DEC1-4404-B250-C9A216C2B269}" destId="{5BD0B88D-E8FD-4886-8675-454DA450323F}" srcOrd="9" destOrd="0" presId="urn:diagrams.loki3.com/VaryingWidthList"/>
    <dgm:cxn modelId="{11844422-7220-41F5-A8A3-66F63EAF8A0D}" type="presParOf" srcId="{F6488D20-DEC1-4404-B250-C9A216C2B269}" destId="{04225231-3DF4-4EA9-B331-04EFA9F10382}" srcOrd="10" destOrd="0" presId="urn:diagrams.loki3.com/VaryingWidthList"/>
    <dgm:cxn modelId="{BA573018-C66D-4684-BA0D-AF389E744A50}" type="presParOf" srcId="{F6488D20-DEC1-4404-B250-C9A216C2B269}" destId="{381B8DE0-13B4-49F9-9B62-D0EA19DFD393}" srcOrd="11" destOrd="0" presId="urn:diagrams.loki3.com/VaryingWidthList"/>
    <dgm:cxn modelId="{A44B693B-3000-4B5F-AEB0-588DD1DF4DB1}" type="presParOf" srcId="{F6488D20-DEC1-4404-B250-C9A216C2B269}" destId="{534738E2-BC06-4FB9-B955-16D0460321F3}" srcOrd="12" destOrd="0" presId="urn:diagrams.loki3.com/VaryingWidthList"/>
    <dgm:cxn modelId="{4A54BEEC-8B45-4AC6-B679-DD2D62105337}" type="presParOf" srcId="{F6488D20-DEC1-4404-B250-C9A216C2B269}" destId="{DD19A211-EF06-4BFC-B826-239E1438D604}" srcOrd="13" destOrd="0" presId="urn:diagrams.loki3.com/VaryingWidthList"/>
    <dgm:cxn modelId="{05D7FD8B-63C3-467C-BC7B-F88BE90726FF}" type="presParOf" srcId="{F6488D20-DEC1-4404-B250-C9A216C2B269}" destId="{4C5B1D30-2511-4649-994A-A9CA9DDA04A1}" srcOrd="14" destOrd="0" presId="urn:diagrams.loki3.com/VaryingWidthList"/>
    <dgm:cxn modelId="{572106C4-831C-4FCA-A743-A81A484C2905}" type="presParOf" srcId="{F6488D20-DEC1-4404-B250-C9A216C2B269}" destId="{04FED679-CCC5-4F97-AD88-830240178C3B}" srcOrd="15" destOrd="0" presId="urn:diagrams.loki3.com/VaryingWidthList"/>
    <dgm:cxn modelId="{F7945A2C-7C2D-4226-9DC3-9D20C921EA15}" type="presParOf" srcId="{F6488D20-DEC1-4404-B250-C9A216C2B269}" destId="{3AA79D67-4110-40A8-BF5F-F36A3F47EE61}" srcOrd="16" destOrd="0" presId="urn:diagrams.loki3.com/VaryingWidth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4CF7A3-7F37-4A69-876E-459955573A5A}" type="doc">
      <dgm:prSet loTypeId="urn:diagrams.loki3.com/VaryingWidthList" loCatId="officeonline" qsTypeId="urn:microsoft.com/office/officeart/2005/8/quickstyle/3d5" qsCatId="3D" csTypeId="urn:microsoft.com/office/officeart/2005/8/colors/accent1_3" csCatId="accent1" phldr="1"/>
      <dgm:spPr/>
    </dgm:pt>
    <dgm:pt modelId="{007DD752-8E77-4BED-A252-8757D5877DCF}">
      <dgm:prSet phldrT="[Text]"/>
      <dgm:spPr/>
      <dgm:t>
        <a:bodyPr/>
        <a:lstStyle/>
        <a:p>
          <a:r>
            <a:rPr lang="lt-LT" dirty="0">
              <a:latin typeface="Times New Roman" panose="02020603050405020304" pitchFamily="18" charset="0"/>
              <a:cs typeface="Times New Roman" panose="02020603050405020304" pitchFamily="18" charset="0"/>
            </a:rPr>
            <a:t>1. Aplinkos ministerija</a:t>
          </a:r>
        </a:p>
      </dgm:t>
    </dgm:pt>
    <dgm:pt modelId="{095CF8A3-06FA-4C9A-87B0-2E555C3355C5}" type="parTrans" cxnId="{91771CAF-0A00-425C-AFBA-E2346C15DF34}">
      <dgm:prSet/>
      <dgm:spPr/>
      <dgm:t>
        <a:bodyPr/>
        <a:lstStyle/>
        <a:p>
          <a:endParaRPr lang="lt-LT">
            <a:latin typeface="Times New Roman" panose="02020603050405020304" pitchFamily="18" charset="0"/>
            <a:cs typeface="Times New Roman" panose="02020603050405020304" pitchFamily="18" charset="0"/>
          </a:endParaRPr>
        </a:p>
      </dgm:t>
    </dgm:pt>
    <dgm:pt modelId="{35BADFB1-6B88-4587-AA3E-E93CC0A4CCCE}" type="sibTrans" cxnId="{91771CAF-0A00-425C-AFBA-E2346C15DF34}">
      <dgm:prSet/>
      <dgm:spPr/>
      <dgm:t>
        <a:bodyPr/>
        <a:lstStyle/>
        <a:p>
          <a:endParaRPr lang="lt-LT">
            <a:latin typeface="Times New Roman" panose="02020603050405020304" pitchFamily="18" charset="0"/>
            <a:cs typeface="Times New Roman" panose="02020603050405020304" pitchFamily="18" charset="0"/>
          </a:endParaRPr>
        </a:p>
      </dgm:t>
    </dgm:pt>
    <dgm:pt modelId="{6812BD5A-27B8-4963-8A01-A17862F563A2}">
      <dgm:prSet phldrT="[Text]"/>
      <dgm:spPr/>
      <dgm:t>
        <a:bodyPr/>
        <a:lstStyle/>
        <a:p>
          <a:r>
            <a:rPr lang="lt-LT" strike="noStrike" dirty="0">
              <a:latin typeface="Times New Roman" panose="02020603050405020304" pitchFamily="18" charset="0"/>
              <a:cs typeface="Times New Roman" panose="02020603050405020304" pitchFamily="18" charset="0"/>
            </a:rPr>
            <a:t>X</a:t>
          </a:r>
        </a:p>
      </dgm:t>
    </dgm:pt>
    <dgm:pt modelId="{B2DD91B1-561D-4BC0-97AE-39C959C10DBD}" type="parTrans" cxnId="{A638ECAE-384D-4E7A-B6FB-292748569E84}">
      <dgm:prSet/>
      <dgm:spPr/>
      <dgm:t>
        <a:bodyPr/>
        <a:lstStyle/>
        <a:p>
          <a:endParaRPr lang="lt-LT">
            <a:latin typeface="Times New Roman" panose="02020603050405020304" pitchFamily="18" charset="0"/>
            <a:cs typeface="Times New Roman" panose="02020603050405020304" pitchFamily="18" charset="0"/>
          </a:endParaRPr>
        </a:p>
      </dgm:t>
    </dgm:pt>
    <dgm:pt modelId="{3B4C5A9C-4066-4875-82D4-CCED536A5D72}" type="sibTrans" cxnId="{A638ECAE-384D-4E7A-B6FB-292748569E84}">
      <dgm:prSet/>
      <dgm:spPr/>
      <dgm:t>
        <a:bodyPr/>
        <a:lstStyle/>
        <a:p>
          <a:endParaRPr lang="lt-LT">
            <a:latin typeface="Times New Roman" panose="02020603050405020304" pitchFamily="18" charset="0"/>
            <a:cs typeface="Times New Roman" panose="02020603050405020304" pitchFamily="18" charset="0"/>
          </a:endParaRPr>
        </a:p>
      </dgm:t>
    </dgm:pt>
    <dgm:pt modelId="{AD843271-7C9C-4030-83DF-BC82BF91EE2B}">
      <dgm:prSet phldrT="[Text]"/>
      <dgm:spPr/>
      <dgm:t>
        <a:bodyPr/>
        <a:lstStyle/>
        <a:p>
          <a:r>
            <a:rPr lang="lt-LT" dirty="0">
              <a:latin typeface="Times New Roman" panose="02020603050405020304" pitchFamily="18" charset="0"/>
              <a:cs typeface="Times New Roman" panose="02020603050405020304" pitchFamily="18" charset="0"/>
            </a:rPr>
            <a:t>2. </a:t>
          </a:r>
          <a:r>
            <a:rPr lang="pt-BR" dirty="0">
              <a:latin typeface="Times New Roman" panose="02020603050405020304" pitchFamily="18" charset="0"/>
              <a:cs typeface="Times New Roman" panose="02020603050405020304" pitchFamily="18" charset="0"/>
            </a:rPr>
            <a:t>Socialinės apsaugos ir darbo ministerija</a:t>
          </a:r>
          <a:endParaRPr lang="lt-LT" dirty="0">
            <a:latin typeface="Times New Roman" panose="02020603050405020304" pitchFamily="18" charset="0"/>
            <a:cs typeface="Times New Roman" panose="02020603050405020304" pitchFamily="18" charset="0"/>
          </a:endParaRPr>
        </a:p>
      </dgm:t>
    </dgm:pt>
    <dgm:pt modelId="{BE30EFD7-F5F8-4104-BD2B-B8C3FB7ECCCC}" type="parTrans" cxnId="{B6440769-56D8-43B2-8354-82D49BF493E6}">
      <dgm:prSet/>
      <dgm:spPr/>
      <dgm:t>
        <a:bodyPr/>
        <a:lstStyle/>
        <a:p>
          <a:endParaRPr lang="lt-LT">
            <a:latin typeface="Times New Roman" panose="02020603050405020304" pitchFamily="18" charset="0"/>
            <a:cs typeface="Times New Roman" panose="02020603050405020304" pitchFamily="18" charset="0"/>
          </a:endParaRPr>
        </a:p>
      </dgm:t>
    </dgm:pt>
    <dgm:pt modelId="{F35CA8A3-0BD2-4758-9604-07D7EB3BF1DE}" type="sibTrans" cxnId="{B6440769-56D8-43B2-8354-82D49BF493E6}">
      <dgm:prSet/>
      <dgm:spPr/>
      <dgm:t>
        <a:bodyPr/>
        <a:lstStyle/>
        <a:p>
          <a:endParaRPr lang="lt-LT">
            <a:latin typeface="Times New Roman" panose="02020603050405020304" pitchFamily="18" charset="0"/>
            <a:cs typeface="Times New Roman" panose="02020603050405020304" pitchFamily="18" charset="0"/>
          </a:endParaRPr>
        </a:p>
      </dgm:t>
    </dgm:pt>
    <dgm:pt modelId="{C5770450-27ED-4D78-BE41-B4634FF0079E}">
      <dgm:prSet phldrT="[Text]"/>
      <dgm:spPr/>
      <dgm:t>
        <a:bodyPr/>
        <a:lstStyle/>
        <a:p>
          <a:r>
            <a:rPr lang="lt-LT" dirty="0">
              <a:latin typeface="Times New Roman" panose="02020603050405020304" pitchFamily="18" charset="0"/>
              <a:cs typeface="Times New Roman" panose="02020603050405020304" pitchFamily="18" charset="0"/>
            </a:rPr>
            <a:t>4. Sveikatos apsaugos ministerija</a:t>
          </a:r>
        </a:p>
      </dgm:t>
    </dgm:pt>
    <dgm:pt modelId="{DB221DA1-418D-4FB1-98D5-29CE24F412FC}" type="parTrans" cxnId="{EEBC5EE5-FCB3-4C6F-8FF4-A226A22E81BC}">
      <dgm:prSet/>
      <dgm:spPr/>
      <dgm:t>
        <a:bodyPr/>
        <a:lstStyle/>
        <a:p>
          <a:endParaRPr lang="lt-LT">
            <a:latin typeface="Times New Roman" panose="02020603050405020304" pitchFamily="18" charset="0"/>
            <a:cs typeface="Times New Roman" panose="02020603050405020304" pitchFamily="18" charset="0"/>
          </a:endParaRPr>
        </a:p>
      </dgm:t>
    </dgm:pt>
    <dgm:pt modelId="{5B63F212-3072-4252-AD3B-E6BBB43C831C}" type="sibTrans" cxnId="{EEBC5EE5-FCB3-4C6F-8FF4-A226A22E81BC}">
      <dgm:prSet/>
      <dgm:spPr/>
      <dgm:t>
        <a:bodyPr/>
        <a:lstStyle/>
        <a:p>
          <a:endParaRPr lang="lt-LT">
            <a:latin typeface="Times New Roman" panose="02020603050405020304" pitchFamily="18" charset="0"/>
            <a:cs typeface="Times New Roman" panose="02020603050405020304" pitchFamily="18" charset="0"/>
          </a:endParaRPr>
        </a:p>
      </dgm:t>
    </dgm:pt>
    <dgm:pt modelId="{6AB63021-96AF-4BB8-A038-939523862355}">
      <dgm:prSet phldrT="[Text]"/>
      <dgm:spPr/>
      <dgm:t>
        <a:bodyPr/>
        <a:lstStyle/>
        <a:p>
          <a:r>
            <a:rPr lang="lt-LT" dirty="0">
              <a:latin typeface="Times New Roman" panose="02020603050405020304" pitchFamily="18" charset="0"/>
              <a:cs typeface="Times New Roman" panose="02020603050405020304" pitchFamily="18" charset="0"/>
            </a:rPr>
            <a:t>5. Švietimo, mokslo ir sporto ministerija</a:t>
          </a:r>
        </a:p>
      </dgm:t>
    </dgm:pt>
    <dgm:pt modelId="{B9192838-B418-4B78-84E0-37AD6E67ED9B}" type="parTrans" cxnId="{F066B2FD-E98F-4832-A449-3C96444A8DC1}">
      <dgm:prSet/>
      <dgm:spPr/>
      <dgm:t>
        <a:bodyPr/>
        <a:lstStyle/>
        <a:p>
          <a:endParaRPr lang="lt-LT">
            <a:latin typeface="Times New Roman" panose="02020603050405020304" pitchFamily="18" charset="0"/>
            <a:cs typeface="Times New Roman" panose="02020603050405020304" pitchFamily="18" charset="0"/>
          </a:endParaRPr>
        </a:p>
      </dgm:t>
    </dgm:pt>
    <dgm:pt modelId="{8D51DA68-FB81-4A7B-8D5F-77B6F2DB3383}" type="sibTrans" cxnId="{F066B2FD-E98F-4832-A449-3C96444A8DC1}">
      <dgm:prSet/>
      <dgm:spPr/>
      <dgm:t>
        <a:bodyPr/>
        <a:lstStyle/>
        <a:p>
          <a:endParaRPr lang="lt-LT">
            <a:latin typeface="Times New Roman" panose="02020603050405020304" pitchFamily="18" charset="0"/>
            <a:cs typeface="Times New Roman" panose="02020603050405020304" pitchFamily="18" charset="0"/>
          </a:endParaRPr>
        </a:p>
      </dgm:t>
    </dgm:pt>
    <dgm:pt modelId="{592FDEAE-68B6-468A-BC5B-62489D0EDC21}">
      <dgm:prSet phldrT="[Text]"/>
      <dgm:spPr/>
      <dgm:t>
        <a:bodyPr/>
        <a:lstStyle/>
        <a:p>
          <a:r>
            <a:rPr lang="lt-LT" dirty="0">
              <a:latin typeface="Times New Roman" panose="02020603050405020304" pitchFamily="18" charset="0"/>
              <a:cs typeface="Times New Roman" panose="02020603050405020304" pitchFamily="18" charset="0"/>
            </a:rPr>
            <a:t>3. Susisiekimo ministerija</a:t>
          </a:r>
        </a:p>
      </dgm:t>
    </dgm:pt>
    <dgm:pt modelId="{AE82A509-56C1-4F6D-8DFA-5E4407CC5280}" type="parTrans" cxnId="{D26A6B8C-905F-4E0C-832F-B68237584201}">
      <dgm:prSet/>
      <dgm:spPr/>
      <dgm:t>
        <a:bodyPr/>
        <a:lstStyle/>
        <a:p>
          <a:endParaRPr lang="lt-LT">
            <a:latin typeface="Times New Roman" panose="02020603050405020304" pitchFamily="18" charset="0"/>
            <a:cs typeface="Times New Roman" panose="02020603050405020304" pitchFamily="18" charset="0"/>
          </a:endParaRPr>
        </a:p>
      </dgm:t>
    </dgm:pt>
    <dgm:pt modelId="{E3423D62-731F-4303-B2FA-C5127FDA9CD4}" type="sibTrans" cxnId="{D26A6B8C-905F-4E0C-832F-B68237584201}">
      <dgm:prSet/>
      <dgm:spPr/>
      <dgm:t>
        <a:bodyPr/>
        <a:lstStyle/>
        <a:p>
          <a:endParaRPr lang="lt-LT">
            <a:latin typeface="Times New Roman" panose="02020603050405020304" pitchFamily="18" charset="0"/>
            <a:cs typeface="Times New Roman" panose="02020603050405020304" pitchFamily="18" charset="0"/>
          </a:endParaRPr>
        </a:p>
      </dgm:t>
    </dgm:pt>
    <dgm:pt modelId="{03BCBEA7-4D79-495A-A109-6EA63E10BBDE}">
      <dgm:prSet phldrT="[Text]"/>
      <dgm:spPr/>
      <dgm:t>
        <a:bodyPr/>
        <a:lstStyle/>
        <a:p>
          <a:r>
            <a:rPr lang="lt-LT" dirty="0">
              <a:latin typeface="Times New Roman" panose="02020603050405020304" pitchFamily="18" charset="0"/>
              <a:cs typeface="Times New Roman" panose="02020603050405020304" pitchFamily="18" charset="0"/>
            </a:rPr>
            <a:t>6. Vidaus reikalų ministerija</a:t>
          </a:r>
        </a:p>
      </dgm:t>
    </dgm:pt>
    <dgm:pt modelId="{80C3D57C-F9B8-43A1-B702-D322785C5A66}" type="parTrans" cxnId="{06368518-98B1-471B-B24F-ED239B7301B0}">
      <dgm:prSet/>
      <dgm:spPr/>
      <dgm:t>
        <a:bodyPr/>
        <a:lstStyle/>
        <a:p>
          <a:endParaRPr lang="lt-LT">
            <a:latin typeface="Times New Roman" panose="02020603050405020304" pitchFamily="18" charset="0"/>
            <a:cs typeface="Times New Roman" panose="02020603050405020304" pitchFamily="18" charset="0"/>
          </a:endParaRPr>
        </a:p>
      </dgm:t>
    </dgm:pt>
    <dgm:pt modelId="{82E86456-8CCE-46D3-B971-5A54E09B79C8}" type="sibTrans" cxnId="{06368518-98B1-471B-B24F-ED239B7301B0}">
      <dgm:prSet/>
      <dgm:spPr/>
      <dgm:t>
        <a:bodyPr/>
        <a:lstStyle/>
        <a:p>
          <a:endParaRPr lang="lt-LT">
            <a:latin typeface="Times New Roman" panose="02020603050405020304" pitchFamily="18" charset="0"/>
            <a:cs typeface="Times New Roman" panose="02020603050405020304" pitchFamily="18" charset="0"/>
          </a:endParaRPr>
        </a:p>
      </dgm:t>
    </dgm:pt>
    <dgm:pt modelId="{6CE83C36-2306-402B-9E28-96C2973316F6}">
      <dgm:prSet phldrT="[Text]"/>
      <dgm:spPr/>
      <dgm:t>
        <a:bodyPr/>
        <a:lstStyle/>
        <a:p>
          <a:r>
            <a:rPr lang="lt-LT" dirty="0">
              <a:latin typeface="Times New Roman" panose="02020603050405020304" pitchFamily="18" charset="0"/>
              <a:cs typeface="Times New Roman" panose="02020603050405020304" pitchFamily="18" charset="0"/>
            </a:rPr>
            <a:t>X</a:t>
          </a:r>
        </a:p>
      </dgm:t>
    </dgm:pt>
    <dgm:pt modelId="{1A162EFA-0471-4E07-B164-158DD9C9CB8A}" type="parTrans" cxnId="{28DD77AC-321A-4710-85DB-3AD6544F1840}">
      <dgm:prSet/>
      <dgm:spPr/>
      <dgm:t>
        <a:bodyPr/>
        <a:lstStyle/>
        <a:p>
          <a:endParaRPr lang="lt-LT"/>
        </a:p>
      </dgm:t>
    </dgm:pt>
    <dgm:pt modelId="{4F6272A8-46BA-4161-9BEF-DEE95ABFFC4C}" type="sibTrans" cxnId="{28DD77AC-321A-4710-85DB-3AD6544F1840}">
      <dgm:prSet/>
      <dgm:spPr/>
      <dgm:t>
        <a:bodyPr/>
        <a:lstStyle/>
        <a:p>
          <a:endParaRPr lang="lt-LT"/>
        </a:p>
      </dgm:t>
    </dgm:pt>
    <dgm:pt modelId="{B2F98349-C0E3-4BE6-B497-2C53E1794246}">
      <dgm:prSet phldrT="[Text]"/>
      <dgm:spPr/>
      <dgm:t>
        <a:bodyPr/>
        <a:lstStyle/>
        <a:p>
          <a:r>
            <a:rPr lang="lt-LT" dirty="0">
              <a:latin typeface="Times New Roman" panose="02020603050405020304" pitchFamily="18" charset="0"/>
              <a:cs typeface="Times New Roman" panose="02020603050405020304" pitchFamily="18" charset="0"/>
            </a:rPr>
            <a:t>X</a:t>
          </a:r>
        </a:p>
      </dgm:t>
    </dgm:pt>
    <dgm:pt modelId="{B68D8F34-75D2-494E-A956-F6E246428C21}" type="parTrans" cxnId="{61D525D3-3CB1-4E19-AE7C-D70B728F90F8}">
      <dgm:prSet/>
      <dgm:spPr/>
      <dgm:t>
        <a:bodyPr/>
        <a:lstStyle/>
        <a:p>
          <a:endParaRPr lang="lt-LT"/>
        </a:p>
      </dgm:t>
    </dgm:pt>
    <dgm:pt modelId="{ED541EE0-0032-416E-9CDD-825C67DB5258}" type="sibTrans" cxnId="{61D525D3-3CB1-4E19-AE7C-D70B728F90F8}">
      <dgm:prSet/>
      <dgm:spPr/>
      <dgm:t>
        <a:bodyPr/>
        <a:lstStyle/>
        <a:p>
          <a:endParaRPr lang="lt-LT"/>
        </a:p>
      </dgm:t>
    </dgm:pt>
    <dgm:pt modelId="{F6488D20-DEC1-4404-B250-C9A216C2B269}" type="pres">
      <dgm:prSet presAssocID="{904CF7A3-7F37-4A69-876E-459955573A5A}" presName="Name0" presStyleCnt="0">
        <dgm:presLayoutVars>
          <dgm:resizeHandles/>
        </dgm:presLayoutVars>
      </dgm:prSet>
      <dgm:spPr/>
    </dgm:pt>
    <dgm:pt modelId="{FE213301-9F17-4ECB-9F73-A9E6CE5150AA}" type="pres">
      <dgm:prSet presAssocID="{007DD752-8E77-4BED-A252-8757D5877DCF}" presName="text" presStyleLbl="node1" presStyleIdx="0" presStyleCnt="9">
        <dgm:presLayoutVars>
          <dgm:bulletEnabled val="1"/>
        </dgm:presLayoutVars>
      </dgm:prSet>
      <dgm:spPr/>
    </dgm:pt>
    <dgm:pt modelId="{3B08B742-078B-425E-A519-0E4595ED4E68}" type="pres">
      <dgm:prSet presAssocID="{35BADFB1-6B88-4587-AA3E-E93CC0A4CCCE}" presName="space" presStyleCnt="0"/>
      <dgm:spPr/>
    </dgm:pt>
    <dgm:pt modelId="{89FD3F48-9F63-44DA-858B-68C2C4510FE2}" type="pres">
      <dgm:prSet presAssocID="{6CE83C36-2306-402B-9E28-96C2973316F6}" presName="text" presStyleLbl="node1" presStyleIdx="1" presStyleCnt="9">
        <dgm:presLayoutVars>
          <dgm:bulletEnabled val="1"/>
        </dgm:presLayoutVars>
      </dgm:prSet>
      <dgm:spPr/>
    </dgm:pt>
    <dgm:pt modelId="{78F4360B-A596-4E53-BBC1-6314040C9B31}" type="pres">
      <dgm:prSet presAssocID="{4F6272A8-46BA-4161-9BEF-DEE95ABFFC4C}" presName="space" presStyleCnt="0"/>
      <dgm:spPr/>
    </dgm:pt>
    <dgm:pt modelId="{1B9F6502-9116-4F29-AEC1-83C159D169D0}" type="pres">
      <dgm:prSet presAssocID="{6812BD5A-27B8-4963-8A01-A17862F563A2}" presName="text" presStyleLbl="node1" presStyleIdx="2" presStyleCnt="9">
        <dgm:presLayoutVars>
          <dgm:bulletEnabled val="1"/>
        </dgm:presLayoutVars>
      </dgm:prSet>
      <dgm:spPr/>
    </dgm:pt>
    <dgm:pt modelId="{CA7718F8-099D-4865-A33E-11BE02EF7FF6}" type="pres">
      <dgm:prSet presAssocID="{3B4C5A9C-4066-4875-82D4-CCED536A5D72}" presName="space" presStyleCnt="0"/>
      <dgm:spPr/>
    </dgm:pt>
    <dgm:pt modelId="{3F3FFCEA-F273-456C-8F34-D9CB415B9B84}" type="pres">
      <dgm:prSet presAssocID="{AD843271-7C9C-4030-83DF-BC82BF91EE2B}" presName="text" presStyleLbl="node1" presStyleIdx="3" presStyleCnt="9">
        <dgm:presLayoutVars>
          <dgm:bulletEnabled val="1"/>
        </dgm:presLayoutVars>
      </dgm:prSet>
      <dgm:spPr/>
    </dgm:pt>
    <dgm:pt modelId="{5FA5D8A4-95B7-49B8-B6F9-F6A6A084081A}" type="pres">
      <dgm:prSet presAssocID="{F35CA8A3-0BD2-4758-9604-07D7EB3BF1DE}" presName="space" presStyleCnt="0"/>
      <dgm:spPr/>
    </dgm:pt>
    <dgm:pt modelId="{79FF30D0-3B28-4A35-8D69-E20F5E8369BC}" type="pres">
      <dgm:prSet presAssocID="{592FDEAE-68B6-468A-BC5B-62489D0EDC21}" presName="text" presStyleLbl="node1" presStyleIdx="4" presStyleCnt="9">
        <dgm:presLayoutVars>
          <dgm:bulletEnabled val="1"/>
        </dgm:presLayoutVars>
      </dgm:prSet>
      <dgm:spPr/>
    </dgm:pt>
    <dgm:pt modelId="{5BD0B88D-E8FD-4886-8675-454DA450323F}" type="pres">
      <dgm:prSet presAssocID="{E3423D62-731F-4303-B2FA-C5127FDA9CD4}" presName="space" presStyleCnt="0"/>
      <dgm:spPr/>
    </dgm:pt>
    <dgm:pt modelId="{04225231-3DF4-4EA9-B331-04EFA9F10382}" type="pres">
      <dgm:prSet presAssocID="{C5770450-27ED-4D78-BE41-B4634FF0079E}" presName="text" presStyleLbl="node1" presStyleIdx="5" presStyleCnt="9">
        <dgm:presLayoutVars>
          <dgm:bulletEnabled val="1"/>
        </dgm:presLayoutVars>
      </dgm:prSet>
      <dgm:spPr/>
    </dgm:pt>
    <dgm:pt modelId="{381B8DE0-13B4-49F9-9B62-D0EA19DFD393}" type="pres">
      <dgm:prSet presAssocID="{5B63F212-3072-4252-AD3B-E6BBB43C831C}" presName="space" presStyleCnt="0"/>
      <dgm:spPr/>
    </dgm:pt>
    <dgm:pt modelId="{534738E2-BC06-4FB9-B955-16D0460321F3}" type="pres">
      <dgm:prSet presAssocID="{6AB63021-96AF-4BB8-A038-939523862355}" presName="text" presStyleLbl="node1" presStyleIdx="6" presStyleCnt="9">
        <dgm:presLayoutVars>
          <dgm:bulletEnabled val="1"/>
        </dgm:presLayoutVars>
      </dgm:prSet>
      <dgm:spPr/>
    </dgm:pt>
    <dgm:pt modelId="{DD19A211-EF06-4BFC-B826-239E1438D604}" type="pres">
      <dgm:prSet presAssocID="{8D51DA68-FB81-4A7B-8D5F-77B6F2DB3383}" presName="space" presStyleCnt="0"/>
      <dgm:spPr/>
    </dgm:pt>
    <dgm:pt modelId="{4C5B1D30-2511-4649-994A-A9CA9DDA04A1}" type="pres">
      <dgm:prSet presAssocID="{03BCBEA7-4D79-495A-A109-6EA63E10BBDE}" presName="text" presStyleLbl="node1" presStyleIdx="7" presStyleCnt="9">
        <dgm:presLayoutVars>
          <dgm:bulletEnabled val="1"/>
        </dgm:presLayoutVars>
      </dgm:prSet>
      <dgm:spPr/>
    </dgm:pt>
    <dgm:pt modelId="{3C7C0874-D197-4EF8-BDBD-8AAA2483D047}" type="pres">
      <dgm:prSet presAssocID="{82E86456-8CCE-46D3-B971-5A54E09B79C8}" presName="space" presStyleCnt="0"/>
      <dgm:spPr/>
    </dgm:pt>
    <dgm:pt modelId="{551DE495-30AE-49CE-ACEC-7634889487D3}" type="pres">
      <dgm:prSet presAssocID="{B2F98349-C0E3-4BE6-B497-2C53E1794246}" presName="text" presStyleLbl="node1" presStyleIdx="8" presStyleCnt="9">
        <dgm:presLayoutVars>
          <dgm:bulletEnabled val="1"/>
        </dgm:presLayoutVars>
      </dgm:prSet>
      <dgm:spPr/>
    </dgm:pt>
  </dgm:ptLst>
  <dgm:cxnLst>
    <dgm:cxn modelId="{9E360410-81BA-4612-BB84-14C5EB6DBCC0}" type="presOf" srcId="{AD843271-7C9C-4030-83DF-BC82BF91EE2B}" destId="{3F3FFCEA-F273-456C-8F34-D9CB415B9B84}" srcOrd="0" destOrd="0" presId="urn:diagrams.loki3.com/VaryingWidthList"/>
    <dgm:cxn modelId="{06368518-98B1-471B-B24F-ED239B7301B0}" srcId="{904CF7A3-7F37-4A69-876E-459955573A5A}" destId="{03BCBEA7-4D79-495A-A109-6EA63E10BBDE}" srcOrd="7" destOrd="0" parTransId="{80C3D57C-F9B8-43A1-B702-D322785C5A66}" sibTransId="{82E86456-8CCE-46D3-B971-5A54E09B79C8}"/>
    <dgm:cxn modelId="{82885634-1991-4CA4-B653-7FF610294E1D}" type="presOf" srcId="{6AB63021-96AF-4BB8-A038-939523862355}" destId="{534738E2-BC06-4FB9-B955-16D0460321F3}" srcOrd="0" destOrd="0" presId="urn:diagrams.loki3.com/VaryingWidthList"/>
    <dgm:cxn modelId="{F58E6944-349A-425B-AC55-4DCCB85DDDD6}" type="presOf" srcId="{007DD752-8E77-4BED-A252-8757D5877DCF}" destId="{FE213301-9F17-4ECB-9F73-A9E6CE5150AA}" srcOrd="0" destOrd="0" presId="urn:diagrams.loki3.com/VaryingWidthList"/>
    <dgm:cxn modelId="{B6440769-56D8-43B2-8354-82D49BF493E6}" srcId="{904CF7A3-7F37-4A69-876E-459955573A5A}" destId="{AD843271-7C9C-4030-83DF-BC82BF91EE2B}" srcOrd="3" destOrd="0" parTransId="{BE30EFD7-F5F8-4104-BD2B-B8C3FB7ECCCC}" sibTransId="{F35CA8A3-0BD2-4758-9604-07D7EB3BF1DE}"/>
    <dgm:cxn modelId="{19DC414B-1EE9-4505-AA8B-354DBB639834}" type="presOf" srcId="{6CE83C36-2306-402B-9E28-96C2973316F6}" destId="{89FD3F48-9F63-44DA-858B-68C2C4510FE2}" srcOrd="0" destOrd="0" presId="urn:diagrams.loki3.com/VaryingWidthList"/>
    <dgm:cxn modelId="{D26A6B8C-905F-4E0C-832F-B68237584201}" srcId="{904CF7A3-7F37-4A69-876E-459955573A5A}" destId="{592FDEAE-68B6-468A-BC5B-62489D0EDC21}" srcOrd="4" destOrd="0" parTransId="{AE82A509-56C1-4F6D-8DFA-5E4407CC5280}" sibTransId="{E3423D62-731F-4303-B2FA-C5127FDA9CD4}"/>
    <dgm:cxn modelId="{71FBEA92-0DA2-4EC2-B551-5272C77C3D47}" type="presOf" srcId="{592FDEAE-68B6-468A-BC5B-62489D0EDC21}" destId="{79FF30D0-3B28-4A35-8D69-E20F5E8369BC}" srcOrd="0" destOrd="0" presId="urn:diagrams.loki3.com/VaryingWidthList"/>
    <dgm:cxn modelId="{28DD77AC-321A-4710-85DB-3AD6544F1840}" srcId="{904CF7A3-7F37-4A69-876E-459955573A5A}" destId="{6CE83C36-2306-402B-9E28-96C2973316F6}" srcOrd="1" destOrd="0" parTransId="{1A162EFA-0471-4E07-B164-158DD9C9CB8A}" sibTransId="{4F6272A8-46BA-4161-9BEF-DEE95ABFFC4C}"/>
    <dgm:cxn modelId="{A638ECAE-384D-4E7A-B6FB-292748569E84}" srcId="{904CF7A3-7F37-4A69-876E-459955573A5A}" destId="{6812BD5A-27B8-4963-8A01-A17862F563A2}" srcOrd="2" destOrd="0" parTransId="{B2DD91B1-561D-4BC0-97AE-39C959C10DBD}" sibTransId="{3B4C5A9C-4066-4875-82D4-CCED536A5D72}"/>
    <dgm:cxn modelId="{91771CAF-0A00-425C-AFBA-E2346C15DF34}" srcId="{904CF7A3-7F37-4A69-876E-459955573A5A}" destId="{007DD752-8E77-4BED-A252-8757D5877DCF}" srcOrd="0" destOrd="0" parTransId="{095CF8A3-06FA-4C9A-87B0-2E555C3355C5}" sibTransId="{35BADFB1-6B88-4587-AA3E-E93CC0A4CCCE}"/>
    <dgm:cxn modelId="{A0E4C9B0-181C-4827-BDFB-C6DEBB0C2374}" type="presOf" srcId="{B2F98349-C0E3-4BE6-B497-2C53E1794246}" destId="{551DE495-30AE-49CE-ACEC-7634889487D3}" srcOrd="0" destOrd="0" presId="urn:diagrams.loki3.com/VaryingWidthList"/>
    <dgm:cxn modelId="{4D3A40BA-F0C8-4F3B-9805-E9DC219E4B36}" type="presOf" srcId="{6812BD5A-27B8-4963-8A01-A17862F563A2}" destId="{1B9F6502-9116-4F29-AEC1-83C159D169D0}" srcOrd="0" destOrd="0" presId="urn:diagrams.loki3.com/VaryingWidthList"/>
    <dgm:cxn modelId="{61D525D3-3CB1-4E19-AE7C-D70B728F90F8}" srcId="{904CF7A3-7F37-4A69-876E-459955573A5A}" destId="{B2F98349-C0E3-4BE6-B497-2C53E1794246}" srcOrd="8" destOrd="0" parTransId="{B68D8F34-75D2-494E-A956-F6E246428C21}" sibTransId="{ED541EE0-0032-416E-9CDD-825C67DB5258}"/>
    <dgm:cxn modelId="{EEBC5EE5-FCB3-4C6F-8FF4-A226A22E81BC}" srcId="{904CF7A3-7F37-4A69-876E-459955573A5A}" destId="{C5770450-27ED-4D78-BE41-B4634FF0079E}" srcOrd="5" destOrd="0" parTransId="{DB221DA1-418D-4FB1-98D5-29CE24F412FC}" sibTransId="{5B63F212-3072-4252-AD3B-E6BBB43C831C}"/>
    <dgm:cxn modelId="{4F59A9ED-C119-429B-A525-D4BA1D7AFC38}" type="presOf" srcId="{904CF7A3-7F37-4A69-876E-459955573A5A}" destId="{F6488D20-DEC1-4404-B250-C9A216C2B269}" srcOrd="0" destOrd="0" presId="urn:diagrams.loki3.com/VaryingWidthList"/>
    <dgm:cxn modelId="{5A0D8AEE-E864-4EA1-A6CC-8AC1289A5D65}" type="presOf" srcId="{C5770450-27ED-4D78-BE41-B4634FF0079E}" destId="{04225231-3DF4-4EA9-B331-04EFA9F10382}" srcOrd="0" destOrd="0" presId="urn:diagrams.loki3.com/VaryingWidthList"/>
    <dgm:cxn modelId="{C0BCDEF4-A99A-436C-8EEF-B4F77D305C84}" type="presOf" srcId="{03BCBEA7-4D79-495A-A109-6EA63E10BBDE}" destId="{4C5B1D30-2511-4649-994A-A9CA9DDA04A1}" srcOrd="0" destOrd="0" presId="urn:diagrams.loki3.com/VaryingWidthList"/>
    <dgm:cxn modelId="{F066B2FD-E98F-4832-A449-3C96444A8DC1}" srcId="{904CF7A3-7F37-4A69-876E-459955573A5A}" destId="{6AB63021-96AF-4BB8-A038-939523862355}" srcOrd="6" destOrd="0" parTransId="{B9192838-B418-4B78-84E0-37AD6E67ED9B}" sibTransId="{8D51DA68-FB81-4A7B-8D5F-77B6F2DB3383}"/>
    <dgm:cxn modelId="{1DD379CA-DFD1-4470-8CF7-8C0525EE8D1A}" type="presParOf" srcId="{F6488D20-DEC1-4404-B250-C9A216C2B269}" destId="{FE213301-9F17-4ECB-9F73-A9E6CE5150AA}" srcOrd="0" destOrd="0" presId="urn:diagrams.loki3.com/VaryingWidthList"/>
    <dgm:cxn modelId="{6021601E-F203-4D5B-A8CA-1122E5642D7F}" type="presParOf" srcId="{F6488D20-DEC1-4404-B250-C9A216C2B269}" destId="{3B08B742-078B-425E-A519-0E4595ED4E68}" srcOrd="1" destOrd="0" presId="urn:diagrams.loki3.com/VaryingWidthList"/>
    <dgm:cxn modelId="{879057F9-A3DA-4905-9CCE-077F53B65EF8}" type="presParOf" srcId="{F6488D20-DEC1-4404-B250-C9A216C2B269}" destId="{89FD3F48-9F63-44DA-858B-68C2C4510FE2}" srcOrd="2" destOrd="0" presId="urn:diagrams.loki3.com/VaryingWidthList"/>
    <dgm:cxn modelId="{A6B8FA0E-7259-424B-9846-F10243A50C0E}" type="presParOf" srcId="{F6488D20-DEC1-4404-B250-C9A216C2B269}" destId="{78F4360B-A596-4E53-BBC1-6314040C9B31}" srcOrd="3" destOrd="0" presId="urn:diagrams.loki3.com/VaryingWidthList"/>
    <dgm:cxn modelId="{95A7CA6B-4F5B-4BD2-B53E-D0B5F089140A}" type="presParOf" srcId="{F6488D20-DEC1-4404-B250-C9A216C2B269}" destId="{1B9F6502-9116-4F29-AEC1-83C159D169D0}" srcOrd="4" destOrd="0" presId="urn:diagrams.loki3.com/VaryingWidthList"/>
    <dgm:cxn modelId="{538BC380-FEF6-40D0-9183-F93D3F634596}" type="presParOf" srcId="{F6488D20-DEC1-4404-B250-C9A216C2B269}" destId="{CA7718F8-099D-4865-A33E-11BE02EF7FF6}" srcOrd="5" destOrd="0" presId="urn:diagrams.loki3.com/VaryingWidthList"/>
    <dgm:cxn modelId="{BB23B456-C7B7-43FA-B331-12A07B167332}" type="presParOf" srcId="{F6488D20-DEC1-4404-B250-C9A216C2B269}" destId="{3F3FFCEA-F273-456C-8F34-D9CB415B9B84}" srcOrd="6" destOrd="0" presId="urn:diagrams.loki3.com/VaryingWidthList"/>
    <dgm:cxn modelId="{2A4931CC-487C-45BC-B61D-C57F4D03CF08}" type="presParOf" srcId="{F6488D20-DEC1-4404-B250-C9A216C2B269}" destId="{5FA5D8A4-95B7-49B8-B6F9-F6A6A084081A}" srcOrd="7" destOrd="0" presId="urn:diagrams.loki3.com/VaryingWidthList"/>
    <dgm:cxn modelId="{78ED42FF-9299-497A-822C-14A47426915E}" type="presParOf" srcId="{F6488D20-DEC1-4404-B250-C9A216C2B269}" destId="{79FF30D0-3B28-4A35-8D69-E20F5E8369BC}" srcOrd="8" destOrd="0" presId="urn:diagrams.loki3.com/VaryingWidthList"/>
    <dgm:cxn modelId="{EF477D56-BD78-411E-BE6E-5566ECE933DB}" type="presParOf" srcId="{F6488D20-DEC1-4404-B250-C9A216C2B269}" destId="{5BD0B88D-E8FD-4886-8675-454DA450323F}" srcOrd="9" destOrd="0" presId="urn:diagrams.loki3.com/VaryingWidthList"/>
    <dgm:cxn modelId="{11844422-7220-41F5-A8A3-66F63EAF8A0D}" type="presParOf" srcId="{F6488D20-DEC1-4404-B250-C9A216C2B269}" destId="{04225231-3DF4-4EA9-B331-04EFA9F10382}" srcOrd="10" destOrd="0" presId="urn:diagrams.loki3.com/VaryingWidthList"/>
    <dgm:cxn modelId="{BA573018-C66D-4684-BA0D-AF389E744A50}" type="presParOf" srcId="{F6488D20-DEC1-4404-B250-C9A216C2B269}" destId="{381B8DE0-13B4-49F9-9B62-D0EA19DFD393}" srcOrd="11" destOrd="0" presId="urn:diagrams.loki3.com/VaryingWidthList"/>
    <dgm:cxn modelId="{A44B693B-3000-4B5F-AEB0-588DD1DF4DB1}" type="presParOf" srcId="{F6488D20-DEC1-4404-B250-C9A216C2B269}" destId="{534738E2-BC06-4FB9-B955-16D0460321F3}" srcOrd="12" destOrd="0" presId="urn:diagrams.loki3.com/VaryingWidthList"/>
    <dgm:cxn modelId="{4A54BEEC-8B45-4AC6-B679-DD2D62105337}" type="presParOf" srcId="{F6488D20-DEC1-4404-B250-C9A216C2B269}" destId="{DD19A211-EF06-4BFC-B826-239E1438D604}" srcOrd="13" destOrd="0" presId="urn:diagrams.loki3.com/VaryingWidthList"/>
    <dgm:cxn modelId="{05D7FD8B-63C3-467C-BC7B-F88BE90726FF}" type="presParOf" srcId="{F6488D20-DEC1-4404-B250-C9A216C2B269}" destId="{4C5B1D30-2511-4649-994A-A9CA9DDA04A1}" srcOrd="14" destOrd="0" presId="urn:diagrams.loki3.com/VaryingWidthList"/>
    <dgm:cxn modelId="{91387BCB-7B69-494D-BD8E-2457968131CA}" type="presParOf" srcId="{F6488D20-DEC1-4404-B250-C9A216C2B269}" destId="{3C7C0874-D197-4EF8-BDBD-8AAA2483D047}" srcOrd="15" destOrd="0" presId="urn:diagrams.loki3.com/VaryingWidthList"/>
    <dgm:cxn modelId="{19B0C259-AAB1-4195-A691-FA67E632D11A}" type="presParOf" srcId="{F6488D20-DEC1-4404-B250-C9A216C2B269}" destId="{551DE495-30AE-49CE-ACEC-7634889487D3}" srcOrd="16" destOrd="0" presId="urn:diagrams.loki3.com/VaryingWidth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213301-9F17-4ECB-9F73-A9E6CE5150AA}">
      <dsp:nvSpPr>
        <dsp:cNvPr id="0" name=""/>
        <dsp:cNvSpPr/>
      </dsp:nvSpPr>
      <dsp:spPr>
        <a:xfrm>
          <a:off x="931548" y="1140"/>
          <a:ext cx="2205000" cy="431994"/>
        </a:xfrm>
        <a:prstGeom prst="rect">
          <a:avLst/>
        </a:prstGeom>
        <a:solidFill>
          <a:schemeClr val="accent1">
            <a:shade val="8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lt-LT" sz="1800" kern="1200" dirty="0">
              <a:latin typeface="Times New Roman" panose="02020603050405020304" pitchFamily="18" charset="0"/>
              <a:cs typeface="Times New Roman" panose="02020603050405020304" pitchFamily="18" charset="0"/>
            </a:rPr>
            <a:t>1. Aplinkos ministerija</a:t>
          </a:r>
        </a:p>
      </dsp:txBody>
      <dsp:txXfrm>
        <a:off x="931548" y="1140"/>
        <a:ext cx="2205000" cy="431994"/>
      </dsp:txXfrm>
    </dsp:sp>
    <dsp:sp modelId="{0FCBD898-5B95-422A-B7E6-D2342A4D488B}">
      <dsp:nvSpPr>
        <dsp:cNvPr id="0" name=""/>
        <dsp:cNvSpPr/>
      </dsp:nvSpPr>
      <dsp:spPr>
        <a:xfrm>
          <a:off x="189048" y="454734"/>
          <a:ext cx="3690000" cy="431994"/>
        </a:xfrm>
        <a:prstGeom prst="rect">
          <a:avLst/>
        </a:prstGeom>
        <a:solidFill>
          <a:schemeClr val="accent1">
            <a:shade val="80000"/>
            <a:hueOff val="43660"/>
            <a:satOff val="-782"/>
            <a:lumOff val="3323"/>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lt-LT" sz="1800" b="0" i="0" kern="1200" dirty="0">
              <a:latin typeface="Times New Roman" panose="02020603050405020304" pitchFamily="18" charset="0"/>
              <a:cs typeface="Times New Roman" panose="02020603050405020304" pitchFamily="18" charset="0"/>
            </a:rPr>
            <a:t>2. Ekonomikos ir inovacijų </a:t>
          </a:r>
          <a:r>
            <a:rPr lang="lt-LT" sz="1800" kern="1200" dirty="0">
              <a:latin typeface="Times New Roman" panose="02020603050405020304" pitchFamily="18" charset="0"/>
              <a:cs typeface="Times New Roman" panose="02020603050405020304" pitchFamily="18" charset="0"/>
            </a:rPr>
            <a:t>ministerija</a:t>
          </a:r>
          <a:endParaRPr lang="lt-LT" sz="1800" b="0" kern="1200" dirty="0">
            <a:latin typeface="Times New Roman" panose="02020603050405020304" pitchFamily="18" charset="0"/>
            <a:cs typeface="Times New Roman" panose="02020603050405020304" pitchFamily="18" charset="0"/>
          </a:endParaRPr>
        </a:p>
      </dsp:txBody>
      <dsp:txXfrm>
        <a:off x="189048" y="454734"/>
        <a:ext cx="3690000" cy="431994"/>
      </dsp:txXfrm>
    </dsp:sp>
    <dsp:sp modelId="{1B9F6502-9116-4F29-AEC1-83C159D169D0}">
      <dsp:nvSpPr>
        <dsp:cNvPr id="0" name=""/>
        <dsp:cNvSpPr/>
      </dsp:nvSpPr>
      <dsp:spPr>
        <a:xfrm>
          <a:off x="954048" y="908328"/>
          <a:ext cx="2160000" cy="431994"/>
        </a:xfrm>
        <a:prstGeom prst="rect">
          <a:avLst/>
        </a:prstGeom>
        <a:solidFill>
          <a:schemeClr val="accent1">
            <a:shade val="80000"/>
            <a:hueOff val="87321"/>
            <a:satOff val="-1564"/>
            <a:lumOff val="6646"/>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lt-LT" sz="1800" kern="1200" dirty="0">
              <a:latin typeface="Times New Roman" panose="02020603050405020304" pitchFamily="18" charset="0"/>
              <a:cs typeface="Times New Roman" panose="02020603050405020304" pitchFamily="18" charset="0"/>
            </a:rPr>
            <a:t>3. Kultūros ministerija</a:t>
          </a:r>
        </a:p>
      </dsp:txBody>
      <dsp:txXfrm>
        <a:off x="954048" y="908328"/>
        <a:ext cx="2160000" cy="431994"/>
      </dsp:txXfrm>
    </dsp:sp>
    <dsp:sp modelId="{3F3FFCEA-F273-456C-8F34-D9CB415B9B84}">
      <dsp:nvSpPr>
        <dsp:cNvPr id="0" name=""/>
        <dsp:cNvSpPr/>
      </dsp:nvSpPr>
      <dsp:spPr>
        <a:xfrm>
          <a:off x="9048" y="1361922"/>
          <a:ext cx="4050000" cy="431994"/>
        </a:xfrm>
        <a:prstGeom prst="rect">
          <a:avLst/>
        </a:prstGeom>
        <a:solidFill>
          <a:schemeClr val="accent1">
            <a:shade val="80000"/>
            <a:hueOff val="130981"/>
            <a:satOff val="-2346"/>
            <a:lumOff val="9969"/>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lt-LT" sz="1800" kern="1200" dirty="0">
              <a:latin typeface="Times New Roman" panose="02020603050405020304" pitchFamily="18" charset="0"/>
              <a:cs typeface="Times New Roman" panose="02020603050405020304" pitchFamily="18" charset="0"/>
            </a:rPr>
            <a:t>4. </a:t>
          </a:r>
          <a:r>
            <a:rPr lang="pt-BR" sz="1800" kern="1200" dirty="0">
              <a:latin typeface="Times New Roman" panose="02020603050405020304" pitchFamily="18" charset="0"/>
              <a:cs typeface="Times New Roman" panose="02020603050405020304" pitchFamily="18" charset="0"/>
            </a:rPr>
            <a:t>Socialinės apsaugos ir darbo ministerija</a:t>
          </a:r>
          <a:endParaRPr lang="lt-LT" sz="1800" kern="1200" dirty="0">
            <a:latin typeface="Times New Roman" panose="02020603050405020304" pitchFamily="18" charset="0"/>
            <a:cs typeface="Times New Roman" panose="02020603050405020304" pitchFamily="18" charset="0"/>
          </a:endParaRPr>
        </a:p>
      </dsp:txBody>
      <dsp:txXfrm>
        <a:off x="9048" y="1361922"/>
        <a:ext cx="4050000" cy="431994"/>
      </dsp:txXfrm>
    </dsp:sp>
    <dsp:sp modelId="{79FF30D0-3B28-4A35-8D69-E20F5E8369BC}">
      <dsp:nvSpPr>
        <dsp:cNvPr id="0" name=""/>
        <dsp:cNvSpPr/>
      </dsp:nvSpPr>
      <dsp:spPr>
        <a:xfrm>
          <a:off x="796548" y="1815516"/>
          <a:ext cx="2475000" cy="431994"/>
        </a:xfrm>
        <a:prstGeom prst="rect">
          <a:avLst/>
        </a:prstGeom>
        <a:solidFill>
          <a:schemeClr val="accent1">
            <a:shade val="80000"/>
            <a:hueOff val="174641"/>
            <a:satOff val="-3128"/>
            <a:lumOff val="13293"/>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lt-LT" sz="1800" kern="1200" dirty="0">
              <a:latin typeface="Times New Roman" panose="02020603050405020304" pitchFamily="18" charset="0"/>
              <a:cs typeface="Times New Roman" panose="02020603050405020304" pitchFamily="18" charset="0"/>
            </a:rPr>
            <a:t>5. Susisiekimo ministerija</a:t>
          </a:r>
        </a:p>
      </dsp:txBody>
      <dsp:txXfrm>
        <a:off x="796548" y="1815516"/>
        <a:ext cx="2475000" cy="431994"/>
      </dsp:txXfrm>
    </dsp:sp>
    <dsp:sp modelId="{04225231-3DF4-4EA9-B331-04EFA9F10382}">
      <dsp:nvSpPr>
        <dsp:cNvPr id="0" name=""/>
        <dsp:cNvSpPr/>
      </dsp:nvSpPr>
      <dsp:spPr>
        <a:xfrm>
          <a:off x="459048" y="2269110"/>
          <a:ext cx="3150000" cy="431994"/>
        </a:xfrm>
        <a:prstGeom prst="rect">
          <a:avLst/>
        </a:prstGeom>
        <a:solidFill>
          <a:schemeClr val="accent1">
            <a:shade val="80000"/>
            <a:hueOff val="218302"/>
            <a:satOff val="-3910"/>
            <a:lumOff val="16616"/>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lt-LT" sz="1800" kern="1200" dirty="0">
              <a:latin typeface="Times New Roman" panose="02020603050405020304" pitchFamily="18" charset="0"/>
              <a:cs typeface="Times New Roman" panose="02020603050405020304" pitchFamily="18" charset="0"/>
            </a:rPr>
            <a:t>6. Sveikatos apsaugos ministerija</a:t>
          </a:r>
        </a:p>
      </dsp:txBody>
      <dsp:txXfrm>
        <a:off x="459048" y="2269110"/>
        <a:ext cx="3150000" cy="431994"/>
      </dsp:txXfrm>
    </dsp:sp>
    <dsp:sp modelId="{534738E2-BC06-4FB9-B955-16D0460321F3}">
      <dsp:nvSpPr>
        <dsp:cNvPr id="0" name=""/>
        <dsp:cNvSpPr/>
      </dsp:nvSpPr>
      <dsp:spPr>
        <a:xfrm>
          <a:off x="99048" y="2722704"/>
          <a:ext cx="3870000" cy="431994"/>
        </a:xfrm>
        <a:prstGeom prst="rect">
          <a:avLst/>
        </a:prstGeom>
        <a:solidFill>
          <a:schemeClr val="accent1">
            <a:shade val="80000"/>
            <a:hueOff val="261962"/>
            <a:satOff val="-4692"/>
            <a:lumOff val="19939"/>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lt-LT" sz="1800" kern="1200" dirty="0">
              <a:latin typeface="Times New Roman" panose="02020603050405020304" pitchFamily="18" charset="0"/>
              <a:cs typeface="Times New Roman" panose="02020603050405020304" pitchFamily="18" charset="0"/>
            </a:rPr>
            <a:t>7. Švietimo, mokslo ir sporto ministerija</a:t>
          </a:r>
        </a:p>
      </dsp:txBody>
      <dsp:txXfrm>
        <a:off x="99048" y="2722704"/>
        <a:ext cx="3870000" cy="431994"/>
      </dsp:txXfrm>
    </dsp:sp>
    <dsp:sp modelId="{4C5B1D30-2511-4649-994A-A9CA9DDA04A1}">
      <dsp:nvSpPr>
        <dsp:cNvPr id="0" name=""/>
        <dsp:cNvSpPr/>
      </dsp:nvSpPr>
      <dsp:spPr>
        <a:xfrm>
          <a:off x="684048" y="3176298"/>
          <a:ext cx="2700000" cy="431994"/>
        </a:xfrm>
        <a:prstGeom prst="rect">
          <a:avLst/>
        </a:prstGeom>
        <a:solidFill>
          <a:schemeClr val="accent1">
            <a:shade val="80000"/>
            <a:hueOff val="305622"/>
            <a:satOff val="-5474"/>
            <a:lumOff val="23262"/>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lt-LT" sz="1800" kern="1200" dirty="0">
              <a:latin typeface="Times New Roman" panose="02020603050405020304" pitchFamily="18" charset="0"/>
              <a:cs typeface="Times New Roman" panose="02020603050405020304" pitchFamily="18" charset="0"/>
            </a:rPr>
            <a:t>8. Vidaus reikalų ministerija</a:t>
          </a:r>
        </a:p>
      </dsp:txBody>
      <dsp:txXfrm>
        <a:off x="684048" y="3176298"/>
        <a:ext cx="2700000" cy="431994"/>
      </dsp:txXfrm>
    </dsp:sp>
    <dsp:sp modelId="{3AA79D67-4110-40A8-BF5F-F36A3F47EE61}">
      <dsp:nvSpPr>
        <dsp:cNvPr id="0" name=""/>
        <dsp:cNvSpPr/>
      </dsp:nvSpPr>
      <dsp:spPr>
        <a:xfrm>
          <a:off x="819048" y="3629892"/>
          <a:ext cx="2430000" cy="431994"/>
        </a:xfrm>
        <a:prstGeom prst="rect">
          <a:avLst/>
        </a:prstGeom>
        <a:solidFill>
          <a:schemeClr val="accent1">
            <a:shade val="80000"/>
            <a:hueOff val="349283"/>
            <a:satOff val="-6256"/>
            <a:lumOff val="26585"/>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lt-LT" sz="1800" kern="1200" dirty="0">
              <a:latin typeface="Times New Roman" panose="02020603050405020304" pitchFamily="18" charset="0"/>
              <a:cs typeface="Times New Roman" panose="02020603050405020304" pitchFamily="18" charset="0"/>
            </a:rPr>
            <a:t>9. Žemės ūkio ministerija</a:t>
          </a:r>
        </a:p>
      </dsp:txBody>
      <dsp:txXfrm>
        <a:off x="819048" y="3629892"/>
        <a:ext cx="2430000" cy="4319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213301-9F17-4ECB-9F73-A9E6CE5150AA}">
      <dsp:nvSpPr>
        <dsp:cNvPr id="0" name=""/>
        <dsp:cNvSpPr/>
      </dsp:nvSpPr>
      <dsp:spPr>
        <a:xfrm>
          <a:off x="931548" y="1140"/>
          <a:ext cx="2205000" cy="431994"/>
        </a:xfrm>
        <a:prstGeom prst="rect">
          <a:avLst/>
        </a:prstGeom>
        <a:solidFill>
          <a:schemeClr val="accent1">
            <a:shade val="8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lt-LT" sz="1800" kern="1200" dirty="0">
              <a:latin typeface="Times New Roman" panose="02020603050405020304" pitchFamily="18" charset="0"/>
              <a:cs typeface="Times New Roman" panose="02020603050405020304" pitchFamily="18" charset="0"/>
            </a:rPr>
            <a:t>1. Aplinkos ministerija</a:t>
          </a:r>
        </a:p>
      </dsp:txBody>
      <dsp:txXfrm>
        <a:off x="931548" y="1140"/>
        <a:ext cx="2205000" cy="431994"/>
      </dsp:txXfrm>
    </dsp:sp>
    <dsp:sp modelId="{89FD3F48-9F63-44DA-858B-68C2C4510FE2}">
      <dsp:nvSpPr>
        <dsp:cNvPr id="0" name=""/>
        <dsp:cNvSpPr/>
      </dsp:nvSpPr>
      <dsp:spPr>
        <a:xfrm>
          <a:off x="1674048" y="454734"/>
          <a:ext cx="720000" cy="431994"/>
        </a:xfrm>
        <a:prstGeom prst="rect">
          <a:avLst/>
        </a:prstGeom>
        <a:solidFill>
          <a:schemeClr val="accent1">
            <a:shade val="80000"/>
            <a:hueOff val="43660"/>
            <a:satOff val="-782"/>
            <a:lumOff val="3323"/>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lt-LT" sz="1800" kern="1200" dirty="0">
              <a:latin typeface="Times New Roman" panose="02020603050405020304" pitchFamily="18" charset="0"/>
              <a:cs typeface="Times New Roman" panose="02020603050405020304" pitchFamily="18" charset="0"/>
            </a:rPr>
            <a:t>X</a:t>
          </a:r>
        </a:p>
      </dsp:txBody>
      <dsp:txXfrm>
        <a:off x="1674048" y="454734"/>
        <a:ext cx="720000" cy="431994"/>
      </dsp:txXfrm>
    </dsp:sp>
    <dsp:sp modelId="{1B9F6502-9116-4F29-AEC1-83C159D169D0}">
      <dsp:nvSpPr>
        <dsp:cNvPr id="0" name=""/>
        <dsp:cNvSpPr/>
      </dsp:nvSpPr>
      <dsp:spPr>
        <a:xfrm>
          <a:off x="1674048" y="908328"/>
          <a:ext cx="720000" cy="431994"/>
        </a:xfrm>
        <a:prstGeom prst="rect">
          <a:avLst/>
        </a:prstGeom>
        <a:solidFill>
          <a:schemeClr val="accent1">
            <a:shade val="80000"/>
            <a:hueOff val="87321"/>
            <a:satOff val="-1564"/>
            <a:lumOff val="6646"/>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lt-LT" sz="1800" strike="noStrike" kern="1200" dirty="0">
              <a:latin typeface="Times New Roman" panose="02020603050405020304" pitchFamily="18" charset="0"/>
              <a:cs typeface="Times New Roman" panose="02020603050405020304" pitchFamily="18" charset="0"/>
            </a:rPr>
            <a:t>X</a:t>
          </a:r>
        </a:p>
      </dsp:txBody>
      <dsp:txXfrm>
        <a:off x="1674048" y="908328"/>
        <a:ext cx="720000" cy="431994"/>
      </dsp:txXfrm>
    </dsp:sp>
    <dsp:sp modelId="{3F3FFCEA-F273-456C-8F34-D9CB415B9B84}">
      <dsp:nvSpPr>
        <dsp:cNvPr id="0" name=""/>
        <dsp:cNvSpPr/>
      </dsp:nvSpPr>
      <dsp:spPr>
        <a:xfrm>
          <a:off x="9048" y="1361922"/>
          <a:ext cx="4050000" cy="431994"/>
        </a:xfrm>
        <a:prstGeom prst="rect">
          <a:avLst/>
        </a:prstGeom>
        <a:solidFill>
          <a:schemeClr val="accent1">
            <a:shade val="80000"/>
            <a:hueOff val="130981"/>
            <a:satOff val="-2346"/>
            <a:lumOff val="9969"/>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lt-LT" sz="1800" kern="1200" dirty="0">
              <a:latin typeface="Times New Roman" panose="02020603050405020304" pitchFamily="18" charset="0"/>
              <a:cs typeface="Times New Roman" panose="02020603050405020304" pitchFamily="18" charset="0"/>
            </a:rPr>
            <a:t>2. </a:t>
          </a:r>
          <a:r>
            <a:rPr lang="pt-BR" sz="1800" kern="1200" dirty="0">
              <a:latin typeface="Times New Roman" panose="02020603050405020304" pitchFamily="18" charset="0"/>
              <a:cs typeface="Times New Roman" panose="02020603050405020304" pitchFamily="18" charset="0"/>
            </a:rPr>
            <a:t>Socialinės apsaugos ir darbo ministerija</a:t>
          </a:r>
          <a:endParaRPr lang="lt-LT" sz="1800" kern="1200" dirty="0">
            <a:latin typeface="Times New Roman" panose="02020603050405020304" pitchFamily="18" charset="0"/>
            <a:cs typeface="Times New Roman" panose="02020603050405020304" pitchFamily="18" charset="0"/>
          </a:endParaRPr>
        </a:p>
      </dsp:txBody>
      <dsp:txXfrm>
        <a:off x="9048" y="1361922"/>
        <a:ext cx="4050000" cy="431994"/>
      </dsp:txXfrm>
    </dsp:sp>
    <dsp:sp modelId="{79FF30D0-3B28-4A35-8D69-E20F5E8369BC}">
      <dsp:nvSpPr>
        <dsp:cNvPr id="0" name=""/>
        <dsp:cNvSpPr/>
      </dsp:nvSpPr>
      <dsp:spPr>
        <a:xfrm>
          <a:off x="796548" y="1815516"/>
          <a:ext cx="2475000" cy="431994"/>
        </a:xfrm>
        <a:prstGeom prst="rect">
          <a:avLst/>
        </a:prstGeom>
        <a:solidFill>
          <a:schemeClr val="accent1">
            <a:shade val="80000"/>
            <a:hueOff val="174641"/>
            <a:satOff val="-3128"/>
            <a:lumOff val="13293"/>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lt-LT" sz="1800" kern="1200" dirty="0">
              <a:latin typeface="Times New Roman" panose="02020603050405020304" pitchFamily="18" charset="0"/>
              <a:cs typeface="Times New Roman" panose="02020603050405020304" pitchFamily="18" charset="0"/>
            </a:rPr>
            <a:t>3. Susisiekimo ministerija</a:t>
          </a:r>
        </a:p>
      </dsp:txBody>
      <dsp:txXfrm>
        <a:off x="796548" y="1815516"/>
        <a:ext cx="2475000" cy="431994"/>
      </dsp:txXfrm>
    </dsp:sp>
    <dsp:sp modelId="{04225231-3DF4-4EA9-B331-04EFA9F10382}">
      <dsp:nvSpPr>
        <dsp:cNvPr id="0" name=""/>
        <dsp:cNvSpPr/>
      </dsp:nvSpPr>
      <dsp:spPr>
        <a:xfrm>
          <a:off x="459048" y="2269110"/>
          <a:ext cx="3150000" cy="431994"/>
        </a:xfrm>
        <a:prstGeom prst="rect">
          <a:avLst/>
        </a:prstGeom>
        <a:solidFill>
          <a:schemeClr val="accent1">
            <a:shade val="80000"/>
            <a:hueOff val="218302"/>
            <a:satOff val="-3910"/>
            <a:lumOff val="16616"/>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lt-LT" sz="1800" kern="1200" dirty="0">
              <a:latin typeface="Times New Roman" panose="02020603050405020304" pitchFamily="18" charset="0"/>
              <a:cs typeface="Times New Roman" panose="02020603050405020304" pitchFamily="18" charset="0"/>
            </a:rPr>
            <a:t>4. Sveikatos apsaugos ministerija</a:t>
          </a:r>
        </a:p>
      </dsp:txBody>
      <dsp:txXfrm>
        <a:off x="459048" y="2269110"/>
        <a:ext cx="3150000" cy="431994"/>
      </dsp:txXfrm>
    </dsp:sp>
    <dsp:sp modelId="{534738E2-BC06-4FB9-B955-16D0460321F3}">
      <dsp:nvSpPr>
        <dsp:cNvPr id="0" name=""/>
        <dsp:cNvSpPr/>
      </dsp:nvSpPr>
      <dsp:spPr>
        <a:xfrm>
          <a:off x="99048" y="2722704"/>
          <a:ext cx="3870000" cy="431994"/>
        </a:xfrm>
        <a:prstGeom prst="rect">
          <a:avLst/>
        </a:prstGeom>
        <a:solidFill>
          <a:schemeClr val="accent1">
            <a:shade val="80000"/>
            <a:hueOff val="261962"/>
            <a:satOff val="-4692"/>
            <a:lumOff val="19939"/>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lt-LT" sz="1800" kern="1200" dirty="0">
              <a:latin typeface="Times New Roman" panose="02020603050405020304" pitchFamily="18" charset="0"/>
              <a:cs typeface="Times New Roman" panose="02020603050405020304" pitchFamily="18" charset="0"/>
            </a:rPr>
            <a:t>5. Švietimo, mokslo ir sporto ministerija</a:t>
          </a:r>
        </a:p>
      </dsp:txBody>
      <dsp:txXfrm>
        <a:off x="99048" y="2722704"/>
        <a:ext cx="3870000" cy="431994"/>
      </dsp:txXfrm>
    </dsp:sp>
    <dsp:sp modelId="{4C5B1D30-2511-4649-994A-A9CA9DDA04A1}">
      <dsp:nvSpPr>
        <dsp:cNvPr id="0" name=""/>
        <dsp:cNvSpPr/>
      </dsp:nvSpPr>
      <dsp:spPr>
        <a:xfrm>
          <a:off x="684048" y="3176298"/>
          <a:ext cx="2700000" cy="431994"/>
        </a:xfrm>
        <a:prstGeom prst="rect">
          <a:avLst/>
        </a:prstGeom>
        <a:solidFill>
          <a:schemeClr val="accent1">
            <a:shade val="80000"/>
            <a:hueOff val="305622"/>
            <a:satOff val="-5474"/>
            <a:lumOff val="23262"/>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lt-LT" sz="1800" kern="1200" dirty="0">
              <a:latin typeface="Times New Roman" panose="02020603050405020304" pitchFamily="18" charset="0"/>
              <a:cs typeface="Times New Roman" panose="02020603050405020304" pitchFamily="18" charset="0"/>
            </a:rPr>
            <a:t>6. Vidaus reikalų ministerija</a:t>
          </a:r>
        </a:p>
      </dsp:txBody>
      <dsp:txXfrm>
        <a:off x="684048" y="3176298"/>
        <a:ext cx="2700000" cy="431994"/>
      </dsp:txXfrm>
    </dsp:sp>
    <dsp:sp modelId="{551DE495-30AE-49CE-ACEC-7634889487D3}">
      <dsp:nvSpPr>
        <dsp:cNvPr id="0" name=""/>
        <dsp:cNvSpPr/>
      </dsp:nvSpPr>
      <dsp:spPr>
        <a:xfrm>
          <a:off x="1674048" y="3629892"/>
          <a:ext cx="720000" cy="431994"/>
        </a:xfrm>
        <a:prstGeom prst="rect">
          <a:avLst/>
        </a:prstGeom>
        <a:solidFill>
          <a:schemeClr val="accent1">
            <a:shade val="80000"/>
            <a:hueOff val="349283"/>
            <a:satOff val="-6256"/>
            <a:lumOff val="26585"/>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lt-LT" sz="1800" kern="1200" dirty="0">
              <a:latin typeface="Times New Roman" panose="02020603050405020304" pitchFamily="18" charset="0"/>
              <a:cs typeface="Times New Roman" panose="02020603050405020304" pitchFamily="18" charset="0"/>
            </a:rPr>
            <a:t>X</a:t>
          </a:r>
        </a:p>
      </dsp:txBody>
      <dsp:txXfrm>
        <a:off x="1674048" y="3629892"/>
        <a:ext cx="720000" cy="431994"/>
      </dsp:txXfrm>
    </dsp:sp>
  </dsp:spTree>
</dsp:drawing>
</file>

<file path=ppt/diagrams/layout1.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2.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cdr:x>
      <cdr:y>0.94639</cdr:y>
    </cdr:from>
    <cdr:to>
      <cdr:x>0.35242</cdr:x>
      <cdr:y>1</cdr:y>
    </cdr:to>
    <cdr:sp macro="" textlink="">
      <cdr:nvSpPr>
        <cdr:cNvPr id="2" name="TextBox 4">
          <a:extLst xmlns:a="http://schemas.openxmlformats.org/drawingml/2006/main">
            <a:ext uri="{FF2B5EF4-FFF2-40B4-BE49-F238E27FC236}">
              <a16:creationId xmlns:a16="http://schemas.microsoft.com/office/drawing/2014/main" id="{7442AD3E-C7E2-814B-E507-91FDDC665E55}"/>
            </a:ext>
          </a:extLst>
        </cdr:cNvPr>
        <cdr:cNvSpPr txBox="1"/>
      </cdr:nvSpPr>
      <cdr:spPr>
        <a:xfrm xmlns:a="http://schemas.openxmlformats.org/drawingml/2006/main">
          <a:off x="0" y="4890314"/>
          <a:ext cx="4296697" cy="27699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lt-LT" sz="1200" i="1" dirty="0">
              <a:solidFill>
                <a:srgbClr val="1C5F79"/>
              </a:solidFill>
              <a:latin typeface="Times New Roman" panose="02020603050405020304" pitchFamily="18" charset="0"/>
              <a:cs typeface="Times New Roman" panose="02020603050405020304" pitchFamily="18" charset="0"/>
            </a:rPr>
            <a:t>KRPP iki 2020 metų duomenys </a:t>
          </a:r>
        </a:p>
      </cdr:txBody>
    </cdr:sp>
  </cdr:relSizeAnchor>
</c:userShapes>
</file>

<file path=ppt/drawings/drawing2.xml><?xml version="1.0" encoding="utf-8"?>
<c:userShapes xmlns:c="http://schemas.openxmlformats.org/drawingml/2006/chart">
  <cdr:relSizeAnchor xmlns:cdr="http://schemas.openxmlformats.org/drawingml/2006/chartDrawing">
    <cdr:from>
      <cdr:x>0.02936</cdr:x>
      <cdr:y>0.92934</cdr:y>
    </cdr:from>
    <cdr:to>
      <cdr:x>0.37454</cdr:x>
      <cdr:y>0.98295</cdr:y>
    </cdr:to>
    <cdr:sp macro="" textlink="">
      <cdr:nvSpPr>
        <cdr:cNvPr id="2" name="TextBox 4">
          <a:extLst xmlns:a="http://schemas.openxmlformats.org/drawingml/2006/main">
            <a:ext uri="{FF2B5EF4-FFF2-40B4-BE49-F238E27FC236}">
              <a16:creationId xmlns:a16="http://schemas.microsoft.com/office/drawing/2014/main" id="{7442AD3E-C7E2-814B-E507-91FDDC665E55}"/>
            </a:ext>
          </a:extLst>
        </cdr:cNvPr>
        <cdr:cNvSpPr txBox="1"/>
      </cdr:nvSpPr>
      <cdr:spPr>
        <a:xfrm xmlns:a="http://schemas.openxmlformats.org/drawingml/2006/main">
          <a:off x="365432" y="4802187"/>
          <a:ext cx="4296697" cy="27699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lt-LT" sz="1200" i="1" dirty="0">
              <a:solidFill>
                <a:srgbClr val="1C5F79"/>
              </a:solidFill>
              <a:latin typeface="Times New Roman" panose="02020603050405020304" pitchFamily="18" charset="0"/>
              <a:cs typeface="Times New Roman" panose="02020603050405020304" pitchFamily="18" charset="0"/>
            </a:rPr>
            <a:t>2022–2030 m. KRPP duomenys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41EA86-C72E-4560-AF83-CA91A80408DC}" type="datetimeFigureOut">
              <a:rPr lang="lt-LT" smtClean="0"/>
              <a:t>2025-06-19</a:t>
            </a:fld>
            <a:endParaRPr lang="lt-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167740-D7F4-4DB2-8333-B115896C3B13}" type="slidenum">
              <a:rPr lang="lt-LT" smtClean="0"/>
              <a:t>‹#›</a:t>
            </a:fld>
            <a:endParaRPr lang="lt-LT"/>
          </a:p>
        </p:txBody>
      </p:sp>
    </p:spTree>
    <p:extLst>
      <p:ext uri="{BB962C8B-B14F-4D97-AF65-F5344CB8AC3E}">
        <p14:creationId xmlns:p14="http://schemas.microsoft.com/office/powerpoint/2010/main" val="3421792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800" kern="100" dirty="0">
                <a:effectLst/>
                <a:latin typeface="Calibri" panose="020F0502020204030204" pitchFamily="34" charset="0"/>
                <a:ea typeface="Calibri" panose="020F0502020204030204" pitchFamily="34" charset="0"/>
                <a:cs typeface="Times New Roman" panose="02020603050405020304" pitchFamily="18" charset="0"/>
              </a:rPr>
              <a:t>Narystė Europos Sąjungoje mūsų regionams atvėrė duris į naujas galimybes – ypač svarbią reikšmę įgijo ES teikiama parama. Ji tapo augimo, stiprėjimo ir pažangos varikliu, leidžiančiu kurti palankesnę aplinką tiek gyvenimui, tiek darbui.</a:t>
            </a:r>
            <a:br>
              <a:rPr lang="lt-LT" sz="1800" kern="100" dirty="0">
                <a:effectLst/>
                <a:latin typeface="Calibri" panose="020F0502020204030204" pitchFamily="34" charset="0"/>
                <a:ea typeface="Calibri" panose="020F0502020204030204" pitchFamily="34" charset="0"/>
                <a:cs typeface="Times New Roman" panose="02020603050405020304" pitchFamily="18" charset="0"/>
              </a:rPr>
            </a:br>
            <a:r>
              <a:rPr lang="lt-LT" sz="1800" kern="100" dirty="0">
                <a:effectLst/>
                <a:latin typeface="Calibri" panose="020F0502020204030204" pitchFamily="34" charset="0"/>
                <a:ea typeface="Calibri" panose="020F0502020204030204" pitchFamily="34" charset="0"/>
                <a:cs typeface="Times New Roman" panose="02020603050405020304" pitchFamily="18" charset="0"/>
              </a:rPr>
              <a:t>Per šiuos metus – nuo pirmųjų finansinių laikotarpių iki dabarties – galėjome tiesiogiai įsitikinti, kaip struktūriniai fondai daro įtaką mūsų kasdienybei. Bėgant metams, kartu matėme, kaip keitėsi mūsų aplinka – projektas po projekto, idėja po idėjos.</a:t>
            </a:r>
            <a:br>
              <a:rPr lang="lt-LT" sz="1800" kern="100" dirty="0">
                <a:effectLst/>
                <a:latin typeface="Calibri" panose="020F0502020204030204" pitchFamily="34" charset="0"/>
                <a:ea typeface="Calibri" panose="020F0502020204030204" pitchFamily="34" charset="0"/>
                <a:cs typeface="Times New Roman" panose="02020603050405020304" pitchFamily="18" charset="0"/>
              </a:rPr>
            </a:br>
            <a:r>
              <a:rPr lang="lt-LT" sz="1800" kern="100" dirty="0">
                <a:effectLst/>
                <a:latin typeface="Calibri" panose="020F0502020204030204" pitchFamily="34" charset="0"/>
                <a:ea typeface="Calibri" panose="020F0502020204030204" pitchFamily="34" charset="0"/>
                <a:cs typeface="Times New Roman" panose="02020603050405020304" pitchFamily="18" charset="0"/>
              </a:rPr>
              <a:t>Šiandien noriu kartu su jumis pažvelgti į nueitą kelią – į tai, ką nuveikėme per daugiau nei dešimtmetį ES paramos dėka, ir kaip tai padėjo Kauno regionui žengti į priekį.</a:t>
            </a:r>
          </a:p>
          <a:p>
            <a:endParaRPr lang="lt-LT" dirty="0"/>
          </a:p>
        </p:txBody>
      </p:sp>
      <p:sp>
        <p:nvSpPr>
          <p:cNvPr id="4" name="Skaidrės numerio vietos rezervavimo ženklas 3"/>
          <p:cNvSpPr>
            <a:spLocks noGrp="1"/>
          </p:cNvSpPr>
          <p:nvPr>
            <p:ph type="sldNum" sz="quarter" idx="5"/>
          </p:nvPr>
        </p:nvSpPr>
        <p:spPr/>
        <p:txBody>
          <a:bodyPr/>
          <a:lstStyle/>
          <a:p>
            <a:fld id="{46167740-D7F4-4DB2-8333-B115896C3B13}" type="slidenum">
              <a:rPr lang="lt-LT" smtClean="0"/>
              <a:t>1</a:t>
            </a:fld>
            <a:endParaRPr lang="lt-LT"/>
          </a:p>
        </p:txBody>
      </p:sp>
    </p:spTree>
    <p:extLst>
      <p:ext uri="{BB962C8B-B14F-4D97-AF65-F5344CB8AC3E}">
        <p14:creationId xmlns:p14="http://schemas.microsoft.com/office/powerpoint/2010/main" val="3387127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Pasiektų rezultatų vertinimas rodo, kad daugelis suplanuotų rodiklių įgyvendinti sėkmingai. Štai keli konkretūs pavyzdžiai, kuriais galime pasidžiaugti:</a:t>
            </a:r>
          </a:p>
          <a:p>
            <a:r>
              <a:rPr lang="lt-LT" dirty="0"/>
              <a:t>- Daugiau nei 40 tūkst. tonų per metus sukurti arba pagerinti </a:t>
            </a:r>
            <a:r>
              <a:rPr lang="lt-LT" sz="1200" dirty="0">
                <a:solidFill>
                  <a:srgbClr val="1B5F79"/>
                </a:solidFill>
                <a:latin typeface="Times New Roman" panose="02020603050405020304" pitchFamily="18" charset="0"/>
                <a:cs typeface="Times New Roman" panose="02020603050405020304" pitchFamily="18" charset="0"/>
              </a:rPr>
              <a:t>komunalinių atliekų surinkimo pajėgumai;</a:t>
            </a:r>
          </a:p>
          <a:p>
            <a:pPr marL="171450" indent="-171450">
              <a:buFontTx/>
              <a:buChar char="-"/>
            </a:pPr>
            <a:r>
              <a:rPr lang="lt-LT" sz="1200" dirty="0">
                <a:solidFill>
                  <a:srgbClr val="1B5F79"/>
                </a:solidFill>
                <a:latin typeface="Times New Roman" panose="02020603050405020304" pitchFamily="18" charset="0"/>
                <a:cs typeface="Times New Roman" panose="02020603050405020304" pitchFamily="18" charset="0"/>
              </a:rPr>
              <a:t>Daugiau nei 300 </a:t>
            </a:r>
            <a:r>
              <a:rPr lang="lt-LT" sz="1200" dirty="0" err="1">
                <a:solidFill>
                  <a:srgbClr val="1B5F79"/>
                </a:solidFill>
                <a:latin typeface="Times New Roman" panose="02020603050405020304" pitchFamily="18" charset="0"/>
                <a:cs typeface="Times New Roman" panose="02020603050405020304" pitchFamily="18" charset="0"/>
              </a:rPr>
              <a:t>tūks</a:t>
            </a:r>
            <a:r>
              <a:rPr lang="lt-LT" sz="1200" dirty="0">
                <a:solidFill>
                  <a:srgbClr val="1B5F79"/>
                </a:solidFill>
                <a:latin typeface="Times New Roman" panose="02020603050405020304" pitchFamily="18" charset="0"/>
                <a:cs typeface="Times New Roman" panose="02020603050405020304" pitchFamily="18" charset="0"/>
              </a:rPr>
              <a:t>. Gyventojų pagerintos vandens tiekimo, nuotekų tvarkymo paslaugos; pagerintos sveikatos priežiūros paslaugos;</a:t>
            </a:r>
          </a:p>
          <a:p>
            <a:pPr marL="171450" indent="-171450">
              <a:buFontTx/>
              <a:buChar char="-"/>
            </a:pPr>
            <a:r>
              <a:rPr lang="lt-LT" sz="1200" dirty="0">
                <a:solidFill>
                  <a:srgbClr val="1B5F79"/>
                </a:solidFill>
                <a:latin typeface="Times New Roman" panose="02020603050405020304" pitchFamily="18" charset="0"/>
                <a:cs typeface="Times New Roman" panose="02020603050405020304" pitchFamily="18" charset="0"/>
              </a:rPr>
              <a:t>Virš trijų milijonų kvadratinių metrų naujų atvirų erdvių įgyvendinus miestų kompleksinės plėtros ir Kaimo gyvenamųjų vietovių atnaujinimo priemonių projektus;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lt-LT" sz="1200" dirty="0">
                <a:solidFill>
                  <a:srgbClr val="1B5F79"/>
                </a:solidFill>
                <a:latin typeface="Times New Roman" panose="02020603050405020304" pitchFamily="18" charset="0"/>
                <a:cs typeface="Times New Roman" panose="02020603050405020304" pitchFamily="18" charset="0"/>
              </a:rPr>
              <a:t>Beveik 50 km naujų arba renovuotų kelių, dviračių, pėsčiųjų takų;</a:t>
            </a:r>
          </a:p>
          <a:p>
            <a:pPr marL="171450" indent="-171450">
              <a:buFontTx/>
              <a:buChar char="-"/>
            </a:pPr>
            <a:r>
              <a:rPr lang="lt-LT" dirty="0"/>
              <a:t>Daugiau nei 300 naujų socialinių būstų.</a:t>
            </a:r>
          </a:p>
          <a:p>
            <a:r>
              <a:rPr lang="lt-LT" dirty="0"/>
              <a:t>Ir tai tik dalis pasiektų rodiklių – renginio metu galbūt jau matėte ir dar tikrai turėsite progų pamatyti vaizdo medžiagą, kurioje užfiksuoti visose aštuoniose Kauno regiono savivaldybėse įgyvendintų projektų rezultatai.</a:t>
            </a:r>
          </a:p>
        </p:txBody>
      </p:sp>
      <p:sp>
        <p:nvSpPr>
          <p:cNvPr id="4" name="Slide Number Placeholder 3"/>
          <p:cNvSpPr>
            <a:spLocks noGrp="1"/>
          </p:cNvSpPr>
          <p:nvPr>
            <p:ph type="sldNum" sz="quarter" idx="5"/>
          </p:nvPr>
        </p:nvSpPr>
        <p:spPr/>
        <p:txBody>
          <a:bodyPr/>
          <a:lstStyle/>
          <a:p>
            <a:fld id="{46167740-D7F4-4DB2-8333-B115896C3B13}" type="slidenum">
              <a:rPr lang="lt-LT" smtClean="0"/>
              <a:t>10</a:t>
            </a:fld>
            <a:endParaRPr lang="lt-LT"/>
          </a:p>
        </p:txBody>
      </p:sp>
    </p:spTree>
    <p:extLst>
      <p:ext uri="{BB962C8B-B14F-4D97-AF65-F5344CB8AC3E}">
        <p14:creationId xmlns:p14="http://schemas.microsoft.com/office/powerpoint/2010/main" val="2526922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Šiose nuotraukose užfiksuotas jau dabartiniame finansiniame laikotarpyje įgyvendinamų projektų progresas, matyti, kad savivaldybės tikrai deda visas pastangas įgyvendinti suplanuotus projektus. </a:t>
            </a:r>
          </a:p>
          <a:p>
            <a:r>
              <a:rPr lang="lt-LT" dirty="0"/>
              <a:t>Kad turėtume aiškesnį vaizdą apie pažangą, trumpai akcentuosiu kelis esminius skaičius, susijusius su projektų įgyvendinimu šio finansavimo etapu.</a:t>
            </a:r>
          </a:p>
          <a:p>
            <a:endParaRPr lang="lt-LT" dirty="0"/>
          </a:p>
        </p:txBody>
      </p:sp>
      <p:sp>
        <p:nvSpPr>
          <p:cNvPr id="4" name="Slide Number Placeholder 3"/>
          <p:cNvSpPr>
            <a:spLocks noGrp="1"/>
          </p:cNvSpPr>
          <p:nvPr>
            <p:ph type="sldNum" sz="quarter" idx="5"/>
          </p:nvPr>
        </p:nvSpPr>
        <p:spPr/>
        <p:txBody>
          <a:bodyPr/>
          <a:lstStyle/>
          <a:p>
            <a:fld id="{46167740-D7F4-4DB2-8333-B115896C3B13}" type="slidenum">
              <a:rPr lang="lt-LT" smtClean="0"/>
              <a:t>11</a:t>
            </a:fld>
            <a:endParaRPr lang="lt-LT"/>
          </a:p>
        </p:txBody>
      </p:sp>
    </p:spTree>
    <p:extLst>
      <p:ext uri="{BB962C8B-B14F-4D97-AF65-F5344CB8AC3E}">
        <p14:creationId xmlns:p14="http://schemas.microsoft.com/office/powerpoint/2010/main" val="1347484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O dabar – dar keletas vaizdinių pavyzdžių: nuotraukos iš savivaldybių, apie sėkmingai įgyvendinamus projektus.</a:t>
            </a:r>
          </a:p>
        </p:txBody>
      </p:sp>
      <p:sp>
        <p:nvSpPr>
          <p:cNvPr id="4" name="Slide Number Placeholder 3"/>
          <p:cNvSpPr>
            <a:spLocks noGrp="1"/>
          </p:cNvSpPr>
          <p:nvPr>
            <p:ph type="sldNum" sz="quarter" idx="5"/>
          </p:nvPr>
        </p:nvSpPr>
        <p:spPr/>
        <p:txBody>
          <a:bodyPr/>
          <a:lstStyle/>
          <a:p>
            <a:fld id="{46167740-D7F4-4DB2-8333-B115896C3B13}" type="slidenum">
              <a:rPr lang="lt-LT" smtClean="0"/>
              <a:t>12</a:t>
            </a:fld>
            <a:endParaRPr lang="lt-LT"/>
          </a:p>
        </p:txBody>
      </p:sp>
    </p:spTree>
    <p:extLst>
      <p:ext uri="{BB962C8B-B14F-4D97-AF65-F5344CB8AC3E}">
        <p14:creationId xmlns:p14="http://schemas.microsoft.com/office/powerpoint/2010/main" val="4273013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Baigiant norėčiau paminėti dar keletą Kauno regiono plėtros plane nustatytų rodiklių, kurie atspindi mūsų bendrą tikslą – kurti regioną, kuriame visi jaustųsi gerai ir norėtų gyventi.</a:t>
            </a:r>
          </a:p>
          <a:p>
            <a:pPr marL="0" indent="0">
              <a:buFontTx/>
              <a:buNone/>
            </a:pPr>
            <a:r>
              <a:rPr lang="lt-LT" dirty="0"/>
              <a:t>Kaip matote, planuojama, kad įgyvendinus projektus:</a:t>
            </a:r>
          </a:p>
          <a:p>
            <a:pPr marL="0" indent="0">
              <a:buFontTx/>
              <a:buNone/>
            </a:pPr>
            <a:r>
              <a:rPr lang="lt-LT" dirty="0"/>
              <a:t>- atskirai bus išrūšiuojama beveik 5000 tonų per metus atliekų;</a:t>
            </a:r>
          </a:p>
          <a:p>
            <a:pPr marL="171450" indent="-171450">
              <a:buFontTx/>
              <a:buChar char="-"/>
            </a:pPr>
            <a:r>
              <a:rPr lang="lt-LT" dirty="0"/>
              <a:t>Sukurta arba atnaujinta dviračiams skirta infrastruktūra, kuria kasmet naudosis beveik 170 tūkst. gyventojų;</a:t>
            </a:r>
          </a:p>
          <a:p>
            <a:pPr marL="171450" indent="-171450">
              <a:buFontTx/>
              <a:buChar char="-"/>
            </a:pPr>
            <a:r>
              <a:rPr lang="lt-LT" dirty="0"/>
              <a:t>Pagerintos viešojo transporto paslaugos, kuriomis kasmet naudosis 100 tūkst. gyventojų;</a:t>
            </a:r>
          </a:p>
          <a:p>
            <a:pPr marL="171450" indent="-171450">
              <a:buFontTx/>
              <a:buChar char="-"/>
            </a:pPr>
            <a:r>
              <a:rPr lang="lt-LT" dirty="0"/>
              <a:t>Beveik 25 tūkst. gyventojų pagerintos geriamojo vandens ar nuotekų valymo paslaugos;</a:t>
            </a:r>
          </a:p>
          <a:p>
            <a:pPr marL="171450" indent="-171450">
              <a:buFontTx/>
              <a:buChar char="-"/>
            </a:pPr>
            <a:r>
              <a:rPr lang="lt-LT" dirty="0"/>
              <a:t>Sukurta nauja arba modernizuota </a:t>
            </a:r>
            <a:r>
              <a:rPr lang="pt-BR" sz="1200" dirty="0">
                <a:solidFill>
                  <a:srgbClr val="1B5F79"/>
                </a:solidFill>
                <a:latin typeface="Times New Roman" panose="02020603050405020304" pitchFamily="18" charset="0"/>
                <a:cs typeface="Times New Roman" panose="02020603050405020304" pitchFamily="18" charset="0"/>
              </a:rPr>
              <a:t>švietimo infrastruktūr</a:t>
            </a:r>
            <a:r>
              <a:rPr lang="lt-LT" sz="1200" dirty="0">
                <a:solidFill>
                  <a:srgbClr val="1B5F79"/>
                </a:solidFill>
                <a:latin typeface="Times New Roman" panose="02020603050405020304" pitchFamily="18" charset="0"/>
                <a:cs typeface="Times New Roman" panose="02020603050405020304" pitchFamily="18" charset="0"/>
              </a:rPr>
              <a:t>a, kuria naudosis beveik 12 tūkst. mokinių per metus.</a:t>
            </a:r>
          </a:p>
          <a:p>
            <a:pPr marL="0" indent="0">
              <a:buFontTx/>
              <a:buNone/>
            </a:pPr>
            <a:r>
              <a:rPr lang="lt-LT" sz="1200" dirty="0">
                <a:solidFill>
                  <a:srgbClr val="1B5F79"/>
                </a:solidFill>
                <a:latin typeface="Times New Roman" panose="02020603050405020304" pitchFamily="18" charset="0"/>
                <a:cs typeface="Times New Roman" panose="02020603050405020304" pitchFamily="18" charset="0"/>
              </a:rPr>
              <a:t>Visų rodiklių išvardyti nebepakanka laiko, tačiau su planuojamais pasiekti rezultatais galite susipažinti atsivertę 2022–2030 m. Kauno regiono plėtros planą, kuris skelbiamas tiek </a:t>
            </a:r>
            <a:r>
              <a:rPr lang="lt-LT" dirty="0"/>
              <a:t>Kauno regiono plėtros tarybos tinklalapyje, tiek Teisės aktų registre.</a:t>
            </a:r>
          </a:p>
        </p:txBody>
      </p:sp>
      <p:sp>
        <p:nvSpPr>
          <p:cNvPr id="4" name="Slide Number Placeholder 3"/>
          <p:cNvSpPr>
            <a:spLocks noGrp="1"/>
          </p:cNvSpPr>
          <p:nvPr>
            <p:ph type="sldNum" sz="quarter" idx="5"/>
          </p:nvPr>
        </p:nvSpPr>
        <p:spPr/>
        <p:txBody>
          <a:bodyPr/>
          <a:lstStyle/>
          <a:p>
            <a:fld id="{46167740-D7F4-4DB2-8333-B115896C3B13}" type="slidenum">
              <a:rPr lang="lt-LT" smtClean="0"/>
              <a:t>13</a:t>
            </a:fld>
            <a:endParaRPr lang="lt-LT"/>
          </a:p>
        </p:txBody>
      </p:sp>
    </p:spTree>
    <p:extLst>
      <p:ext uri="{BB962C8B-B14F-4D97-AF65-F5344CB8AC3E}">
        <p14:creationId xmlns:p14="http://schemas.microsoft.com/office/powerpoint/2010/main" val="179110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Norėčiau pasidalinti ne tik tuo, ką pasiekėme, bet ir tuo, kaip keitėsi pats ES investicijų planavimas. Šiame pranešime pažvelgsime į du finansavimo laikotarpius – 2014–2020 m. ir 2021–2027 m. – pasvarstysime, kuo jie skiriasi, ką išmokome, ką šiandien darome kitaip ir kokiais rezultatais galime džiaugtis jau dabar. Galime pasidžiaugti, kad dabartiniame finansavimo laikotarpyje Kauno regionui numatyta apie 60 mln. Eur daugiau ES lėšų, nei praėjusiame.</a:t>
            </a:r>
          </a:p>
          <a:p>
            <a:pPr marL="0" marR="0" lvl="0" indent="0" algn="l" defTabSz="914400" rtl="0" eaLnBrk="1" fontAlgn="auto" latinLnBrk="0" hangingPunct="1">
              <a:lnSpc>
                <a:spcPct val="100000"/>
              </a:lnSpc>
              <a:spcBef>
                <a:spcPts val="0"/>
              </a:spcBef>
              <a:spcAft>
                <a:spcPts val="0"/>
              </a:spcAft>
              <a:buClrTx/>
              <a:buSzTx/>
              <a:buFontTx/>
              <a:buNone/>
              <a:tabLst/>
              <a:defRPr/>
            </a:pPr>
            <a:r>
              <a:rPr lang="lt-LT" dirty="0"/>
              <a:t>Bendras regionines priemones administruojančių ministerijų skaičius sumažėjo nuo 9 iki 6 – neturime galimybės planuoti Ekonomikos ir inovacijų ministerijos, Kultūros ministerijos, Žemės ūkio ministerijos administruojamų sričių projektų.</a:t>
            </a:r>
          </a:p>
        </p:txBody>
      </p:sp>
      <p:sp>
        <p:nvSpPr>
          <p:cNvPr id="4" name="Slide Number Placeholder 3"/>
          <p:cNvSpPr>
            <a:spLocks noGrp="1"/>
          </p:cNvSpPr>
          <p:nvPr>
            <p:ph type="sldNum" sz="quarter" idx="5"/>
          </p:nvPr>
        </p:nvSpPr>
        <p:spPr/>
        <p:txBody>
          <a:bodyPr/>
          <a:lstStyle/>
          <a:p>
            <a:fld id="{46167740-D7F4-4DB2-8333-B115896C3B13}" type="slidenum">
              <a:rPr lang="lt-LT" smtClean="0"/>
              <a:t>2</a:t>
            </a:fld>
            <a:endParaRPr lang="lt-LT"/>
          </a:p>
        </p:txBody>
      </p:sp>
    </p:spTree>
    <p:extLst>
      <p:ext uri="{BB962C8B-B14F-4D97-AF65-F5344CB8AC3E}">
        <p14:creationId xmlns:p14="http://schemas.microsoft.com/office/powerpoint/2010/main" val="2359598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lt-LT" dirty="0"/>
              <a:t>Skaičiai – tai pagrindas, leidžiantis mums vertinti pažangą ne vien iš pojūčių, bet ir iš esmės. Ką jie rodo šiuo atveju? </a:t>
            </a:r>
            <a:r>
              <a:rPr lang="lt-LT" sz="1200" dirty="0"/>
              <a:t>Nors didžiosios dalies Kauno regiono savivaldybių planuojamos ES lėšos šiame planavimo periode yra didesnės, nei praėjusiame, bendras projektų skaičius sumažėjo daugiau nei 50 proc. – tai reiškia, kad įgyvendinami didesnės vertės / apimties projektai, o projektų administravimui reikalingi mažesni žmogiškieji ištekliai.</a:t>
            </a:r>
          </a:p>
          <a:p>
            <a:pPr marL="0" indent="0">
              <a:buNone/>
            </a:pPr>
            <a:r>
              <a:rPr lang="lt-LT" sz="1200" dirty="0"/>
              <a:t>Be to, lėšos koncentruojamos į konkrečioms savivaldybėms svarbiausias sritis, nebėra priverstinio dalyvavimo neaktualiose priemonėse siekiant neprarasti ES lėšų, savivaldybės pačios renkasi, kuriose priemonėse dalyvauti, kuriose ne, o didesni projektai generuoja didesnę pridėtinę vertę.</a:t>
            </a:r>
            <a:endParaRPr lang="lt-LT" dirty="0"/>
          </a:p>
        </p:txBody>
      </p:sp>
      <p:sp>
        <p:nvSpPr>
          <p:cNvPr id="4" name="Slide Number Placeholder 3"/>
          <p:cNvSpPr>
            <a:spLocks noGrp="1"/>
          </p:cNvSpPr>
          <p:nvPr>
            <p:ph type="sldNum" sz="quarter" idx="5"/>
          </p:nvPr>
        </p:nvSpPr>
        <p:spPr/>
        <p:txBody>
          <a:bodyPr/>
          <a:lstStyle/>
          <a:p>
            <a:fld id="{46167740-D7F4-4DB2-8333-B115896C3B13}" type="slidenum">
              <a:rPr lang="lt-LT" smtClean="0"/>
              <a:t>3</a:t>
            </a:fld>
            <a:endParaRPr lang="lt-LT"/>
          </a:p>
        </p:txBody>
      </p:sp>
    </p:spTree>
    <p:extLst>
      <p:ext uri="{BB962C8B-B14F-4D97-AF65-F5344CB8AC3E}">
        <p14:creationId xmlns:p14="http://schemas.microsoft.com/office/powerpoint/2010/main" val="2835210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sz="1200" dirty="0"/>
              <a:t>Šioje diagramoje pateikiamas investicijų pasiskirstymas pagal skirtingas priemones. </a:t>
            </a:r>
            <a:r>
              <a:rPr lang="en-US" sz="1200" dirty="0"/>
              <a:t>2014–2020 m.</a:t>
            </a:r>
            <a:r>
              <a:rPr lang="lt-LT" sz="1200" dirty="0"/>
              <a:t> finansavimo laikotarpyje daugiausiai lėšų buvo nukreipta miestų kompleksinei plėtrai, paviršinių nuotekų sistemų tvarkymui ir geriamojo vandens tiekimo ir nuotekų tvarkymo sistemų renovavimu ir plėtrai. Pagal tuo metu galiojusias taisykles didžioji dalis savivaldybių dalyvavo bene visose priemonėse, siekiant neprarasti ES investicijų.</a:t>
            </a:r>
            <a:endParaRPr lang="lt-LT" dirty="0"/>
          </a:p>
        </p:txBody>
      </p:sp>
      <p:sp>
        <p:nvSpPr>
          <p:cNvPr id="4" name="Slide Number Placeholder 3"/>
          <p:cNvSpPr>
            <a:spLocks noGrp="1"/>
          </p:cNvSpPr>
          <p:nvPr>
            <p:ph type="sldNum" sz="quarter" idx="5"/>
          </p:nvPr>
        </p:nvSpPr>
        <p:spPr/>
        <p:txBody>
          <a:bodyPr/>
          <a:lstStyle/>
          <a:p>
            <a:fld id="{46167740-D7F4-4DB2-8333-B115896C3B13}" type="slidenum">
              <a:rPr lang="lt-LT" smtClean="0"/>
              <a:t>4</a:t>
            </a:fld>
            <a:endParaRPr lang="lt-LT"/>
          </a:p>
        </p:txBody>
      </p:sp>
    </p:spTree>
    <p:extLst>
      <p:ext uri="{BB962C8B-B14F-4D97-AF65-F5344CB8AC3E}">
        <p14:creationId xmlns:p14="http://schemas.microsoft.com/office/powerpoint/2010/main" val="2671811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2021–2027 m. </a:t>
            </a:r>
            <a:r>
              <a:rPr lang="lt-LT" sz="1200" dirty="0"/>
              <a:t>finansavimo laikotarpyje didžioji dalis lėšų suplanuota turizmo skatinimui, darbo vietų pasiekiamumo ir viešųjų paslaugų prieinamumo didinimui. Planuojamų investicijų dydžiu taip pat išsiskiria priemonės skatinančios darnų judumą, didinančios geriamojo vandens tiekimo ir nuotekų tvarkymo paslaugų prieinamumą.</a:t>
            </a:r>
            <a:endParaRPr lang="lt-LT" dirty="0"/>
          </a:p>
          <a:p>
            <a:endParaRPr lang="lt-LT" sz="1200" dirty="0"/>
          </a:p>
          <a:p>
            <a:pPr algn="l" rtl="0" fontAlgn="base">
              <a:lnSpc>
                <a:spcPts val="1457"/>
              </a:lnSpc>
              <a:spcAft>
                <a:spcPts val="800"/>
              </a:spcAft>
              <a:buNone/>
            </a:pPr>
            <a:r>
              <a:rPr lang="lt-LT" sz="1200" b="0" i="0" dirty="0">
                <a:solidFill>
                  <a:srgbClr val="000000"/>
                </a:solidFill>
                <a:effectLst/>
                <a:latin typeface="Calibri" panose="020F0502020204030204" pitchFamily="34" charset="0"/>
              </a:rPr>
              <a:t>Lyginant šių dviejų periodų investicijas matyti: </a:t>
            </a:r>
            <a:endParaRPr lang="lt-LT" b="0" i="0" dirty="0">
              <a:solidFill>
                <a:srgbClr val="000000"/>
              </a:solidFill>
              <a:effectLst/>
              <a:latin typeface="Calibri" panose="020F0502020204030204" pitchFamily="34" charset="0"/>
            </a:endParaRPr>
          </a:p>
          <a:p>
            <a:pPr algn="l" rtl="0" fontAlgn="base">
              <a:lnSpc>
                <a:spcPts val="1457"/>
              </a:lnSpc>
              <a:buFont typeface="Arial" panose="020B0604020202020204" pitchFamily="34" charset="0"/>
              <a:buChar char="•"/>
            </a:pPr>
            <a:r>
              <a:rPr lang="lt-LT" sz="1200" b="0" i="0" dirty="0">
                <a:solidFill>
                  <a:srgbClr val="000000"/>
                </a:solidFill>
                <a:effectLst/>
                <a:latin typeface="Calibri" panose="020F0502020204030204" pitchFamily="34" charset="0"/>
              </a:rPr>
              <a:t>Darnaus judumo (jei tiksliau – dviračių takų infrastruktūros plėtros) priemonės remiamos veiklos yra labai aktualios savivaldybėms, bet, deja, jas įgyvendinti gali tik 4 Kauno regiono savivaldybės (Kauno m., Birštono, Kėdainių r. ir Jonavos r.). </a:t>
            </a:r>
          </a:p>
          <a:p>
            <a:pPr algn="l" rtl="0" fontAlgn="base">
              <a:lnSpc>
                <a:spcPts val="1457"/>
              </a:lnSpc>
              <a:buFont typeface="Arial" panose="020B0604020202020204" pitchFamily="34" charset="0"/>
              <a:buChar char="•"/>
            </a:pPr>
            <a:r>
              <a:rPr lang="lt-LT" sz="1200" b="0" i="0" dirty="0">
                <a:solidFill>
                  <a:srgbClr val="000000"/>
                </a:solidFill>
                <a:effectLst/>
                <a:latin typeface="Calibri" panose="020F0502020204030204" pitchFamily="34" charset="0"/>
              </a:rPr>
              <a:t>Geriamojo vandens tiekimo ir nuotekų tvarkymo infrastuktūros plėtros veiklos yra labai aktualios Kauno regiono savivaldybėms (suplanuota net 10 proc. Kauno regionui skirtų ES lėšų), nors priemonės įgyvendinime dalyvauja tik 6 Kauno regiono savivaldybės (nedalyvauja Kauno m. ir Birštono), net kai tam, kad projektus įgyvendinti prie šių projektų teks prisidėti savo dalimi ne mažesne nei 50 procentų projektų vertės. </a:t>
            </a:r>
          </a:p>
          <a:p>
            <a:pPr algn="l" rtl="0" fontAlgn="base">
              <a:lnSpc>
                <a:spcPts val="1457"/>
              </a:lnSpc>
              <a:buFont typeface="Arial" panose="020B0604020202020204" pitchFamily="34" charset="0"/>
              <a:buChar char="•"/>
            </a:pPr>
            <a:r>
              <a:rPr lang="lt-LT" sz="1200" b="0" i="0" dirty="0">
                <a:solidFill>
                  <a:srgbClr val="000000"/>
                </a:solidFill>
                <a:effectLst/>
                <a:latin typeface="Calibri" panose="020F0502020204030204" pitchFamily="34" charset="0"/>
              </a:rPr>
              <a:t>Neturime galimybės šiame periode ES lėšas investuoti į kaimo gyventojų problemų sprendimą, vietinės reikšmės kelių gatvių modernizavimą, gerinti kultūros infrastruktūrą. </a:t>
            </a:r>
          </a:p>
        </p:txBody>
      </p:sp>
      <p:sp>
        <p:nvSpPr>
          <p:cNvPr id="4" name="Slide Number Placeholder 3"/>
          <p:cNvSpPr>
            <a:spLocks noGrp="1"/>
          </p:cNvSpPr>
          <p:nvPr>
            <p:ph type="sldNum" sz="quarter" idx="5"/>
          </p:nvPr>
        </p:nvSpPr>
        <p:spPr/>
        <p:txBody>
          <a:bodyPr/>
          <a:lstStyle/>
          <a:p>
            <a:fld id="{46167740-D7F4-4DB2-8333-B115896C3B13}" type="slidenum">
              <a:rPr lang="lt-LT" smtClean="0"/>
              <a:t>5</a:t>
            </a:fld>
            <a:endParaRPr lang="lt-LT"/>
          </a:p>
        </p:txBody>
      </p:sp>
    </p:spTree>
    <p:extLst>
      <p:ext uri="{BB962C8B-B14F-4D97-AF65-F5344CB8AC3E}">
        <p14:creationId xmlns:p14="http://schemas.microsoft.com/office/powerpoint/2010/main" val="1230777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457"/>
              </a:lnSpc>
              <a:spcAft>
                <a:spcPts val="800"/>
              </a:spcAft>
              <a:buNone/>
            </a:pPr>
            <a:r>
              <a:rPr lang="lt-LT" sz="1200" b="0" i="0" dirty="0">
                <a:solidFill>
                  <a:srgbClr val="000000"/>
                </a:solidFill>
                <a:effectLst/>
                <a:latin typeface="Calibri" panose="020F0502020204030204" pitchFamily="34" charset="0"/>
              </a:rPr>
              <a:t>Tačiau norime pasidžiaugti, kad </a:t>
            </a:r>
            <a:r>
              <a:rPr lang="lt-LT" dirty="0"/>
              <a:t>Kiekvienas finansavimo laikotarpis – tai proga ne tik tęsti darbus, bet ir ieškoti geresnių sprendimų. Matome, kad siekiama vis labiau įtraukti savivaldybes ir regionus, atliepti jų išsakytus poreikius ir nuosekliai tobulinti teisės aktus pagal praktinę patirtį.</a:t>
            </a:r>
            <a:endParaRPr lang="lt-LT" sz="1200" b="0" i="0" dirty="0">
              <a:solidFill>
                <a:srgbClr val="000000"/>
              </a:solidFill>
              <a:effectLst/>
              <a:latin typeface="Calibri" panose="020F0502020204030204" pitchFamily="34" charset="0"/>
            </a:endParaRPr>
          </a:p>
          <a:p>
            <a:pPr algn="l" rtl="0" fontAlgn="base">
              <a:lnSpc>
                <a:spcPts val="1457"/>
              </a:lnSpc>
              <a:spcAft>
                <a:spcPts val="800"/>
              </a:spcAft>
              <a:buNone/>
            </a:pPr>
            <a:r>
              <a:rPr lang="lt-LT" sz="1200" b="0" i="0" dirty="0">
                <a:solidFill>
                  <a:srgbClr val="000000"/>
                </a:solidFill>
                <a:effectLst/>
                <a:latin typeface="Calibri" panose="020F0502020204030204" pitchFamily="34" charset="0"/>
              </a:rPr>
              <a:t>Ministerijų ir savivaldybių matomos prioritetinės sritys, kuriose reikalinga spręsti problemas, skiriasi.  </a:t>
            </a:r>
            <a:endParaRPr lang="lt-LT" b="0" i="0" dirty="0">
              <a:solidFill>
                <a:srgbClr val="000000"/>
              </a:solidFill>
              <a:effectLst/>
              <a:latin typeface="Segoe UI" panose="020B0502040204020203" pitchFamily="34" charset="0"/>
            </a:endParaRPr>
          </a:p>
          <a:p>
            <a:pPr algn="l" rtl="0" fontAlgn="base">
              <a:lnSpc>
                <a:spcPts val="1457"/>
              </a:lnSpc>
              <a:spcAft>
                <a:spcPts val="800"/>
              </a:spcAft>
              <a:buNone/>
            </a:pPr>
            <a:r>
              <a:rPr lang="lt-LT" sz="1200" b="0" i="0" dirty="0">
                <a:solidFill>
                  <a:srgbClr val="000000"/>
                </a:solidFill>
                <a:effectLst/>
                <a:latin typeface="Calibri" panose="020F0502020204030204" pitchFamily="34" charset="0"/>
              </a:rPr>
              <a:t>Pačioms savivaldybėms renkantis kur skirti ES investicijas – jos yra labiau koncentruotos, geriau atliepiančios savivaldybių poreikius: yra priemonių, intervencijos sričių, į kurias konkreti savivaldybė neinvestuoja, tačiau kartu neprarandamos ES lėšos. </a:t>
            </a:r>
            <a:endParaRPr lang="lt-LT" b="0" i="0" dirty="0">
              <a:solidFill>
                <a:srgbClr val="000000"/>
              </a:solidFill>
              <a:effectLst/>
              <a:latin typeface="Segoe UI" panose="020B0502040204020203" pitchFamily="34" charset="0"/>
            </a:endParaRPr>
          </a:p>
          <a:p>
            <a:pPr algn="l" rtl="0" fontAlgn="base">
              <a:lnSpc>
                <a:spcPts val="1457"/>
              </a:lnSpc>
              <a:spcAft>
                <a:spcPts val="800"/>
              </a:spcAft>
            </a:pPr>
            <a:r>
              <a:rPr lang="lt-LT" sz="1200" b="0" i="0" dirty="0">
                <a:solidFill>
                  <a:srgbClr val="000000"/>
                </a:solidFill>
                <a:effectLst/>
                <a:latin typeface="Calibri" panose="020F0502020204030204" pitchFamily="34" charset="0"/>
              </a:rPr>
              <a:t>Planuojami didesnės apimties projektai, kurie padės spręsti didesnės apimties tikslinių grupių problemas, kokybiškesnėmis ir didesnės apimties paslaugomis galės pasinaudoti daugiau savivaldybių gyventojų. </a:t>
            </a:r>
            <a:endParaRPr lang="lt-LT" b="0" i="0" dirty="0">
              <a:solidFill>
                <a:srgbClr val="000000"/>
              </a:solidFill>
              <a:effectLst/>
              <a:latin typeface="Segoe UI" panose="020B0502040204020203" pitchFamily="34" charset="0"/>
            </a:endParaRPr>
          </a:p>
          <a:p>
            <a:endParaRPr lang="lt-LT" dirty="0"/>
          </a:p>
        </p:txBody>
      </p:sp>
      <p:sp>
        <p:nvSpPr>
          <p:cNvPr id="4" name="Slide Number Placeholder 3"/>
          <p:cNvSpPr>
            <a:spLocks noGrp="1"/>
          </p:cNvSpPr>
          <p:nvPr>
            <p:ph type="sldNum" sz="quarter" idx="5"/>
          </p:nvPr>
        </p:nvSpPr>
        <p:spPr/>
        <p:txBody>
          <a:bodyPr/>
          <a:lstStyle/>
          <a:p>
            <a:fld id="{46167740-D7F4-4DB2-8333-B115896C3B13}" type="slidenum">
              <a:rPr lang="lt-LT" smtClean="0"/>
              <a:t>6</a:t>
            </a:fld>
            <a:endParaRPr lang="lt-LT"/>
          </a:p>
        </p:txBody>
      </p:sp>
    </p:spTree>
    <p:extLst>
      <p:ext uri="{BB962C8B-B14F-4D97-AF65-F5344CB8AC3E}">
        <p14:creationId xmlns:p14="http://schemas.microsoft.com/office/powerpoint/2010/main" val="492209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dirty="0"/>
              <a:t>Nors šiame laikotarpyje </a:t>
            </a:r>
            <a:r>
              <a:rPr lang="lt-LT" dirty="0">
                <a:sym typeface="Wingdings" panose="05000000000000000000" pitchFamily="2" charset="2"/>
              </a:rPr>
              <a:t>nebereikia tvirtinti ir keisti regiono projektų sąrašų, tam tikra prasme regiono plėtros planas </a:t>
            </a:r>
            <a:r>
              <a:rPr lang="lt-LT" dirty="0"/>
              <a:t>atlieka buvusių sąrašų funkciją ir šio jungtinio dokumento keitimas yra sudėtingas procesas, kuris užtrunka apie 2 mėnesius.</a:t>
            </a:r>
          </a:p>
          <a:p>
            <a:r>
              <a:rPr lang="lt-LT" dirty="0"/>
              <a:t>Šioje skaidrėje pateikiamas vizualinis grafikas atspindintis, kiek daug žingsnių privalome atlikti norėdami atlikti pakeitimus regiono plėtros plane, o būtent šis dokumentas ir yra svarbus, nes be atitinkamų jo korekcijų negali būti pasirašomos projektų įgyvendinimo sutartys,</a:t>
            </a:r>
          </a:p>
        </p:txBody>
      </p:sp>
      <p:sp>
        <p:nvSpPr>
          <p:cNvPr id="4" name="Slide Number Placeholder 3"/>
          <p:cNvSpPr>
            <a:spLocks noGrp="1"/>
          </p:cNvSpPr>
          <p:nvPr>
            <p:ph type="sldNum" sz="quarter" idx="5"/>
          </p:nvPr>
        </p:nvSpPr>
        <p:spPr/>
        <p:txBody>
          <a:bodyPr/>
          <a:lstStyle/>
          <a:p>
            <a:fld id="{46167740-D7F4-4DB2-8333-B115896C3B13}" type="slidenum">
              <a:rPr lang="lt-LT" smtClean="0"/>
              <a:t>7</a:t>
            </a:fld>
            <a:endParaRPr lang="lt-LT"/>
          </a:p>
        </p:txBody>
      </p:sp>
    </p:spTree>
    <p:extLst>
      <p:ext uri="{BB962C8B-B14F-4D97-AF65-F5344CB8AC3E}">
        <p14:creationId xmlns:p14="http://schemas.microsoft.com/office/powerpoint/2010/main" val="2017811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ES investicijų įgyvendinimo tempas – tema, kuri vis dažniau atsiduria diskusijų centre. Suprantame, kad tai labai svarbu, todėl dažnai girdime įvairių nuomonių ir vertinimų. Kartais ieškoma atsakingų už vėlavimus ar iššūkius, ir neretai žvilgsniai krypsta į savivaldybes. Tačiau turime prisiminti – tai visos sistemos bendras darbas ir atsakomybė. Šiame finansavimo laikotarpyje visų priemonių gairės buvo patvirtintos per ženkliai trumpesnį laikotarpį (daugiau nei vieneriais metais trumpiau), tačiau pačios Regionų plėtros programos parengimas užtruko pusmečiu ilgiau nei planuota, o ministerijoms patvirtinus paskutines pažangos priemonių finansavimo gaires tik 2023 m. pabaigoje, vėliau nei norėtųsi buvo suplanuoti projektai ir regiono plėtros plane. Nepaisant to, savivaldybių ir Kauno regiono plėtros tarybos administracijos susitelkimo dėka visų priemonių projektai buvo suplanuoti laiku.</a:t>
            </a:r>
          </a:p>
        </p:txBody>
      </p:sp>
      <p:sp>
        <p:nvSpPr>
          <p:cNvPr id="4" name="Slide Number Placeholder 3"/>
          <p:cNvSpPr>
            <a:spLocks noGrp="1"/>
          </p:cNvSpPr>
          <p:nvPr>
            <p:ph type="sldNum" sz="quarter" idx="5"/>
          </p:nvPr>
        </p:nvSpPr>
        <p:spPr/>
        <p:txBody>
          <a:bodyPr/>
          <a:lstStyle/>
          <a:p>
            <a:fld id="{46167740-D7F4-4DB2-8333-B115896C3B13}" type="slidenum">
              <a:rPr lang="lt-LT" smtClean="0"/>
              <a:t>8</a:t>
            </a:fld>
            <a:endParaRPr lang="lt-LT"/>
          </a:p>
        </p:txBody>
      </p:sp>
    </p:spTree>
    <p:extLst>
      <p:ext uri="{BB962C8B-B14F-4D97-AF65-F5344CB8AC3E}">
        <p14:creationId xmlns:p14="http://schemas.microsoft.com/office/powerpoint/2010/main" val="78709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dirty="0"/>
              <a:t>Kaip ES investicijų įgyvendinimo tempas atrodė Kauno regione anksčiau ir kokia padėtis yra šiandien? ...</a:t>
            </a:r>
          </a:p>
        </p:txBody>
      </p:sp>
      <p:sp>
        <p:nvSpPr>
          <p:cNvPr id="4" name="Skaidrės numerio vietos rezervavimo ženklas 3"/>
          <p:cNvSpPr>
            <a:spLocks noGrp="1"/>
          </p:cNvSpPr>
          <p:nvPr>
            <p:ph type="sldNum" sz="quarter" idx="5"/>
          </p:nvPr>
        </p:nvSpPr>
        <p:spPr/>
        <p:txBody>
          <a:bodyPr/>
          <a:lstStyle/>
          <a:p>
            <a:fld id="{34D575E2-5398-438F-8547-F92B7961F229}" type="slidenum">
              <a:rPr lang="lt-LT" smtClean="0"/>
              <a:t>9</a:t>
            </a:fld>
            <a:endParaRPr lang="lt-LT"/>
          </a:p>
        </p:txBody>
      </p:sp>
    </p:spTree>
    <p:extLst>
      <p:ext uri="{BB962C8B-B14F-4D97-AF65-F5344CB8AC3E}">
        <p14:creationId xmlns:p14="http://schemas.microsoft.com/office/powerpoint/2010/main" val="16829613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pic>
        <p:nvPicPr>
          <p:cNvPr id="12" name="Paveikslėlis 11">
            <a:extLst>
              <a:ext uri="{FF2B5EF4-FFF2-40B4-BE49-F238E27FC236}">
                <a16:creationId xmlns:a16="http://schemas.microsoft.com/office/drawing/2014/main" id="{5655F9FE-5B2B-1432-B0B7-1C46E576A7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3855"/>
            <a:ext cx="12192000" cy="5412495"/>
          </a:xfrm>
          <a:prstGeom prst="rect">
            <a:avLst/>
          </a:prstGeom>
        </p:spPr>
      </p:pic>
      <p:sp>
        <p:nvSpPr>
          <p:cNvPr id="2" name="Pavadinimas 1">
            <a:extLst>
              <a:ext uri="{FF2B5EF4-FFF2-40B4-BE49-F238E27FC236}">
                <a16:creationId xmlns:a16="http://schemas.microsoft.com/office/drawing/2014/main" id="{692C606B-1B3C-086A-2BE1-418FEA272093}"/>
              </a:ext>
            </a:extLst>
          </p:cNvPr>
          <p:cNvSpPr>
            <a:spLocks noGrp="1"/>
          </p:cNvSpPr>
          <p:nvPr>
            <p:ph type="ctrTitle"/>
          </p:nvPr>
        </p:nvSpPr>
        <p:spPr>
          <a:xfrm>
            <a:off x="2209800" y="1673806"/>
            <a:ext cx="9144000" cy="2387600"/>
          </a:xfrm>
        </p:spPr>
        <p:txBody>
          <a:bodyPr anchor="b">
            <a:normAutofit/>
          </a:bodyPr>
          <a:lstStyle>
            <a:lvl1pPr algn="ctr">
              <a:defRPr sz="5400">
                <a:solidFill>
                  <a:schemeClr val="bg1"/>
                </a:solidFill>
                <a:latin typeface="Times New Roman" panose="02020603050405020304" pitchFamily="18" charset="0"/>
                <a:cs typeface="Times New Roman" panose="02020603050405020304" pitchFamily="18" charset="0"/>
              </a:defRPr>
            </a:lvl1pPr>
          </a:lstStyle>
          <a:p>
            <a:r>
              <a:rPr lang="lt-LT"/>
              <a:t>Spustelėję redaguokite stilių</a:t>
            </a:r>
            <a:endParaRPr lang="lt-LT" dirty="0"/>
          </a:p>
        </p:txBody>
      </p:sp>
      <p:sp>
        <p:nvSpPr>
          <p:cNvPr id="3" name="Antrinis pavadinimas 2">
            <a:extLst>
              <a:ext uri="{FF2B5EF4-FFF2-40B4-BE49-F238E27FC236}">
                <a16:creationId xmlns:a16="http://schemas.microsoft.com/office/drawing/2014/main" id="{8CC9F4B8-9EF7-39F8-2845-61D54925239D}"/>
              </a:ext>
            </a:extLst>
          </p:cNvPr>
          <p:cNvSpPr>
            <a:spLocks noGrp="1"/>
          </p:cNvSpPr>
          <p:nvPr>
            <p:ph type="subTitle" idx="1"/>
          </p:nvPr>
        </p:nvSpPr>
        <p:spPr>
          <a:xfrm>
            <a:off x="2209800" y="4082853"/>
            <a:ext cx="9144000" cy="1209232"/>
          </a:xfrm>
        </p:spPr>
        <p:txBody>
          <a:bodyPr/>
          <a:lstStyle>
            <a:lvl1pPr marL="0" indent="0" algn="ctr">
              <a:buNone/>
              <a:defRPr sz="2400">
                <a:solidFill>
                  <a:schemeClr val="bg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a:t>Spustelėkite norėdami redaguoti šablono paantraštės stilių</a:t>
            </a:r>
            <a:endParaRPr lang="lt-LT" dirty="0"/>
          </a:p>
        </p:txBody>
      </p:sp>
      <p:sp>
        <p:nvSpPr>
          <p:cNvPr id="4" name="Datos vietos rezervavimo ženklas 3">
            <a:extLst>
              <a:ext uri="{FF2B5EF4-FFF2-40B4-BE49-F238E27FC236}">
                <a16:creationId xmlns:a16="http://schemas.microsoft.com/office/drawing/2014/main" id="{28845385-4CC4-B82D-A044-EF8EC42D9B61}"/>
              </a:ext>
            </a:extLst>
          </p:cNvPr>
          <p:cNvSpPr>
            <a:spLocks noGrp="1"/>
          </p:cNvSpPr>
          <p:nvPr>
            <p:ph type="dt" sz="half" idx="10"/>
          </p:nvPr>
        </p:nvSpPr>
        <p:spPr/>
        <p:txBody>
          <a:bodyPr/>
          <a:lstStyle/>
          <a:p>
            <a:fld id="{A7A9C0CF-96B4-4F9D-B709-E57B41581D2C}" type="datetimeFigureOut">
              <a:rPr lang="lt-LT" smtClean="0"/>
              <a:t>2025-06-19</a:t>
            </a:fld>
            <a:endParaRPr lang="lt-LT"/>
          </a:p>
        </p:txBody>
      </p:sp>
      <p:sp>
        <p:nvSpPr>
          <p:cNvPr id="5" name="Poraštės vietos rezervavimo ženklas 4">
            <a:extLst>
              <a:ext uri="{FF2B5EF4-FFF2-40B4-BE49-F238E27FC236}">
                <a16:creationId xmlns:a16="http://schemas.microsoft.com/office/drawing/2014/main" id="{E1162436-12AF-B27C-48EB-05003C4BDC97}"/>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66DD9FAB-4898-AF06-6508-B2516F216C88}"/>
              </a:ext>
            </a:extLst>
          </p:cNvPr>
          <p:cNvSpPr>
            <a:spLocks noGrp="1"/>
          </p:cNvSpPr>
          <p:nvPr>
            <p:ph type="sldNum" sz="quarter" idx="12"/>
          </p:nvPr>
        </p:nvSpPr>
        <p:spPr/>
        <p:txBody>
          <a:bodyPr/>
          <a:lstStyle/>
          <a:p>
            <a:fld id="{96DF0394-E1CB-4511-AEDB-A56756FF897E}" type="slidenum">
              <a:rPr lang="lt-LT" smtClean="0"/>
              <a:t>‹#›</a:t>
            </a:fld>
            <a:endParaRPr lang="lt-LT"/>
          </a:p>
        </p:txBody>
      </p:sp>
    </p:spTree>
    <p:extLst>
      <p:ext uri="{BB962C8B-B14F-4D97-AF65-F5344CB8AC3E}">
        <p14:creationId xmlns:p14="http://schemas.microsoft.com/office/powerpoint/2010/main" val="463634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pic>
        <p:nvPicPr>
          <p:cNvPr id="14" name="Paveikslėlis 13">
            <a:extLst>
              <a:ext uri="{FF2B5EF4-FFF2-40B4-BE49-F238E27FC236}">
                <a16:creationId xmlns:a16="http://schemas.microsoft.com/office/drawing/2014/main" id="{0C2B1860-97B3-7782-7D58-47057C9257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2216005"/>
          </a:xfrm>
          <a:prstGeom prst="rect">
            <a:avLst/>
          </a:prstGeom>
        </p:spPr>
      </p:pic>
      <p:sp>
        <p:nvSpPr>
          <p:cNvPr id="2" name="Pavadinimas 1">
            <a:extLst>
              <a:ext uri="{FF2B5EF4-FFF2-40B4-BE49-F238E27FC236}">
                <a16:creationId xmlns:a16="http://schemas.microsoft.com/office/drawing/2014/main" id="{5ACBE0F4-02F7-4993-268C-6E052FB71667}"/>
              </a:ext>
            </a:extLst>
          </p:cNvPr>
          <p:cNvSpPr>
            <a:spLocks noGrp="1"/>
          </p:cNvSpPr>
          <p:nvPr>
            <p:ph type="title"/>
          </p:nvPr>
        </p:nvSpPr>
        <p:spPr/>
        <p:txBody>
          <a:bodyPr/>
          <a:lstStyle>
            <a:lvl1pPr>
              <a:defRPr>
                <a:solidFill>
                  <a:schemeClr val="bg1"/>
                </a:solidFill>
                <a:latin typeface="Times New Roman" panose="02020603050405020304" pitchFamily="18" charset="0"/>
                <a:cs typeface="Times New Roman" panose="02020603050405020304" pitchFamily="18" charset="0"/>
              </a:defRPr>
            </a:lvl1pPr>
          </a:lstStyle>
          <a:p>
            <a:r>
              <a:rPr lang="lt-LT"/>
              <a:t>Spustelėję redaguokite stilių</a:t>
            </a:r>
            <a:endParaRPr lang="lt-LT" dirty="0"/>
          </a:p>
        </p:txBody>
      </p:sp>
      <p:sp>
        <p:nvSpPr>
          <p:cNvPr id="3" name="Turinio vietos rezervavimo ženklas 2">
            <a:extLst>
              <a:ext uri="{FF2B5EF4-FFF2-40B4-BE49-F238E27FC236}">
                <a16:creationId xmlns:a16="http://schemas.microsoft.com/office/drawing/2014/main" id="{9DE96735-7257-D199-ECFB-8B6C7CAE7FC9}"/>
              </a:ext>
            </a:extLst>
          </p:cNvPr>
          <p:cNvSpPr>
            <a:spLocks noGrp="1"/>
          </p:cNvSpPr>
          <p:nvPr>
            <p:ph idx="1"/>
          </p:nvPr>
        </p:nvSpPr>
        <p:spPr/>
        <p:txBody>
          <a:bodyPr/>
          <a:lstStyle>
            <a:lvl1pPr>
              <a:defRPr>
                <a:solidFill>
                  <a:srgbClr val="1C5F79"/>
                </a:solidFill>
                <a:latin typeface="Times New Roman" panose="02020603050405020304" pitchFamily="18" charset="0"/>
                <a:cs typeface="Times New Roman" panose="02020603050405020304" pitchFamily="18" charset="0"/>
              </a:defRPr>
            </a:lvl1pPr>
            <a:lvl2pPr>
              <a:defRPr>
                <a:solidFill>
                  <a:srgbClr val="1C5F79"/>
                </a:solidFill>
                <a:latin typeface="Times New Roman" panose="02020603050405020304" pitchFamily="18" charset="0"/>
                <a:cs typeface="Times New Roman" panose="02020603050405020304" pitchFamily="18" charset="0"/>
              </a:defRPr>
            </a:lvl2pPr>
            <a:lvl3pPr>
              <a:defRPr>
                <a:solidFill>
                  <a:srgbClr val="1C5F79"/>
                </a:solidFill>
                <a:latin typeface="Times New Roman" panose="02020603050405020304" pitchFamily="18" charset="0"/>
                <a:cs typeface="Times New Roman" panose="02020603050405020304" pitchFamily="18" charset="0"/>
              </a:defRPr>
            </a:lvl3pPr>
            <a:lvl4pPr>
              <a:defRPr>
                <a:solidFill>
                  <a:srgbClr val="1C5F79"/>
                </a:solidFill>
                <a:latin typeface="Times New Roman" panose="02020603050405020304" pitchFamily="18" charset="0"/>
                <a:cs typeface="Times New Roman" panose="02020603050405020304" pitchFamily="18" charset="0"/>
              </a:defRPr>
            </a:lvl4pPr>
            <a:lvl5pPr>
              <a:defRPr>
                <a:solidFill>
                  <a:srgbClr val="1C5F79"/>
                </a:solidFill>
                <a:latin typeface="Times New Roman" panose="02020603050405020304" pitchFamily="18" charset="0"/>
                <a:cs typeface="Times New Roman" panose="02020603050405020304" pitchFamily="18" charset="0"/>
              </a:defRPr>
            </a:lvl5p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B30D2796-B37C-8E9F-0E7E-1CE98DC62673}"/>
              </a:ext>
            </a:extLst>
          </p:cNvPr>
          <p:cNvSpPr>
            <a:spLocks noGrp="1"/>
          </p:cNvSpPr>
          <p:nvPr>
            <p:ph type="dt" sz="half" idx="10"/>
          </p:nvPr>
        </p:nvSpPr>
        <p:spPr/>
        <p:txBody>
          <a:bodyPr/>
          <a:lstStyle/>
          <a:p>
            <a:fld id="{A7A9C0CF-96B4-4F9D-B709-E57B41581D2C}" type="datetimeFigureOut">
              <a:rPr lang="lt-LT" smtClean="0"/>
              <a:t>2025-06-19</a:t>
            </a:fld>
            <a:endParaRPr lang="lt-LT"/>
          </a:p>
        </p:txBody>
      </p:sp>
      <p:sp>
        <p:nvSpPr>
          <p:cNvPr id="5" name="Poraštės vietos rezervavimo ženklas 4">
            <a:extLst>
              <a:ext uri="{FF2B5EF4-FFF2-40B4-BE49-F238E27FC236}">
                <a16:creationId xmlns:a16="http://schemas.microsoft.com/office/drawing/2014/main" id="{DD286B96-BCE8-A92F-3406-863232A09F78}"/>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17134189-F660-DB55-936F-6498777BA16A}"/>
              </a:ext>
            </a:extLst>
          </p:cNvPr>
          <p:cNvSpPr>
            <a:spLocks noGrp="1"/>
          </p:cNvSpPr>
          <p:nvPr>
            <p:ph type="sldNum" sz="quarter" idx="12"/>
          </p:nvPr>
        </p:nvSpPr>
        <p:spPr/>
        <p:txBody>
          <a:bodyPr/>
          <a:lstStyle/>
          <a:p>
            <a:fld id="{96DF0394-E1CB-4511-AEDB-A56756FF897E}" type="slidenum">
              <a:rPr lang="lt-LT" smtClean="0"/>
              <a:t>‹#›</a:t>
            </a:fld>
            <a:endParaRPr lang="lt-LT"/>
          </a:p>
        </p:txBody>
      </p:sp>
    </p:spTree>
    <p:extLst>
      <p:ext uri="{BB962C8B-B14F-4D97-AF65-F5344CB8AC3E}">
        <p14:creationId xmlns:p14="http://schemas.microsoft.com/office/powerpoint/2010/main" val="2965534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Pavadinimas ir turinys">
    <p:spTree>
      <p:nvGrpSpPr>
        <p:cNvPr id="1" name=""/>
        <p:cNvGrpSpPr/>
        <p:nvPr/>
      </p:nvGrpSpPr>
      <p:grpSpPr>
        <a:xfrm>
          <a:off x="0" y="0"/>
          <a:ext cx="0" cy="0"/>
          <a:chOff x="0" y="0"/>
          <a:chExt cx="0" cy="0"/>
        </a:xfrm>
      </p:grpSpPr>
      <p:pic>
        <p:nvPicPr>
          <p:cNvPr id="20" name="Paveikslėlis 19">
            <a:extLst>
              <a:ext uri="{FF2B5EF4-FFF2-40B4-BE49-F238E27FC236}">
                <a16:creationId xmlns:a16="http://schemas.microsoft.com/office/drawing/2014/main" id="{D4530014-49B4-17D9-D4BB-EF26B96CF5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67" y="0"/>
            <a:ext cx="12220734" cy="6890327"/>
          </a:xfrm>
          <a:prstGeom prst="rect">
            <a:avLst/>
          </a:prstGeom>
        </p:spPr>
      </p:pic>
      <p:sp>
        <p:nvSpPr>
          <p:cNvPr id="2" name="Pavadinimas 1">
            <a:extLst>
              <a:ext uri="{FF2B5EF4-FFF2-40B4-BE49-F238E27FC236}">
                <a16:creationId xmlns:a16="http://schemas.microsoft.com/office/drawing/2014/main" id="{5ACBE0F4-02F7-4993-268C-6E052FB71667}"/>
              </a:ext>
            </a:extLst>
          </p:cNvPr>
          <p:cNvSpPr>
            <a:spLocks noGrp="1"/>
          </p:cNvSpPr>
          <p:nvPr>
            <p:ph type="title"/>
          </p:nvPr>
        </p:nvSpPr>
        <p:spPr/>
        <p:txBody>
          <a:bodyPr/>
          <a:lstStyle>
            <a:lvl1pPr>
              <a:defRPr>
                <a:solidFill>
                  <a:srgbClr val="1C5F79"/>
                </a:solidFill>
                <a:latin typeface="Times New Roman" panose="02020603050405020304" pitchFamily="18" charset="0"/>
                <a:cs typeface="Times New Roman" panose="02020603050405020304" pitchFamily="18" charset="0"/>
              </a:defRPr>
            </a:lvl1pPr>
          </a:lstStyle>
          <a:p>
            <a:r>
              <a:rPr lang="lt-LT"/>
              <a:t>Spustelėję redaguokite stilių</a:t>
            </a:r>
          </a:p>
        </p:txBody>
      </p:sp>
      <p:sp>
        <p:nvSpPr>
          <p:cNvPr id="3" name="Turinio vietos rezervavimo ženklas 2">
            <a:extLst>
              <a:ext uri="{FF2B5EF4-FFF2-40B4-BE49-F238E27FC236}">
                <a16:creationId xmlns:a16="http://schemas.microsoft.com/office/drawing/2014/main" id="{9DE96735-7257-D199-ECFB-8B6C7CAE7FC9}"/>
              </a:ext>
            </a:extLst>
          </p:cNvPr>
          <p:cNvSpPr>
            <a:spLocks noGrp="1"/>
          </p:cNvSpPr>
          <p:nvPr>
            <p:ph idx="1"/>
          </p:nvPr>
        </p:nvSpPr>
        <p:spPr/>
        <p:txBody>
          <a:bodyPr/>
          <a:lstStyle>
            <a:lvl1pPr>
              <a:defRPr>
                <a:solidFill>
                  <a:srgbClr val="1C5F79"/>
                </a:solidFill>
                <a:latin typeface="Times New Roman" panose="02020603050405020304" pitchFamily="18" charset="0"/>
                <a:cs typeface="Times New Roman" panose="02020603050405020304" pitchFamily="18" charset="0"/>
              </a:defRPr>
            </a:lvl1pPr>
            <a:lvl2pPr>
              <a:defRPr>
                <a:solidFill>
                  <a:srgbClr val="1C5F79"/>
                </a:solidFill>
                <a:latin typeface="Times New Roman" panose="02020603050405020304" pitchFamily="18" charset="0"/>
                <a:cs typeface="Times New Roman" panose="02020603050405020304" pitchFamily="18" charset="0"/>
              </a:defRPr>
            </a:lvl2pPr>
            <a:lvl3pPr>
              <a:defRPr>
                <a:solidFill>
                  <a:srgbClr val="1C5F79"/>
                </a:solidFill>
                <a:latin typeface="Times New Roman" panose="02020603050405020304" pitchFamily="18" charset="0"/>
                <a:cs typeface="Times New Roman" panose="02020603050405020304" pitchFamily="18" charset="0"/>
              </a:defRPr>
            </a:lvl3pPr>
            <a:lvl4pPr>
              <a:defRPr>
                <a:solidFill>
                  <a:srgbClr val="1C5F79"/>
                </a:solidFill>
                <a:latin typeface="Times New Roman" panose="02020603050405020304" pitchFamily="18" charset="0"/>
                <a:cs typeface="Times New Roman" panose="02020603050405020304" pitchFamily="18" charset="0"/>
              </a:defRPr>
            </a:lvl4pPr>
            <a:lvl5pPr>
              <a:defRPr>
                <a:solidFill>
                  <a:srgbClr val="1C5F79"/>
                </a:solidFill>
                <a:latin typeface="Times New Roman" panose="02020603050405020304" pitchFamily="18" charset="0"/>
                <a:cs typeface="Times New Roman" panose="02020603050405020304" pitchFamily="18" charset="0"/>
              </a:defRPr>
            </a:lvl5p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B30D2796-B37C-8E9F-0E7E-1CE98DC62673}"/>
              </a:ext>
            </a:extLst>
          </p:cNvPr>
          <p:cNvSpPr>
            <a:spLocks noGrp="1"/>
          </p:cNvSpPr>
          <p:nvPr>
            <p:ph type="dt" sz="half" idx="10"/>
          </p:nvPr>
        </p:nvSpPr>
        <p:spPr/>
        <p:txBody>
          <a:bodyPr/>
          <a:lstStyle/>
          <a:p>
            <a:fld id="{A7A9C0CF-96B4-4F9D-B709-E57B41581D2C}" type="datetimeFigureOut">
              <a:rPr lang="lt-LT" smtClean="0"/>
              <a:t>2025-06-19</a:t>
            </a:fld>
            <a:endParaRPr lang="lt-LT"/>
          </a:p>
        </p:txBody>
      </p:sp>
      <p:sp>
        <p:nvSpPr>
          <p:cNvPr id="5" name="Poraštės vietos rezervavimo ženklas 4">
            <a:extLst>
              <a:ext uri="{FF2B5EF4-FFF2-40B4-BE49-F238E27FC236}">
                <a16:creationId xmlns:a16="http://schemas.microsoft.com/office/drawing/2014/main" id="{DD286B96-BCE8-A92F-3406-863232A09F78}"/>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17134189-F660-DB55-936F-6498777BA16A}"/>
              </a:ext>
            </a:extLst>
          </p:cNvPr>
          <p:cNvSpPr>
            <a:spLocks noGrp="1"/>
          </p:cNvSpPr>
          <p:nvPr>
            <p:ph type="sldNum" sz="quarter" idx="12"/>
          </p:nvPr>
        </p:nvSpPr>
        <p:spPr/>
        <p:txBody>
          <a:bodyPr/>
          <a:lstStyle/>
          <a:p>
            <a:fld id="{96DF0394-E1CB-4511-AEDB-A56756FF897E}" type="slidenum">
              <a:rPr lang="lt-LT" smtClean="0"/>
              <a:t>‹#›</a:t>
            </a:fld>
            <a:endParaRPr lang="lt-LT"/>
          </a:p>
        </p:txBody>
      </p:sp>
    </p:spTree>
    <p:extLst>
      <p:ext uri="{BB962C8B-B14F-4D97-AF65-F5344CB8AC3E}">
        <p14:creationId xmlns:p14="http://schemas.microsoft.com/office/powerpoint/2010/main" val="2411324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pic>
        <p:nvPicPr>
          <p:cNvPr id="13" name="Paveikslėlis 12">
            <a:extLst>
              <a:ext uri="{FF2B5EF4-FFF2-40B4-BE49-F238E27FC236}">
                <a16:creationId xmlns:a16="http://schemas.microsoft.com/office/drawing/2014/main" id="{D6D5FAF3-1A6E-15A6-0B9D-1DEBA07A45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8968"/>
            <a:ext cx="12192000" cy="4905663"/>
          </a:xfrm>
          <a:prstGeom prst="rect">
            <a:avLst/>
          </a:prstGeom>
        </p:spPr>
      </p:pic>
      <p:sp>
        <p:nvSpPr>
          <p:cNvPr id="2" name="Pavadinimas 1">
            <a:extLst>
              <a:ext uri="{FF2B5EF4-FFF2-40B4-BE49-F238E27FC236}">
                <a16:creationId xmlns:a16="http://schemas.microsoft.com/office/drawing/2014/main" id="{C6E16D5C-EE20-F49A-E15A-4196C1A3D543}"/>
              </a:ext>
            </a:extLst>
          </p:cNvPr>
          <p:cNvSpPr>
            <a:spLocks noGrp="1"/>
          </p:cNvSpPr>
          <p:nvPr>
            <p:ph type="title"/>
          </p:nvPr>
        </p:nvSpPr>
        <p:spPr>
          <a:xfrm>
            <a:off x="831850" y="1709738"/>
            <a:ext cx="10515600" cy="2852737"/>
          </a:xfrm>
        </p:spPr>
        <p:txBody>
          <a:bodyPr anchor="b">
            <a:normAutofit/>
          </a:bodyPr>
          <a:lstStyle>
            <a:lvl1pPr>
              <a:defRPr sz="5400">
                <a:solidFill>
                  <a:schemeClr val="bg1"/>
                </a:solidFill>
                <a:latin typeface="Times New Roman" panose="02020603050405020304" pitchFamily="18" charset="0"/>
                <a:cs typeface="Times New Roman" panose="02020603050405020304" pitchFamily="18" charset="0"/>
              </a:defRPr>
            </a:lvl1pPr>
          </a:lstStyle>
          <a:p>
            <a:r>
              <a:rPr lang="lt-LT"/>
              <a:t>Spustelėję redaguokite stilių</a:t>
            </a:r>
          </a:p>
        </p:txBody>
      </p:sp>
      <p:sp>
        <p:nvSpPr>
          <p:cNvPr id="3" name="Teksto vietos rezervavimo ženklas 2">
            <a:extLst>
              <a:ext uri="{FF2B5EF4-FFF2-40B4-BE49-F238E27FC236}">
                <a16:creationId xmlns:a16="http://schemas.microsoft.com/office/drawing/2014/main" id="{5BEE82C2-FBEC-17E7-693F-DBBDAA641DF7}"/>
              </a:ext>
            </a:extLst>
          </p:cNvPr>
          <p:cNvSpPr>
            <a:spLocks noGrp="1"/>
          </p:cNvSpPr>
          <p:nvPr>
            <p:ph type="body" idx="1"/>
          </p:nvPr>
        </p:nvSpPr>
        <p:spPr>
          <a:xfrm>
            <a:off x="831850" y="4589463"/>
            <a:ext cx="10515600" cy="1500187"/>
          </a:xfrm>
        </p:spPr>
        <p:txBody>
          <a:bodyPr/>
          <a:lstStyle>
            <a:lvl1pPr marL="0" indent="0">
              <a:buNone/>
              <a:defRPr sz="2400">
                <a:solidFill>
                  <a:srgbClr val="1C5F79"/>
                </a:solidFill>
                <a:latin typeface="Times New Roman" panose="02020603050405020304" pitchFamily="18" charset="0"/>
                <a:cs typeface="Times New Roman" panose="0202060305040502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a:t>Spustelėkite, kad galėtumėte redaguoti šablono teksto stilius</a:t>
            </a:r>
          </a:p>
        </p:txBody>
      </p:sp>
      <p:sp>
        <p:nvSpPr>
          <p:cNvPr id="4" name="Datos vietos rezervavimo ženklas 3">
            <a:extLst>
              <a:ext uri="{FF2B5EF4-FFF2-40B4-BE49-F238E27FC236}">
                <a16:creationId xmlns:a16="http://schemas.microsoft.com/office/drawing/2014/main" id="{B6DE45D9-FB35-D1AA-5919-07036069686B}"/>
              </a:ext>
            </a:extLst>
          </p:cNvPr>
          <p:cNvSpPr>
            <a:spLocks noGrp="1"/>
          </p:cNvSpPr>
          <p:nvPr>
            <p:ph type="dt" sz="half" idx="10"/>
          </p:nvPr>
        </p:nvSpPr>
        <p:spPr/>
        <p:txBody>
          <a:bodyPr/>
          <a:lstStyle/>
          <a:p>
            <a:fld id="{A7A9C0CF-96B4-4F9D-B709-E57B41581D2C}" type="datetimeFigureOut">
              <a:rPr lang="lt-LT" smtClean="0"/>
              <a:t>2025-06-19</a:t>
            </a:fld>
            <a:endParaRPr lang="lt-LT"/>
          </a:p>
        </p:txBody>
      </p:sp>
      <p:sp>
        <p:nvSpPr>
          <p:cNvPr id="5" name="Poraštės vietos rezervavimo ženklas 4">
            <a:extLst>
              <a:ext uri="{FF2B5EF4-FFF2-40B4-BE49-F238E27FC236}">
                <a16:creationId xmlns:a16="http://schemas.microsoft.com/office/drawing/2014/main" id="{D5699F23-7243-ECD0-313A-1E4402190E7E}"/>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FE590536-414E-D812-5D31-D8BC07B3F9B4}"/>
              </a:ext>
            </a:extLst>
          </p:cNvPr>
          <p:cNvSpPr>
            <a:spLocks noGrp="1"/>
          </p:cNvSpPr>
          <p:nvPr>
            <p:ph type="sldNum" sz="quarter" idx="12"/>
          </p:nvPr>
        </p:nvSpPr>
        <p:spPr/>
        <p:txBody>
          <a:bodyPr/>
          <a:lstStyle/>
          <a:p>
            <a:fld id="{96DF0394-E1CB-4511-AEDB-A56756FF897E}" type="slidenum">
              <a:rPr lang="lt-LT" smtClean="0"/>
              <a:t>‹#›</a:t>
            </a:fld>
            <a:endParaRPr lang="lt-LT"/>
          </a:p>
        </p:txBody>
      </p:sp>
    </p:spTree>
    <p:extLst>
      <p:ext uri="{BB962C8B-B14F-4D97-AF65-F5344CB8AC3E}">
        <p14:creationId xmlns:p14="http://schemas.microsoft.com/office/powerpoint/2010/main" val="1417556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pic>
        <p:nvPicPr>
          <p:cNvPr id="12" name="Paveikslėlis 11">
            <a:extLst>
              <a:ext uri="{FF2B5EF4-FFF2-40B4-BE49-F238E27FC236}">
                <a16:creationId xmlns:a16="http://schemas.microsoft.com/office/drawing/2014/main" id="{5655F9FE-5B2B-1432-B0B7-1C46E576A7E9}"/>
              </a:ext>
            </a:extLst>
          </p:cNvPr>
          <p:cNvPicPr>
            <a:picLocks noChangeAspect="1"/>
          </p:cNvPicPr>
          <p:nvPr/>
        </p:nvPicPr>
        <p:blipFill rotWithShape="1">
          <a:blip r:embed="rId2">
            <a:extLst>
              <a:ext uri="{28A0092B-C50C-407E-A947-70E740481C1C}">
                <a14:useLocalDpi xmlns:a14="http://schemas.microsoft.com/office/drawing/2010/main" val="0"/>
              </a:ext>
            </a:extLst>
          </a:blip>
          <a:srcRect r="1419"/>
          <a:stretch/>
        </p:blipFill>
        <p:spPr>
          <a:xfrm>
            <a:off x="1" y="1026984"/>
            <a:ext cx="12192000" cy="5059781"/>
          </a:xfrm>
          <a:prstGeom prst="rect">
            <a:avLst/>
          </a:prstGeom>
        </p:spPr>
      </p:pic>
      <p:sp>
        <p:nvSpPr>
          <p:cNvPr id="2" name="Pavadinimas 1">
            <a:extLst>
              <a:ext uri="{FF2B5EF4-FFF2-40B4-BE49-F238E27FC236}">
                <a16:creationId xmlns:a16="http://schemas.microsoft.com/office/drawing/2014/main" id="{692C606B-1B3C-086A-2BE1-418FEA272093}"/>
              </a:ext>
            </a:extLst>
          </p:cNvPr>
          <p:cNvSpPr>
            <a:spLocks noGrp="1"/>
          </p:cNvSpPr>
          <p:nvPr>
            <p:ph type="ctrTitle"/>
          </p:nvPr>
        </p:nvSpPr>
        <p:spPr>
          <a:xfrm>
            <a:off x="2209800" y="1673806"/>
            <a:ext cx="9144000" cy="2260885"/>
          </a:xfrm>
        </p:spPr>
        <p:txBody>
          <a:bodyPr anchor="b">
            <a:normAutofit/>
          </a:bodyPr>
          <a:lstStyle>
            <a:lvl1pPr algn="ctr">
              <a:defRPr sz="5400">
                <a:solidFill>
                  <a:schemeClr val="bg1"/>
                </a:solidFill>
                <a:latin typeface="Times New Roman" panose="02020603050405020304" pitchFamily="18" charset="0"/>
                <a:cs typeface="Times New Roman" panose="02020603050405020304" pitchFamily="18" charset="0"/>
              </a:defRPr>
            </a:lvl1pPr>
          </a:lstStyle>
          <a:p>
            <a:r>
              <a:rPr lang="lt-LT"/>
              <a:t>Spustelėję redaguokite stilių</a:t>
            </a:r>
            <a:endParaRPr lang="lt-LT" dirty="0"/>
          </a:p>
        </p:txBody>
      </p:sp>
      <p:sp>
        <p:nvSpPr>
          <p:cNvPr id="3" name="Antrinis pavadinimas 2">
            <a:extLst>
              <a:ext uri="{FF2B5EF4-FFF2-40B4-BE49-F238E27FC236}">
                <a16:creationId xmlns:a16="http://schemas.microsoft.com/office/drawing/2014/main" id="{8CC9F4B8-9EF7-39F8-2845-61D54925239D}"/>
              </a:ext>
            </a:extLst>
          </p:cNvPr>
          <p:cNvSpPr>
            <a:spLocks noGrp="1"/>
          </p:cNvSpPr>
          <p:nvPr>
            <p:ph type="subTitle" idx="1"/>
          </p:nvPr>
        </p:nvSpPr>
        <p:spPr>
          <a:xfrm>
            <a:off x="2209800" y="3974962"/>
            <a:ext cx="9144000" cy="1209232"/>
          </a:xfrm>
        </p:spPr>
        <p:txBody>
          <a:bodyPr/>
          <a:lstStyle>
            <a:lvl1pPr marL="0" indent="0" algn="ctr">
              <a:buNone/>
              <a:defRPr sz="2400">
                <a:solidFill>
                  <a:schemeClr val="bg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a:t>Spustelėkite norėdami redaguoti šablono paantraštės stilių</a:t>
            </a:r>
            <a:endParaRPr lang="lt-LT" dirty="0"/>
          </a:p>
        </p:txBody>
      </p:sp>
      <p:sp>
        <p:nvSpPr>
          <p:cNvPr id="4" name="Datos vietos rezervavimo ženklas 3">
            <a:extLst>
              <a:ext uri="{FF2B5EF4-FFF2-40B4-BE49-F238E27FC236}">
                <a16:creationId xmlns:a16="http://schemas.microsoft.com/office/drawing/2014/main" id="{28845385-4CC4-B82D-A044-EF8EC42D9B61}"/>
              </a:ext>
            </a:extLst>
          </p:cNvPr>
          <p:cNvSpPr>
            <a:spLocks noGrp="1"/>
          </p:cNvSpPr>
          <p:nvPr>
            <p:ph type="dt" sz="half" idx="10"/>
          </p:nvPr>
        </p:nvSpPr>
        <p:spPr/>
        <p:txBody>
          <a:bodyPr/>
          <a:lstStyle/>
          <a:p>
            <a:fld id="{A7A9C0CF-96B4-4F9D-B709-E57B41581D2C}" type="datetimeFigureOut">
              <a:rPr lang="lt-LT" smtClean="0"/>
              <a:t>2025-06-19</a:t>
            </a:fld>
            <a:endParaRPr lang="lt-LT"/>
          </a:p>
        </p:txBody>
      </p:sp>
      <p:sp>
        <p:nvSpPr>
          <p:cNvPr id="5" name="Poraštės vietos rezervavimo ženklas 4">
            <a:extLst>
              <a:ext uri="{FF2B5EF4-FFF2-40B4-BE49-F238E27FC236}">
                <a16:creationId xmlns:a16="http://schemas.microsoft.com/office/drawing/2014/main" id="{E1162436-12AF-B27C-48EB-05003C4BDC97}"/>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66DD9FAB-4898-AF06-6508-B2516F216C88}"/>
              </a:ext>
            </a:extLst>
          </p:cNvPr>
          <p:cNvSpPr>
            <a:spLocks noGrp="1"/>
          </p:cNvSpPr>
          <p:nvPr>
            <p:ph type="sldNum" sz="quarter" idx="12"/>
          </p:nvPr>
        </p:nvSpPr>
        <p:spPr/>
        <p:txBody>
          <a:bodyPr/>
          <a:lstStyle/>
          <a:p>
            <a:fld id="{96DF0394-E1CB-4511-AEDB-A56756FF897E}" type="slidenum">
              <a:rPr lang="lt-LT" smtClean="0"/>
              <a:t>‹#›</a:t>
            </a:fld>
            <a:endParaRPr lang="lt-LT"/>
          </a:p>
        </p:txBody>
      </p:sp>
    </p:spTree>
    <p:extLst>
      <p:ext uri="{BB962C8B-B14F-4D97-AF65-F5344CB8AC3E}">
        <p14:creationId xmlns:p14="http://schemas.microsoft.com/office/powerpoint/2010/main" val="733813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pic>
        <p:nvPicPr>
          <p:cNvPr id="14" name="Paveikslėlis 13">
            <a:extLst>
              <a:ext uri="{FF2B5EF4-FFF2-40B4-BE49-F238E27FC236}">
                <a16:creationId xmlns:a16="http://schemas.microsoft.com/office/drawing/2014/main" id="{0C2B1860-97B3-7782-7D58-47057C9257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2419927"/>
          </a:xfrm>
          <a:prstGeom prst="rect">
            <a:avLst/>
          </a:prstGeom>
        </p:spPr>
      </p:pic>
      <p:sp>
        <p:nvSpPr>
          <p:cNvPr id="2" name="Pavadinimas 1">
            <a:extLst>
              <a:ext uri="{FF2B5EF4-FFF2-40B4-BE49-F238E27FC236}">
                <a16:creationId xmlns:a16="http://schemas.microsoft.com/office/drawing/2014/main" id="{5ACBE0F4-02F7-4993-268C-6E052FB71667}"/>
              </a:ext>
            </a:extLst>
          </p:cNvPr>
          <p:cNvSpPr>
            <a:spLocks noGrp="1"/>
          </p:cNvSpPr>
          <p:nvPr>
            <p:ph type="title"/>
          </p:nvPr>
        </p:nvSpPr>
        <p:spPr/>
        <p:txBody>
          <a:bodyPr/>
          <a:lstStyle>
            <a:lvl1pPr>
              <a:defRPr>
                <a:solidFill>
                  <a:schemeClr val="bg1"/>
                </a:solidFill>
                <a:latin typeface="Times New Roman" panose="02020603050405020304" pitchFamily="18" charset="0"/>
                <a:cs typeface="Times New Roman" panose="02020603050405020304" pitchFamily="18" charset="0"/>
              </a:defRPr>
            </a:lvl1pPr>
          </a:lstStyle>
          <a:p>
            <a:r>
              <a:rPr lang="lt-LT"/>
              <a:t>Spustelėję redaguokite stilių</a:t>
            </a:r>
            <a:endParaRPr lang="lt-LT" dirty="0"/>
          </a:p>
        </p:txBody>
      </p:sp>
      <p:sp>
        <p:nvSpPr>
          <p:cNvPr id="3" name="Turinio vietos rezervavimo ženklas 2">
            <a:extLst>
              <a:ext uri="{FF2B5EF4-FFF2-40B4-BE49-F238E27FC236}">
                <a16:creationId xmlns:a16="http://schemas.microsoft.com/office/drawing/2014/main" id="{9DE96735-7257-D199-ECFB-8B6C7CAE7FC9}"/>
              </a:ext>
            </a:extLst>
          </p:cNvPr>
          <p:cNvSpPr>
            <a:spLocks noGrp="1"/>
          </p:cNvSpPr>
          <p:nvPr>
            <p:ph idx="1"/>
          </p:nvPr>
        </p:nvSpPr>
        <p:spPr/>
        <p:txBody>
          <a:bodyPr/>
          <a:lstStyle>
            <a:lvl1pPr>
              <a:defRPr>
                <a:solidFill>
                  <a:srgbClr val="1C5F79"/>
                </a:solidFill>
                <a:latin typeface="Times New Roman" panose="02020603050405020304" pitchFamily="18" charset="0"/>
                <a:cs typeface="Times New Roman" panose="02020603050405020304" pitchFamily="18" charset="0"/>
              </a:defRPr>
            </a:lvl1pPr>
            <a:lvl2pPr>
              <a:defRPr>
                <a:solidFill>
                  <a:srgbClr val="1C5F79"/>
                </a:solidFill>
                <a:latin typeface="Times New Roman" panose="02020603050405020304" pitchFamily="18" charset="0"/>
                <a:cs typeface="Times New Roman" panose="02020603050405020304" pitchFamily="18" charset="0"/>
              </a:defRPr>
            </a:lvl2pPr>
            <a:lvl3pPr>
              <a:defRPr>
                <a:solidFill>
                  <a:srgbClr val="1C5F79"/>
                </a:solidFill>
                <a:latin typeface="Times New Roman" panose="02020603050405020304" pitchFamily="18" charset="0"/>
                <a:cs typeface="Times New Roman" panose="02020603050405020304" pitchFamily="18" charset="0"/>
              </a:defRPr>
            </a:lvl3pPr>
            <a:lvl4pPr>
              <a:defRPr>
                <a:solidFill>
                  <a:srgbClr val="1C5F79"/>
                </a:solidFill>
                <a:latin typeface="Times New Roman" panose="02020603050405020304" pitchFamily="18" charset="0"/>
                <a:cs typeface="Times New Roman" panose="02020603050405020304" pitchFamily="18" charset="0"/>
              </a:defRPr>
            </a:lvl4pPr>
            <a:lvl5pPr>
              <a:defRPr>
                <a:solidFill>
                  <a:srgbClr val="1C5F79"/>
                </a:solidFill>
                <a:latin typeface="Times New Roman" panose="02020603050405020304" pitchFamily="18" charset="0"/>
                <a:cs typeface="Times New Roman" panose="02020603050405020304" pitchFamily="18" charset="0"/>
              </a:defRPr>
            </a:lvl5p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B30D2796-B37C-8E9F-0E7E-1CE98DC62673}"/>
              </a:ext>
            </a:extLst>
          </p:cNvPr>
          <p:cNvSpPr>
            <a:spLocks noGrp="1"/>
          </p:cNvSpPr>
          <p:nvPr>
            <p:ph type="dt" sz="half" idx="10"/>
          </p:nvPr>
        </p:nvSpPr>
        <p:spPr/>
        <p:txBody>
          <a:bodyPr/>
          <a:lstStyle/>
          <a:p>
            <a:fld id="{A7A9C0CF-96B4-4F9D-B709-E57B41581D2C}" type="datetimeFigureOut">
              <a:rPr lang="lt-LT" smtClean="0"/>
              <a:t>2025-06-19</a:t>
            </a:fld>
            <a:endParaRPr lang="lt-LT"/>
          </a:p>
        </p:txBody>
      </p:sp>
      <p:sp>
        <p:nvSpPr>
          <p:cNvPr id="5" name="Poraštės vietos rezervavimo ženklas 4">
            <a:extLst>
              <a:ext uri="{FF2B5EF4-FFF2-40B4-BE49-F238E27FC236}">
                <a16:creationId xmlns:a16="http://schemas.microsoft.com/office/drawing/2014/main" id="{DD286B96-BCE8-A92F-3406-863232A09F78}"/>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17134189-F660-DB55-936F-6498777BA16A}"/>
              </a:ext>
            </a:extLst>
          </p:cNvPr>
          <p:cNvSpPr>
            <a:spLocks noGrp="1"/>
          </p:cNvSpPr>
          <p:nvPr>
            <p:ph type="sldNum" sz="quarter" idx="12"/>
          </p:nvPr>
        </p:nvSpPr>
        <p:spPr/>
        <p:txBody>
          <a:bodyPr/>
          <a:lstStyle/>
          <a:p>
            <a:fld id="{96DF0394-E1CB-4511-AEDB-A56756FF897E}" type="slidenum">
              <a:rPr lang="lt-LT" smtClean="0"/>
              <a:t>‹#›</a:t>
            </a:fld>
            <a:endParaRPr lang="lt-LT"/>
          </a:p>
        </p:txBody>
      </p:sp>
    </p:spTree>
    <p:extLst>
      <p:ext uri="{BB962C8B-B14F-4D97-AF65-F5344CB8AC3E}">
        <p14:creationId xmlns:p14="http://schemas.microsoft.com/office/powerpoint/2010/main" val="3046272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Pavadinimas ir turinys">
    <p:spTree>
      <p:nvGrpSpPr>
        <p:cNvPr id="1" name=""/>
        <p:cNvGrpSpPr/>
        <p:nvPr/>
      </p:nvGrpSpPr>
      <p:grpSpPr>
        <a:xfrm>
          <a:off x="0" y="0"/>
          <a:ext cx="0" cy="0"/>
          <a:chOff x="0" y="0"/>
          <a:chExt cx="0" cy="0"/>
        </a:xfrm>
      </p:grpSpPr>
      <p:pic>
        <p:nvPicPr>
          <p:cNvPr id="20" name="Paveikslėlis 19">
            <a:extLst>
              <a:ext uri="{FF2B5EF4-FFF2-40B4-BE49-F238E27FC236}">
                <a16:creationId xmlns:a16="http://schemas.microsoft.com/office/drawing/2014/main" id="{D4530014-49B4-17D9-D4BB-EF26B96CF5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67" y="0"/>
            <a:ext cx="12220734" cy="6890327"/>
          </a:xfrm>
          <a:prstGeom prst="rect">
            <a:avLst/>
          </a:prstGeom>
        </p:spPr>
      </p:pic>
      <p:sp>
        <p:nvSpPr>
          <p:cNvPr id="2" name="Pavadinimas 1">
            <a:extLst>
              <a:ext uri="{FF2B5EF4-FFF2-40B4-BE49-F238E27FC236}">
                <a16:creationId xmlns:a16="http://schemas.microsoft.com/office/drawing/2014/main" id="{5ACBE0F4-02F7-4993-268C-6E052FB71667}"/>
              </a:ext>
            </a:extLst>
          </p:cNvPr>
          <p:cNvSpPr>
            <a:spLocks noGrp="1"/>
          </p:cNvSpPr>
          <p:nvPr>
            <p:ph type="title"/>
          </p:nvPr>
        </p:nvSpPr>
        <p:spPr/>
        <p:txBody>
          <a:bodyPr/>
          <a:lstStyle>
            <a:lvl1pPr>
              <a:defRPr>
                <a:solidFill>
                  <a:srgbClr val="1C5F79"/>
                </a:solidFill>
                <a:latin typeface="Times New Roman" panose="02020603050405020304" pitchFamily="18" charset="0"/>
                <a:cs typeface="Times New Roman" panose="02020603050405020304" pitchFamily="18" charset="0"/>
              </a:defRPr>
            </a:lvl1pPr>
          </a:lstStyle>
          <a:p>
            <a:r>
              <a:rPr lang="lt-LT"/>
              <a:t>Spustelėję redaguokite stilių</a:t>
            </a:r>
          </a:p>
        </p:txBody>
      </p:sp>
      <p:sp>
        <p:nvSpPr>
          <p:cNvPr id="3" name="Turinio vietos rezervavimo ženklas 2">
            <a:extLst>
              <a:ext uri="{FF2B5EF4-FFF2-40B4-BE49-F238E27FC236}">
                <a16:creationId xmlns:a16="http://schemas.microsoft.com/office/drawing/2014/main" id="{9DE96735-7257-D199-ECFB-8B6C7CAE7FC9}"/>
              </a:ext>
            </a:extLst>
          </p:cNvPr>
          <p:cNvSpPr>
            <a:spLocks noGrp="1"/>
          </p:cNvSpPr>
          <p:nvPr>
            <p:ph idx="1"/>
          </p:nvPr>
        </p:nvSpPr>
        <p:spPr/>
        <p:txBody>
          <a:bodyPr/>
          <a:lstStyle>
            <a:lvl1pPr>
              <a:defRPr>
                <a:solidFill>
                  <a:srgbClr val="1C5F79"/>
                </a:solidFill>
                <a:latin typeface="Times New Roman" panose="02020603050405020304" pitchFamily="18" charset="0"/>
                <a:cs typeface="Times New Roman" panose="02020603050405020304" pitchFamily="18" charset="0"/>
              </a:defRPr>
            </a:lvl1pPr>
            <a:lvl2pPr>
              <a:defRPr>
                <a:solidFill>
                  <a:srgbClr val="1C5F79"/>
                </a:solidFill>
                <a:latin typeface="Times New Roman" panose="02020603050405020304" pitchFamily="18" charset="0"/>
                <a:cs typeface="Times New Roman" panose="02020603050405020304" pitchFamily="18" charset="0"/>
              </a:defRPr>
            </a:lvl2pPr>
            <a:lvl3pPr>
              <a:defRPr>
                <a:solidFill>
                  <a:srgbClr val="1C5F79"/>
                </a:solidFill>
                <a:latin typeface="Times New Roman" panose="02020603050405020304" pitchFamily="18" charset="0"/>
                <a:cs typeface="Times New Roman" panose="02020603050405020304" pitchFamily="18" charset="0"/>
              </a:defRPr>
            </a:lvl3pPr>
            <a:lvl4pPr>
              <a:defRPr>
                <a:solidFill>
                  <a:srgbClr val="1C5F79"/>
                </a:solidFill>
                <a:latin typeface="Times New Roman" panose="02020603050405020304" pitchFamily="18" charset="0"/>
                <a:cs typeface="Times New Roman" panose="02020603050405020304" pitchFamily="18" charset="0"/>
              </a:defRPr>
            </a:lvl4pPr>
            <a:lvl5pPr>
              <a:defRPr>
                <a:solidFill>
                  <a:srgbClr val="1C5F79"/>
                </a:solidFill>
                <a:latin typeface="Times New Roman" panose="02020603050405020304" pitchFamily="18" charset="0"/>
                <a:cs typeface="Times New Roman" panose="02020603050405020304" pitchFamily="18" charset="0"/>
              </a:defRPr>
            </a:lvl5p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B30D2796-B37C-8E9F-0E7E-1CE98DC62673}"/>
              </a:ext>
            </a:extLst>
          </p:cNvPr>
          <p:cNvSpPr>
            <a:spLocks noGrp="1"/>
          </p:cNvSpPr>
          <p:nvPr>
            <p:ph type="dt" sz="half" idx="10"/>
          </p:nvPr>
        </p:nvSpPr>
        <p:spPr/>
        <p:txBody>
          <a:bodyPr/>
          <a:lstStyle/>
          <a:p>
            <a:fld id="{A7A9C0CF-96B4-4F9D-B709-E57B41581D2C}" type="datetimeFigureOut">
              <a:rPr lang="lt-LT" smtClean="0"/>
              <a:t>2025-06-19</a:t>
            </a:fld>
            <a:endParaRPr lang="lt-LT"/>
          </a:p>
        </p:txBody>
      </p:sp>
      <p:sp>
        <p:nvSpPr>
          <p:cNvPr id="5" name="Poraštės vietos rezervavimo ženklas 4">
            <a:extLst>
              <a:ext uri="{FF2B5EF4-FFF2-40B4-BE49-F238E27FC236}">
                <a16:creationId xmlns:a16="http://schemas.microsoft.com/office/drawing/2014/main" id="{DD286B96-BCE8-A92F-3406-863232A09F78}"/>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17134189-F660-DB55-936F-6498777BA16A}"/>
              </a:ext>
            </a:extLst>
          </p:cNvPr>
          <p:cNvSpPr>
            <a:spLocks noGrp="1"/>
          </p:cNvSpPr>
          <p:nvPr>
            <p:ph type="sldNum" sz="quarter" idx="12"/>
          </p:nvPr>
        </p:nvSpPr>
        <p:spPr/>
        <p:txBody>
          <a:bodyPr/>
          <a:lstStyle/>
          <a:p>
            <a:fld id="{96DF0394-E1CB-4511-AEDB-A56756FF897E}" type="slidenum">
              <a:rPr lang="lt-LT" smtClean="0"/>
              <a:t>‹#›</a:t>
            </a:fld>
            <a:endParaRPr lang="lt-LT"/>
          </a:p>
        </p:txBody>
      </p:sp>
    </p:spTree>
    <p:extLst>
      <p:ext uri="{BB962C8B-B14F-4D97-AF65-F5344CB8AC3E}">
        <p14:creationId xmlns:p14="http://schemas.microsoft.com/office/powerpoint/2010/main" val="1880906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pic>
        <p:nvPicPr>
          <p:cNvPr id="13" name="Paveikslėlis 12">
            <a:extLst>
              <a:ext uri="{FF2B5EF4-FFF2-40B4-BE49-F238E27FC236}">
                <a16:creationId xmlns:a16="http://schemas.microsoft.com/office/drawing/2014/main" id="{D6D5FAF3-1A6E-15A6-0B9D-1DEBA07A45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307"/>
            <a:ext cx="12192000" cy="5288106"/>
          </a:xfrm>
          <a:prstGeom prst="rect">
            <a:avLst/>
          </a:prstGeom>
        </p:spPr>
      </p:pic>
      <p:sp>
        <p:nvSpPr>
          <p:cNvPr id="2" name="Pavadinimas 1">
            <a:extLst>
              <a:ext uri="{FF2B5EF4-FFF2-40B4-BE49-F238E27FC236}">
                <a16:creationId xmlns:a16="http://schemas.microsoft.com/office/drawing/2014/main" id="{C6E16D5C-EE20-F49A-E15A-4196C1A3D543}"/>
              </a:ext>
            </a:extLst>
          </p:cNvPr>
          <p:cNvSpPr>
            <a:spLocks noGrp="1"/>
          </p:cNvSpPr>
          <p:nvPr>
            <p:ph type="title"/>
          </p:nvPr>
        </p:nvSpPr>
        <p:spPr>
          <a:xfrm>
            <a:off x="831850" y="1709738"/>
            <a:ext cx="10515600" cy="2852737"/>
          </a:xfrm>
        </p:spPr>
        <p:txBody>
          <a:bodyPr anchor="b">
            <a:normAutofit/>
          </a:bodyPr>
          <a:lstStyle>
            <a:lvl1pPr>
              <a:defRPr sz="5400">
                <a:solidFill>
                  <a:schemeClr val="bg1"/>
                </a:solidFill>
                <a:latin typeface="Times New Roman" panose="02020603050405020304" pitchFamily="18" charset="0"/>
                <a:cs typeface="Times New Roman" panose="02020603050405020304" pitchFamily="18" charset="0"/>
              </a:defRPr>
            </a:lvl1pPr>
          </a:lstStyle>
          <a:p>
            <a:r>
              <a:rPr lang="lt-LT"/>
              <a:t>Spustelėję redaguokite stilių</a:t>
            </a:r>
          </a:p>
        </p:txBody>
      </p:sp>
      <p:sp>
        <p:nvSpPr>
          <p:cNvPr id="3" name="Teksto vietos rezervavimo ženklas 2">
            <a:extLst>
              <a:ext uri="{FF2B5EF4-FFF2-40B4-BE49-F238E27FC236}">
                <a16:creationId xmlns:a16="http://schemas.microsoft.com/office/drawing/2014/main" id="{5BEE82C2-FBEC-17E7-693F-DBBDAA641DF7}"/>
              </a:ext>
            </a:extLst>
          </p:cNvPr>
          <p:cNvSpPr>
            <a:spLocks noGrp="1"/>
          </p:cNvSpPr>
          <p:nvPr>
            <p:ph type="body" idx="1"/>
          </p:nvPr>
        </p:nvSpPr>
        <p:spPr>
          <a:xfrm>
            <a:off x="831850" y="4589463"/>
            <a:ext cx="10515600" cy="1500187"/>
          </a:xfrm>
        </p:spPr>
        <p:txBody>
          <a:bodyPr/>
          <a:lstStyle>
            <a:lvl1pPr marL="0" indent="0">
              <a:buNone/>
              <a:defRPr sz="2400">
                <a:solidFill>
                  <a:srgbClr val="1C5F79"/>
                </a:solidFill>
                <a:latin typeface="Times New Roman" panose="02020603050405020304" pitchFamily="18" charset="0"/>
                <a:cs typeface="Times New Roman" panose="0202060305040502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a:t>Spustelėkite, kad galėtumėte redaguoti šablono teksto stilius</a:t>
            </a:r>
          </a:p>
        </p:txBody>
      </p:sp>
      <p:sp>
        <p:nvSpPr>
          <p:cNvPr id="4" name="Datos vietos rezervavimo ženklas 3">
            <a:extLst>
              <a:ext uri="{FF2B5EF4-FFF2-40B4-BE49-F238E27FC236}">
                <a16:creationId xmlns:a16="http://schemas.microsoft.com/office/drawing/2014/main" id="{B6DE45D9-FB35-D1AA-5919-07036069686B}"/>
              </a:ext>
            </a:extLst>
          </p:cNvPr>
          <p:cNvSpPr>
            <a:spLocks noGrp="1"/>
          </p:cNvSpPr>
          <p:nvPr>
            <p:ph type="dt" sz="half" idx="10"/>
          </p:nvPr>
        </p:nvSpPr>
        <p:spPr/>
        <p:txBody>
          <a:bodyPr/>
          <a:lstStyle/>
          <a:p>
            <a:fld id="{A7A9C0CF-96B4-4F9D-B709-E57B41581D2C}" type="datetimeFigureOut">
              <a:rPr lang="lt-LT" smtClean="0"/>
              <a:t>2025-06-19</a:t>
            </a:fld>
            <a:endParaRPr lang="lt-LT"/>
          </a:p>
        </p:txBody>
      </p:sp>
      <p:sp>
        <p:nvSpPr>
          <p:cNvPr id="5" name="Poraštės vietos rezervavimo ženklas 4">
            <a:extLst>
              <a:ext uri="{FF2B5EF4-FFF2-40B4-BE49-F238E27FC236}">
                <a16:creationId xmlns:a16="http://schemas.microsoft.com/office/drawing/2014/main" id="{D5699F23-7243-ECD0-313A-1E4402190E7E}"/>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FE590536-414E-D812-5D31-D8BC07B3F9B4}"/>
              </a:ext>
            </a:extLst>
          </p:cNvPr>
          <p:cNvSpPr>
            <a:spLocks noGrp="1"/>
          </p:cNvSpPr>
          <p:nvPr>
            <p:ph type="sldNum" sz="quarter" idx="12"/>
          </p:nvPr>
        </p:nvSpPr>
        <p:spPr/>
        <p:txBody>
          <a:bodyPr/>
          <a:lstStyle/>
          <a:p>
            <a:fld id="{96DF0394-E1CB-4511-AEDB-A56756FF897E}" type="slidenum">
              <a:rPr lang="lt-LT" smtClean="0"/>
              <a:t>‹#›</a:t>
            </a:fld>
            <a:endParaRPr lang="lt-LT"/>
          </a:p>
        </p:txBody>
      </p:sp>
    </p:spTree>
    <p:extLst>
      <p:ext uri="{BB962C8B-B14F-4D97-AF65-F5344CB8AC3E}">
        <p14:creationId xmlns:p14="http://schemas.microsoft.com/office/powerpoint/2010/main" val="34442220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avadinimo vietos rezervavimo ženklas 1">
            <a:extLst>
              <a:ext uri="{FF2B5EF4-FFF2-40B4-BE49-F238E27FC236}">
                <a16:creationId xmlns:a16="http://schemas.microsoft.com/office/drawing/2014/main" id="{27B697C7-169D-CD82-9A43-B92266FD78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t-LT"/>
              <a:t>Spustelėję redaguokite stilių</a:t>
            </a:r>
          </a:p>
        </p:txBody>
      </p:sp>
      <p:sp>
        <p:nvSpPr>
          <p:cNvPr id="3" name="Teksto vietos rezervavimo ženklas 2">
            <a:extLst>
              <a:ext uri="{FF2B5EF4-FFF2-40B4-BE49-F238E27FC236}">
                <a16:creationId xmlns:a16="http://schemas.microsoft.com/office/drawing/2014/main" id="{DA0EC59D-163E-F699-1E80-4C2DF30EBF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52CC85BC-2EDF-BE30-B0E4-E1B6746C83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A9C0CF-96B4-4F9D-B709-E57B41581D2C}" type="datetimeFigureOut">
              <a:rPr lang="lt-LT" smtClean="0"/>
              <a:t>2025-06-19</a:t>
            </a:fld>
            <a:endParaRPr lang="lt-LT"/>
          </a:p>
        </p:txBody>
      </p:sp>
      <p:sp>
        <p:nvSpPr>
          <p:cNvPr id="5" name="Poraštės vietos rezervavimo ženklas 4">
            <a:extLst>
              <a:ext uri="{FF2B5EF4-FFF2-40B4-BE49-F238E27FC236}">
                <a16:creationId xmlns:a16="http://schemas.microsoft.com/office/drawing/2014/main" id="{6875C95B-229B-C2CB-79EC-384357ADE9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kaidrės numerio vietos rezervavimo ženklas 5">
            <a:extLst>
              <a:ext uri="{FF2B5EF4-FFF2-40B4-BE49-F238E27FC236}">
                <a16:creationId xmlns:a16="http://schemas.microsoft.com/office/drawing/2014/main" id="{65FDDB1A-3D28-62EA-7200-EA01AA5D4A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DF0394-E1CB-4511-AEDB-A56756FF897E}" type="slidenum">
              <a:rPr lang="lt-LT" smtClean="0"/>
              <a:t>‹#›</a:t>
            </a:fld>
            <a:endParaRPr lang="lt-LT"/>
          </a:p>
        </p:txBody>
      </p:sp>
    </p:spTree>
    <p:extLst>
      <p:ext uri="{BB962C8B-B14F-4D97-AF65-F5344CB8AC3E}">
        <p14:creationId xmlns:p14="http://schemas.microsoft.com/office/powerpoint/2010/main" val="17986679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vadinimo vietos rezervavimo ženklas 1">
            <a:extLst>
              <a:ext uri="{FF2B5EF4-FFF2-40B4-BE49-F238E27FC236}">
                <a16:creationId xmlns:a16="http://schemas.microsoft.com/office/drawing/2014/main" id="{27B697C7-169D-CD82-9A43-B92266FD78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t-LT"/>
              <a:t>Spustelėję redaguokite stilių</a:t>
            </a:r>
          </a:p>
        </p:txBody>
      </p:sp>
      <p:sp>
        <p:nvSpPr>
          <p:cNvPr id="3" name="Teksto vietos rezervavimo ženklas 2">
            <a:extLst>
              <a:ext uri="{FF2B5EF4-FFF2-40B4-BE49-F238E27FC236}">
                <a16:creationId xmlns:a16="http://schemas.microsoft.com/office/drawing/2014/main" id="{DA0EC59D-163E-F699-1E80-4C2DF30EBF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52CC85BC-2EDF-BE30-B0E4-E1B6746C83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A9C0CF-96B4-4F9D-B709-E57B41581D2C}" type="datetimeFigureOut">
              <a:rPr lang="lt-LT" smtClean="0"/>
              <a:t>2025-06-19</a:t>
            </a:fld>
            <a:endParaRPr lang="lt-LT"/>
          </a:p>
        </p:txBody>
      </p:sp>
      <p:sp>
        <p:nvSpPr>
          <p:cNvPr id="5" name="Poraštės vietos rezervavimo ženklas 4">
            <a:extLst>
              <a:ext uri="{FF2B5EF4-FFF2-40B4-BE49-F238E27FC236}">
                <a16:creationId xmlns:a16="http://schemas.microsoft.com/office/drawing/2014/main" id="{6875C95B-229B-C2CB-79EC-384357ADE9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kaidrės numerio vietos rezervavimo ženklas 5">
            <a:extLst>
              <a:ext uri="{FF2B5EF4-FFF2-40B4-BE49-F238E27FC236}">
                <a16:creationId xmlns:a16="http://schemas.microsoft.com/office/drawing/2014/main" id="{65FDDB1A-3D28-62EA-7200-EA01AA5D4A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DF0394-E1CB-4511-AEDB-A56756FF897E}" type="slidenum">
              <a:rPr lang="lt-LT" smtClean="0"/>
              <a:t>‹#›</a:t>
            </a:fld>
            <a:endParaRPr lang="lt-LT"/>
          </a:p>
        </p:txBody>
      </p:sp>
    </p:spTree>
    <p:extLst>
      <p:ext uri="{BB962C8B-B14F-4D97-AF65-F5344CB8AC3E}">
        <p14:creationId xmlns:p14="http://schemas.microsoft.com/office/powerpoint/2010/main" val="42483294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svg"/><Relationship Id="rId2" Type="http://schemas.openxmlformats.org/officeDocument/2006/relationships/notesSlide" Target="../notesSlides/notesSlide10.xml"/><Relationship Id="rId16"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27.svg"/><Relationship Id="rId11" Type="http://schemas.openxmlformats.org/officeDocument/2006/relationships/image" Target="../media/image32.sv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chart" Target="../charts/chart7.xml"/><Relationship Id="rId4" Type="http://schemas.openxmlformats.org/officeDocument/2006/relationships/image" Target="../media/image40.jpg"/></Relationships>
</file>

<file path=ppt/slides/_rels/slide12.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1.jpg"/><Relationship Id="rId7"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50.png"/><Relationship Id="rId3" Type="http://schemas.openxmlformats.org/officeDocument/2006/relationships/image" Target="../media/image24.png"/><Relationship Id="rId7" Type="http://schemas.openxmlformats.org/officeDocument/2006/relationships/image" Target="../media/image34.svg"/><Relationship Id="rId12"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image" Target="../media/image48.png"/><Relationship Id="rId5" Type="http://schemas.openxmlformats.org/officeDocument/2006/relationships/image" Target="../media/image30.png"/><Relationship Id="rId10" Type="http://schemas.openxmlformats.org/officeDocument/2006/relationships/image" Target="../media/image47.png"/><Relationship Id="rId4" Type="http://schemas.openxmlformats.org/officeDocument/2006/relationships/image" Target="../media/image25.svg"/><Relationship Id="rId9" Type="http://schemas.openxmlformats.org/officeDocument/2006/relationships/image" Target="../media/image36.png"/><Relationship Id="rId14" Type="http://schemas.openxmlformats.org/officeDocument/2006/relationships/image" Target="../media/image51.svg"/></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chart" Target="../charts/chart1.xml"/><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chart" Target="../charts/chart3.xml"/></Relationships>
</file>

<file path=ppt/slides/_rels/slide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chart" Target="../charts/chart6.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D2990634-9458-C9D9-F5B3-DC599F2D0FDE}"/>
              </a:ext>
            </a:extLst>
          </p:cNvPr>
          <p:cNvSpPr>
            <a:spLocks noGrp="1"/>
          </p:cNvSpPr>
          <p:nvPr>
            <p:ph type="ctrTitle"/>
          </p:nvPr>
        </p:nvSpPr>
        <p:spPr>
          <a:xfrm>
            <a:off x="2209800" y="1334126"/>
            <a:ext cx="9144000" cy="2368444"/>
          </a:xfrm>
        </p:spPr>
        <p:txBody>
          <a:bodyPr/>
          <a:lstStyle/>
          <a:p>
            <a:r>
              <a:rPr lang="lt-LT" b="1" dirty="0"/>
              <a:t>Europa investuoja – </a:t>
            </a:r>
            <a:br>
              <a:rPr lang="lt-LT" b="1" dirty="0"/>
            </a:br>
            <a:r>
              <a:rPr lang="lt-LT" b="1" dirty="0"/>
              <a:t>Kauno regionas kuria</a:t>
            </a:r>
            <a:endParaRPr lang="lt-LT" dirty="0"/>
          </a:p>
        </p:txBody>
      </p:sp>
      <p:sp>
        <p:nvSpPr>
          <p:cNvPr id="3" name="Antrinis pavadinimas 2">
            <a:extLst>
              <a:ext uri="{FF2B5EF4-FFF2-40B4-BE49-F238E27FC236}">
                <a16:creationId xmlns:a16="http://schemas.microsoft.com/office/drawing/2014/main" id="{8518E8FA-10F4-0D0D-1090-5D79C7F898BC}"/>
              </a:ext>
            </a:extLst>
          </p:cNvPr>
          <p:cNvSpPr>
            <a:spLocks noGrp="1"/>
          </p:cNvSpPr>
          <p:nvPr>
            <p:ph type="subTitle" idx="1"/>
          </p:nvPr>
        </p:nvSpPr>
        <p:spPr>
          <a:xfrm>
            <a:off x="1948721" y="3702570"/>
            <a:ext cx="10028420" cy="1184223"/>
          </a:xfrm>
        </p:spPr>
        <p:txBody>
          <a:bodyPr>
            <a:normAutofit fontScale="92500"/>
          </a:bodyPr>
          <a:lstStyle/>
          <a:p>
            <a:endParaRPr lang="lt-LT" b="1" dirty="0"/>
          </a:p>
          <a:p>
            <a:r>
              <a:rPr lang="lt-LT" sz="3000" b="1" dirty="0"/>
              <a:t>Europos Sąjungos investicijų vaidmuo Kauno regiono plėtroje</a:t>
            </a:r>
            <a:endParaRPr lang="lt-LT" sz="3000" dirty="0"/>
          </a:p>
        </p:txBody>
      </p:sp>
      <p:sp>
        <p:nvSpPr>
          <p:cNvPr id="4" name="TextBox 3">
            <a:extLst>
              <a:ext uri="{FF2B5EF4-FFF2-40B4-BE49-F238E27FC236}">
                <a16:creationId xmlns:a16="http://schemas.microsoft.com/office/drawing/2014/main" id="{5435BD39-5414-02D4-9C9D-3642B2C1334B}"/>
              </a:ext>
            </a:extLst>
          </p:cNvPr>
          <p:cNvSpPr txBox="1"/>
          <p:nvPr/>
        </p:nvSpPr>
        <p:spPr>
          <a:xfrm>
            <a:off x="2209800" y="5547794"/>
            <a:ext cx="9767341" cy="523220"/>
          </a:xfrm>
          <a:prstGeom prst="rect">
            <a:avLst/>
          </a:prstGeom>
          <a:noFill/>
        </p:spPr>
        <p:txBody>
          <a:bodyPr wrap="square">
            <a:spAutoFit/>
          </a:bodyPr>
          <a:lstStyle/>
          <a:p>
            <a:pPr algn="r" rtl="0" fontAlgn="base"/>
            <a:r>
              <a:rPr lang="lt-LT" sz="2800" b="0" i="1" u="none" strike="noStrike" dirty="0">
                <a:solidFill>
                  <a:srgbClr val="072C62"/>
                </a:solidFill>
                <a:effectLst/>
                <a:latin typeface="Times New Roman" panose="02020603050405020304" pitchFamily="18" charset="0"/>
              </a:rPr>
              <a:t>Pranešėja – </a:t>
            </a:r>
            <a:r>
              <a:rPr lang="lt-LT" sz="2800" i="1" dirty="0">
                <a:solidFill>
                  <a:srgbClr val="072C62"/>
                </a:solidFill>
                <a:latin typeface="Times New Roman" panose="02020603050405020304" pitchFamily="18" charset="0"/>
              </a:rPr>
              <a:t>Birštono savivaldybės merė Nijolė </a:t>
            </a:r>
            <a:r>
              <a:rPr lang="lt-LT" sz="2800" i="1" dirty="0" err="1">
                <a:solidFill>
                  <a:srgbClr val="072C62"/>
                </a:solidFill>
                <a:latin typeface="Times New Roman" panose="02020603050405020304" pitchFamily="18" charset="0"/>
              </a:rPr>
              <a:t>Dirginčienė</a:t>
            </a:r>
            <a:r>
              <a:rPr lang="en-US" sz="1800" b="0" i="0" dirty="0">
                <a:solidFill>
                  <a:srgbClr val="072C62"/>
                </a:solidFill>
                <a:effectLst/>
                <a:latin typeface="Times New Roman" panose="02020603050405020304" pitchFamily="18" charset="0"/>
              </a:rPr>
              <a:t>​</a:t>
            </a:r>
            <a:endParaRPr lang="en-US"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4176195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08EED-E83A-EB0B-401A-BAC157A41BD6}"/>
              </a:ext>
            </a:extLst>
          </p:cNvPr>
          <p:cNvSpPr>
            <a:spLocks noGrp="1"/>
          </p:cNvSpPr>
          <p:nvPr>
            <p:ph type="title"/>
          </p:nvPr>
        </p:nvSpPr>
        <p:spPr/>
        <p:txBody>
          <a:bodyPr>
            <a:normAutofit/>
          </a:bodyPr>
          <a:lstStyle/>
          <a:p>
            <a:r>
              <a:rPr lang="lt-LT" dirty="0"/>
              <a:t>Pasiekti rezultatai</a:t>
            </a:r>
            <a:br>
              <a:rPr lang="lt-LT" dirty="0"/>
            </a:br>
            <a:r>
              <a:rPr lang="lt-LT" sz="2400" dirty="0"/>
              <a:t>Įgyvendinus </a:t>
            </a:r>
            <a:r>
              <a:rPr lang="en-US" sz="2400" dirty="0"/>
              <a:t>2014–2020 m. </a:t>
            </a:r>
            <a:r>
              <a:rPr lang="lt-LT" sz="2400" dirty="0"/>
              <a:t>ES finansavimo laikotarpio projektus:</a:t>
            </a:r>
            <a:endParaRPr lang="lt-LT" dirty="0"/>
          </a:p>
        </p:txBody>
      </p:sp>
      <p:pic>
        <p:nvPicPr>
          <p:cNvPr id="11" name="Content Placeholder 10" descr="House with solid fill">
            <a:extLst>
              <a:ext uri="{FF2B5EF4-FFF2-40B4-BE49-F238E27FC236}">
                <a16:creationId xmlns:a16="http://schemas.microsoft.com/office/drawing/2014/main" id="{84BB0986-9A95-9DF3-CA64-BA173C239400}"/>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5638800" y="3544094"/>
            <a:ext cx="914400" cy="914400"/>
          </a:xfrm>
        </p:spPr>
      </p:pic>
      <p:sp>
        <p:nvSpPr>
          <p:cNvPr id="12" name="TextBox 11">
            <a:extLst>
              <a:ext uri="{FF2B5EF4-FFF2-40B4-BE49-F238E27FC236}">
                <a16:creationId xmlns:a16="http://schemas.microsoft.com/office/drawing/2014/main" id="{7E7FA23E-B5CE-8B9D-A4A8-DD33F934907F}"/>
              </a:ext>
            </a:extLst>
          </p:cNvPr>
          <p:cNvSpPr txBox="1"/>
          <p:nvPr/>
        </p:nvSpPr>
        <p:spPr>
          <a:xfrm>
            <a:off x="5105400" y="4458494"/>
            <a:ext cx="1957848" cy="892552"/>
          </a:xfrm>
          <a:prstGeom prst="rect">
            <a:avLst/>
          </a:prstGeom>
          <a:noFill/>
        </p:spPr>
        <p:txBody>
          <a:bodyPr wrap="square" rtlCol="0">
            <a:spAutoFit/>
          </a:bodyPr>
          <a:lstStyle/>
          <a:p>
            <a:pPr algn="ctr"/>
            <a:r>
              <a:rPr lang="lt-LT" sz="2800" dirty="0">
                <a:solidFill>
                  <a:srgbClr val="1B5F79"/>
                </a:solidFill>
                <a:latin typeface="Times New Roman" panose="02020603050405020304" pitchFamily="18" charset="0"/>
                <a:cs typeface="Times New Roman" panose="02020603050405020304" pitchFamily="18" charset="0"/>
              </a:rPr>
              <a:t>342</a:t>
            </a:r>
          </a:p>
          <a:p>
            <a:pPr algn="ctr"/>
            <a:r>
              <a:rPr lang="lt-LT" sz="1200" dirty="0">
                <a:solidFill>
                  <a:srgbClr val="1B5F79"/>
                </a:solidFill>
                <a:latin typeface="Times New Roman" panose="02020603050405020304" pitchFamily="18" charset="0"/>
                <a:cs typeface="Times New Roman" panose="02020603050405020304" pitchFamily="18" charset="0"/>
              </a:rPr>
              <a:t>naujai įrengti ar įsigyti socialiniai būstai </a:t>
            </a:r>
            <a:endParaRPr lang="lt-LT" sz="1200" dirty="0">
              <a:solidFill>
                <a:srgbClr val="1C5F79"/>
              </a:solidFill>
              <a:latin typeface="Times New Roman" panose="02020603050405020304" pitchFamily="18" charset="0"/>
              <a:cs typeface="Times New Roman" panose="02020603050405020304" pitchFamily="18" charset="0"/>
            </a:endParaRPr>
          </a:p>
        </p:txBody>
      </p:sp>
      <p:pic>
        <p:nvPicPr>
          <p:cNvPr id="14" name="Graphic 13" descr="Car with solid fill">
            <a:extLst>
              <a:ext uri="{FF2B5EF4-FFF2-40B4-BE49-F238E27FC236}">
                <a16:creationId xmlns:a16="http://schemas.microsoft.com/office/drawing/2014/main" id="{BDEA7330-60E6-CD78-AECF-3FD38DAC8D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72350" y="4893846"/>
            <a:ext cx="914400" cy="914400"/>
          </a:xfrm>
          <a:prstGeom prst="rect">
            <a:avLst/>
          </a:prstGeom>
        </p:spPr>
      </p:pic>
      <p:sp>
        <p:nvSpPr>
          <p:cNvPr id="15" name="TextBox 14">
            <a:extLst>
              <a:ext uri="{FF2B5EF4-FFF2-40B4-BE49-F238E27FC236}">
                <a16:creationId xmlns:a16="http://schemas.microsoft.com/office/drawing/2014/main" id="{8463AC9C-0ECA-F0C2-5774-87559DBF0C78}"/>
              </a:ext>
            </a:extLst>
          </p:cNvPr>
          <p:cNvSpPr txBox="1"/>
          <p:nvPr/>
        </p:nvSpPr>
        <p:spPr>
          <a:xfrm>
            <a:off x="6850626" y="5551091"/>
            <a:ext cx="1957848" cy="892552"/>
          </a:xfrm>
          <a:prstGeom prst="rect">
            <a:avLst/>
          </a:prstGeom>
          <a:noFill/>
        </p:spPr>
        <p:txBody>
          <a:bodyPr wrap="square" rtlCol="0">
            <a:spAutoFit/>
          </a:bodyPr>
          <a:lstStyle/>
          <a:p>
            <a:pPr algn="ctr"/>
            <a:r>
              <a:rPr lang="lt-LT" sz="2800" dirty="0">
                <a:solidFill>
                  <a:srgbClr val="1B5F79"/>
                </a:solidFill>
                <a:latin typeface="Times New Roman" panose="02020603050405020304" pitchFamily="18" charset="0"/>
                <a:cs typeface="Times New Roman" panose="02020603050405020304" pitchFamily="18" charset="0"/>
              </a:rPr>
              <a:t>26 km</a:t>
            </a:r>
          </a:p>
          <a:p>
            <a:pPr algn="ctr"/>
            <a:r>
              <a:rPr lang="lt-LT" sz="1200" dirty="0">
                <a:solidFill>
                  <a:srgbClr val="1B5F79"/>
                </a:solidFill>
                <a:latin typeface="Times New Roman" panose="02020603050405020304" pitchFamily="18" charset="0"/>
                <a:cs typeface="Times New Roman" panose="02020603050405020304" pitchFamily="18" charset="0"/>
              </a:rPr>
              <a:t>rekonstruotų arba atnaujintų kelių</a:t>
            </a:r>
            <a:endParaRPr lang="lt-LT" sz="1200" dirty="0">
              <a:solidFill>
                <a:srgbClr val="1C5F79"/>
              </a:solidFill>
              <a:latin typeface="Times New Roman" panose="02020603050405020304" pitchFamily="18" charset="0"/>
              <a:cs typeface="Times New Roman" panose="02020603050405020304" pitchFamily="18" charset="0"/>
            </a:endParaRPr>
          </a:p>
        </p:txBody>
      </p:sp>
      <p:pic>
        <p:nvPicPr>
          <p:cNvPr id="17" name="Graphic 16" descr="Children with solid fill">
            <a:extLst>
              <a:ext uri="{FF2B5EF4-FFF2-40B4-BE49-F238E27FC236}">
                <a16:creationId xmlns:a16="http://schemas.microsoft.com/office/drawing/2014/main" id="{525A458D-6AE2-8875-0C6E-66FE03F83C8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72350" y="2141141"/>
            <a:ext cx="914400" cy="914400"/>
          </a:xfrm>
          <a:prstGeom prst="rect">
            <a:avLst/>
          </a:prstGeom>
        </p:spPr>
      </p:pic>
      <p:sp>
        <p:nvSpPr>
          <p:cNvPr id="18" name="TextBox 17">
            <a:extLst>
              <a:ext uri="{FF2B5EF4-FFF2-40B4-BE49-F238E27FC236}">
                <a16:creationId xmlns:a16="http://schemas.microsoft.com/office/drawing/2014/main" id="{AF020484-6BE7-32DA-8F0E-16A373C577BD}"/>
              </a:ext>
            </a:extLst>
          </p:cNvPr>
          <p:cNvSpPr txBox="1"/>
          <p:nvPr/>
        </p:nvSpPr>
        <p:spPr>
          <a:xfrm>
            <a:off x="6850626" y="2791044"/>
            <a:ext cx="1957848" cy="1261884"/>
          </a:xfrm>
          <a:prstGeom prst="rect">
            <a:avLst/>
          </a:prstGeom>
          <a:noFill/>
        </p:spPr>
        <p:txBody>
          <a:bodyPr wrap="square" rtlCol="0">
            <a:spAutoFit/>
          </a:bodyPr>
          <a:lstStyle/>
          <a:p>
            <a:pPr algn="ctr"/>
            <a:r>
              <a:rPr lang="lt-LT" sz="2800" dirty="0">
                <a:solidFill>
                  <a:srgbClr val="1B5F79"/>
                </a:solidFill>
                <a:latin typeface="Times New Roman" panose="02020603050405020304" pitchFamily="18" charset="0"/>
                <a:cs typeface="Times New Roman" panose="02020603050405020304" pitchFamily="18" charset="0"/>
              </a:rPr>
              <a:t>806</a:t>
            </a:r>
          </a:p>
          <a:p>
            <a:pPr algn="ctr"/>
            <a:r>
              <a:rPr lang="lt-LT" sz="1200" dirty="0">
                <a:solidFill>
                  <a:srgbClr val="1B5F79"/>
                </a:solidFill>
                <a:latin typeface="Times New Roman" panose="02020603050405020304" pitchFamily="18" charset="0"/>
                <a:cs typeface="Times New Roman" panose="02020603050405020304" pitchFamily="18" charset="0"/>
              </a:rPr>
              <a:t>naujos / atnaujintos ikimokyklinio ir priešmokyklinio ugdymo vietos</a:t>
            </a:r>
            <a:endParaRPr lang="lt-LT" sz="1200" dirty="0">
              <a:solidFill>
                <a:srgbClr val="1C5F79"/>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3F28544C-F52C-CF83-CDDD-169959C5B5CE}"/>
              </a:ext>
            </a:extLst>
          </p:cNvPr>
          <p:cNvSpPr txBox="1"/>
          <p:nvPr/>
        </p:nvSpPr>
        <p:spPr>
          <a:xfrm>
            <a:off x="3383527" y="5551091"/>
            <a:ext cx="1957848" cy="892552"/>
          </a:xfrm>
          <a:prstGeom prst="rect">
            <a:avLst/>
          </a:prstGeom>
          <a:noFill/>
        </p:spPr>
        <p:txBody>
          <a:bodyPr wrap="square" rtlCol="0">
            <a:spAutoFit/>
          </a:bodyPr>
          <a:lstStyle/>
          <a:p>
            <a:pPr algn="ctr"/>
            <a:r>
              <a:rPr lang="lt-LT" sz="2800" dirty="0">
                <a:solidFill>
                  <a:srgbClr val="1B5F79"/>
                </a:solidFill>
                <a:latin typeface="Times New Roman" panose="02020603050405020304" pitchFamily="18" charset="0"/>
                <a:cs typeface="Times New Roman" panose="02020603050405020304" pitchFamily="18" charset="0"/>
              </a:rPr>
              <a:t>21 km</a:t>
            </a:r>
          </a:p>
          <a:p>
            <a:pPr algn="ctr"/>
            <a:r>
              <a:rPr lang="lt-LT" sz="1200" dirty="0">
                <a:solidFill>
                  <a:srgbClr val="1B5F79"/>
                </a:solidFill>
                <a:latin typeface="Times New Roman" panose="02020603050405020304" pitchFamily="18" charset="0"/>
                <a:cs typeface="Times New Roman" panose="02020603050405020304" pitchFamily="18" charset="0"/>
              </a:rPr>
              <a:t>naujų / r</a:t>
            </a:r>
            <a:r>
              <a:rPr lang="pt-BR" sz="1200" dirty="0">
                <a:solidFill>
                  <a:srgbClr val="1B5F79"/>
                </a:solidFill>
                <a:latin typeface="Times New Roman" panose="02020603050405020304" pitchFamily="18" charset="0"/>
                <a:cs typeface="Times New Roman" panose="02020603050405020304" pitchFamily="18" charset="0"/>
              </a:rPr>
              <a:t>ekonstruotų dviračių / pėsčiųjų</a:t>
            </a:r>
            <a:r>
              <a:rPr lang="lt-LT" sz="1200" dirty="0">
                <a:solidFill>
                  <a:srgbClr val="1B5F79"/>
                </a:solidFill>
                <a:latin typeface="Times New Roman" panose="02020603050405020304" pitchFamily="18" charset="0"/>
                <a:cs typeface="Times New Roman" panose="02020603050405020304" pitchFamily="18" charset="0"/>
              </a:rPr>
              <a:t> takų</a:t>
            </a:r>
            <a:endParaRPr lang="lt-LT" sz="1200" dirty="0">
              <a:solidFill>
                <a:srgbClr val="1C5F79"/>
              </a:solidFill>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179FF8D6-7925-7EF6-1CA1-A36A3ADA0611}"/>
              </a:ext>
            </a:extLst>
          </p:cNvPr>
          <p:cNvPicPr>
            <a:picLocks noChangeAspect="1"/>
          </p:cNvPicPr>
          <p:nvPr/>
        </p:nvPicPr>
        <p:blipFill>
          <a:blip r:embed="rId9"/>
          <a:stretch>
            <a:fillRect/>
          </a:stretch>
        </p:blipFill>
        <p:spPr>
          <a:xfrm>
            <a:off x="3638550" y="4891582"/>
            <a:ext cx="1223502" cy="725945"/>
          </a:xfrm>
          <a:prstGeom prst="rect">
            <a:avLst/>
          </a:prstGeom>
        </p:spPr>
      </p:pic>
      <p:sp>
        <p:nvSpPr>
          <p:cNvPr id="22" name="TextBox 21">
            <a:extLst>
              <a:ext uri="{FF2B5EF4-FFF2-40B4-BE49-F238E27FC236}">
                <a16:creationId xmlns:a16="http://schemas.microsoft.com/office/drawing/2014/main" id="{DFE5EFDB-4B97-BB8B-B432-73D088C02007}"/>
              </a:ext>
            </a:extLst>
          </p:cNvPr>
          <p:cNvSpPr txBox="1"/>
          <p:nvPr/>
        </p:nvSpPr>
        <p:spPr>
          <a:xfrm>
            <a:off x="1617408" y="4447570"/>
            <a:ext cx="1957848" cy="1077218"/>
          </a:xfrm>
          <a:prstGeom prst="rect">
            <a:avLst/>
          </a:prstGeom>
          <a:noFill/>
        </p:spPr>
        <p:txBody>
          <a:bodyPr wrap="square" rtlCol="0">
            <a:spAutoFit/>
          </a:bodyPr>
          <a:lstStyle/>
          <a:p>
            <a:pPr algn="ctr"/>
            <a:r>
              <a:rPr lang="lt-LT" sz="2800" dirty="0">
                <a:solidFill>
                  <a:srgbClr val="1B5F79"/>
                </a:solidFill>
                <a:latin typeface="Times New Roman" panose="02020603050405020304" pitchFamily="18" charset="0"/>
                <a:cs typeface="Times New Roman" panose="02020603050405020304" pitchFamily="18" charset="0"/>
              </a:rPr>
              <a:t>340 227</a:t>
            </a:r>
          </a:p>
          <a:p>
            <a:pPr algn="ctr"/>
            <a:r>
              <a:rPr lang="lt-LT" sz="1200" dirty="0">
                <a:solidFill>
                  <a:srgbClr val="1B5F79"/>
                </a:solidFill>
                <a:latin typeface="Times New Roman" panose="02020603050405020304" pitchFamily="18" charset="0"/>
                <a:cs typeface="Times New Roman" panose="02020603050405020304" pitchFamily="18" charset="0"/>
              </a:rPr>
              <a:t>gyventojams pagerintos vandens tiekimo / nuotekų tvarkymo paslaugos</a:t>
            </a:r>
            <a:endParaRPr lang="lt-LT" sz="1200" dirty="0">
              <a:solidFill>
                <a:srgbClr val="1C5F79"/>
              </a:solidFill>
              <a:latin typeface="Times New Roman" panose="02020603050405020304" pitchFamily="18" charset="0"/>
              <a:cs typeface="Times New Roman" panose="02020603050405020304" pitchFamily="18" charset="0"/>
            </a:endParaRPr>
          </a:p>
        </p:txBody>
      </p:sp>
      <p:pic>
        <p:nvPicPr>
          <p:cNvPr id="24" name="Graphic 23" descr="Water with solid fill">
            <a:extLst>
              <a:ext uri="{FF2B5EF4-FFF2-40B4-BE49-F238E27FC236}">
                <a16:creationId xmlns:a16="http://schemas.microsoft.com/office/drawing/2014/main" id="{F21F7F72-FC2A-0C10-DB47-8F95174B8BF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139132" y="3713381"/>
            <a:ext cx="914400" cy="914400"/>
          </a:xfrm>
          <a:prstGeom prst="rect">
            <a:avLst/>
          </a:prstGeom>
        </p:spPr>
      </p:pic>
      <p:pic>
        <p:nvPicPr>
          <p:cNvPr id="26" name="Graphic 25" descr="Forest scene with solid fill">
            <a:extLst>
              <a:ext uri="{FF2B5EF4-FFF2-40B4-BE49-F238E27FC236}">
                <a16:creationId xmlns:a16="http://schemas.microsoft.com/office/drawing/2014/main" id="{E3B48A9F-9FFA-4FC3-2BFE-EFFE617C2BB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115550" y="2141141"/>
            <a:ext cx="914400" cy="914400"/>
          </a:xfrm>
          <a:prstGeom prst="rect">
            <a:avLst/>
          </a:prstGeom>
        </p:spPr>
      </p:pic>
      <p:sp>
        <p:nvSpPr>
          <p:cNvPr id="27" name="TextBox 26">
            <a:extLst>
              <a:ext uri="{FF2B5EF4-FFF2-40B4-BE49-F238E27FC236}">
                <a16:creationId xmlns:a16="http://schemas.microsoft.com/office/drawing/2014/main" id="{60972443-514C-5930-1DCB-6E114653C05F}"/>
              </a:ext>
            </a:extLst>
          </p:cNvPr>
          <p:cNvSpPr txBox="1"/>
          <p:nvPr/>
        </p:nvSpPr>
        <p:spPr>
          <a:xfrm>
            <a:off x="9593826" y="2982724"/>
            <a:ext cx="1957848" cy="892552"/>
          </a:xfrm>
          <a:prstGeom prst="rect">
            <a:avLst/>
          </a:prstGeom>
          <a:noFill/>
        </p:spPr>
        <p:txBody>
          <a:bodyPr wrap="square" rtlCol="0">
            <a:spAutoFit/>
          </a:bodyPr>
          <a:lstStyle/>
          <a:p>
            <a:pPr algn="ctr"/>
            <a:r>
              <a:rPr lang="lt-LT" sz="2800" dirty="0">
                <a:solidFill>
                  <a:srgbClr val="1B5F79"/>
                </a:solidFill>
                <a:latin typeface="Times New Roman" panose="02020603050405020304" pitchFamily="18" charset="0"/>
                <a:cs typeface="Times New Roman" panose="02020603050405020304" pitchFamily="18" charset="0"/>
              </a:rPr>
              <a:t>184 ha</a:t>
            </a:r>
          </a:p>
          <a:p>
            <a:pPr algn="ctr"/>
            <a:r>
              <a:rPr lang="lt-LT" sz="1200" dirty="0">
                <a:solidFill>
                  <a:srgbClr val="1B5F79"/>
                </a:solidFill>
                <a:latin typeface="Times New Roman" panose="02020603050405020304" pitchFamily="18" charset="0"/>
                <a:cs typeface="Times New Roman" panose="02020603050405020304" pitchFamily="18" charset="0"/>
              </a:rPr>
              <a:t>sukurtų arba atkurtų teritorijų</a:t>
            </a:r>
            <a:endParaRPr lang="lt-LT" sz="1200" dirty="0">
              <a:solidFill>
                <a:srgbClr val="1C5F79"/>
              </a:solidFill>
              <a:latin typeface="Times New Roman" panose="02020603050405020304" pitchFamily="18" charset="0"/>
              <a:cs typeface="Times New Roman" panose="02020603050405020304" pitchFamily="18" charset="0"/>
            </a:endParaRPr>
          </a:p>
        </p:txBody>
      </p:sp>
      <p:pic>
        <p:nvPicPr>
          <p:cNvPr id="29" name="Picture 28">
            <a:extLst>
              <a:ext uri="{FF2B5EF4-FFF2-40B4-BE49-F238E27FC236}">
                <a16:creationId xmlns:a16="http://schemas.microsoft.com/office/drawing/2014/main" id="{DE52FBCE-6C2B-E190-D990-DA1A5B18D443}"/>
              </a:ext>
            </a:extLst>
          </p:cNvPr>
          <p:cNvPicPr>
            <a:picLocks noChangeAspect="1"/>
          </p:cNvPicPr>
          <p:nvPr/>
        </p:nvPicPr>
        <p:blipFill>
          <a:blip r:embed="rId14"/>
          <a:stretch>
            <a:fillRect/>
          </a:stretch>
        </p:blipFill>
        <p:spPr>
          <a:xfrm>
            <a:off x="660800" y="2213917"/>
            <a:ext cx="1185885" cy="1077218"/>
          </a:xfrm>
          <a:prstGeom prst="rect">
            <a:avLst/>
          </a:prstGeom>
        </p:spPr>
      </p:pic>
      <p:sp>
        <p:nvSpPr>
          <p:cNvPr id="30" name="TextBox 29">
            <a:extLst>
              <a:ext uri="{FF2B5EF4-FFF2-40B4-BE49-F238E27FC236}">
                <a16:creationId xmlns:a16="http://schemas.microsoft.com/office/drawing/2014/main" id="{85179F6C-F412-AA1C-6650-1C468D584C6C}"/>
              </a:ext>
            </a:extLst>
          </p:cNvPr>
          <p:cNvSpPr txBox="1"/>
          <p:nvPr/>
        </p:nvSpPr>
        <p:spPr>
          <a:xfrm>
            <a:off x="290361" y="3174772"/>
            <a:ext cx="1957848" cy="1077218"/>
          </a:xfrm>
          <a:prstGeom prst="rect">
            <a:avLst/>
          </a:prstGeom>
          <a:noFill/>
        </p:spPr>
        <p:txBody>
          <a:bodyPr wrap="square" rtlCol="0">
            <a:spAutoFit/>
          </a:bodyPr>
          <a:lstStyle/>
          <a:p>
            <a:pPr algn="ctr"/>
            <a:r>
              <a:rPr lang="lt-LT" sz="2800" dirty="0">
                <a:solidFill>
                  <a:srgbClr val="1B5F79"/>
                </a:solidFill>
                <a:latin typeface="Times New Roman" panose="02020603050405020304" pitchFamily="18" charset="0"/>
                <a:cs typeface="Times New Roman" panose="02020603050405020304" pitchFamily="18" charset="0"/>
              </a:rPr>
              <a:t>40 881 t/m </a:t>
            </a:r>
            <a:r>
              <a:rPr lang="lt-LT" sz="1200" dirty="0">
                <a:solidFill>
                  <a:srgbClr val="1B5F79"/>
                </a:solidFill>
                <a:latin typeface="Times New Roman" panose="02020603050405020304" pitchFamily="18" charset="0"/>
                <a:cs typeface="Times New Roman" panose="02020603050405020304" pitchFamily="18" charset="0"/>
              </a:rPr>
              <a:t>sukurti / pagerinti komunalinių atliekų surinkimo pajėgumai</a:t>
            </a:r>
            <a:endParaRPr lang="lt-LT" sz="1200" dirty="0">
              <a:solidFill>
                <a:srgbClr val="1C5F79"/>
              </a:solidFill>
              <a:latin typeface="Times New Roman" panose="02020603050405020304" pitchFamily="18" charset="0"/>
              <a:cs typeface="Times New Roman" panose="02020603050405020304" pitchFamily="18" charset="0"/>
            </a:endParaRPr>
          </a:p>
        </p:txBody>
      </p:sp>
      <p:pic>
        <p:nvPicPr>
          <p:cNvPr id="32" name="Picture 31">
            <a:extLst>
              <a:ext uri="{FF2B5EF4-FFF2-40B4-BE49-F238E27FC236}">
                <a16:creationId xmlns:a16="http://schemas.microsoft.com/office/drawing/2014/main" id="{41926038-50E3-DBF9-E7AF-1444D6C18E88}"/>
              </a:ext>
            </a:extLst>
          </p:cNvPr>
          <p:cNvPicPr>
            <a:picLocks noChangeAspect="1"/>
          </p:cNvPicPr>
          <p:nvPr/>
        </p:nvPicPr>
        <p:blipFill>
          <a:blip r:embed="rId15"/>
          <a:stretch>
            <a:fillRect/>
          </a:stretch>
        </p:blipFill>
        <p:spPr>
          <a:xfrm>
            <a:off x="3863399" y="2213917"/>
            <a:ext cx="1030672" cy="1077218"/>
          </a:xfrm>
          <a:prstGeom prst="rect">
            <a:avLst/>
          </a:prstGeom>
        </p:spPr>
      </p:pic>
      <p:sp>
        <p:nvSpPr>
          <p:cNvPr id="33" name="TextBox 32">
            <a:extLst>
              <a:ext uri="{FF2B5EF4-FFF2-40B4-BE49-F238E27FC236}">
                <a16:creationId xmlns:a16="http://schemas.microsoft.com/office/drawing/2014/main" id="{7E7F8A72-F95F-2AF2-8555-924002830B82}"/>
              </a:ext>
            </a:extLst>
          </p:cNvPr>
          <p:cNvSpPr txBox="1"/>
          <p:nvPr/>
        </p:nvSpPr>
        <p:spPr>
          <a:xfrm>
            <a:off x="3350958" y="3291135"/>
            <a:ext cx="1957848" cy="1077218"/>
          </a:xfrm>
          <a:prstGeom prst="rect">
            <a:avLst/>
          </a:prstGeom>
          <a:noFill/>
        </p:spPr>
        <p:txBody>
          <a:bodyPr wrap="square" rtlCol="0">
            <a:spAutoFit/>
          </a:bodyPr>
          <a:lstStyle/>
          <a:p>
            <a:pPr algn="ctr"/>
            <a:r>
              <a:rPr lang="lt-LT" sz="2800" dirty="0">
                <a:solidFill>
                  <a:srgbClr val="1B5F79"/>
                </a:solidFill>
                <a:latin typeface="Times New Roman" panose="02020603050405020304" pitchFamily="18" charset="0"/>
                <a:cs typeface="Times New Roman" panose="02020603050405020304" pitchFamily="18" charset="0"/>
              </a:rPr>
              <a:t>343 618</a:t>
            </a:r>
          </a:p>
          <a:p>
            <a:pPr algn="ctr"/>
            <a:r>
              <a:rPr lang="lt-LT" sz="1200" dirty="0">
                <a:solidFill>
                  <a:srgbClr val="1B5F79"/>
                </a:solidFill>
                <a:latin typeface="Times New Roman" panose="02020603050405020304" pitchFamily="18" charset="0"/>
                <a:cs typeface="Times New Roman" panose="02020603050405020304" pitchFamily="18" charset="0"/>
              </a:rPr>
              <a:t>gyventojų pagerintos sveikatos priežiūros paslaugomis</a:t>
            </a:r>
            <a:endParaRPr lang="lt-LT" sz="1200" dirty="0">
              <a:solidFill>
                <a:srgbClr val="1C5F79"/>
              </a:solidFill>
              <a:latin typeface="Times New Roman" panose="02020603050405020304" pitchFamily="18" charset="0"/>
              <a:cs typeface="Times New Roman" panose="02020603050405020304" pitchFamily="18" charset="0"/>
            </a:endParaRPr>
          </a:p>
        </p:txBody>
      </p:sp>
      <p:pic>
        <p:nvPicPr>
          <p:cNvPr id="35" name="Graphic 34" descr="City with solid fill">
            <a:extLst>
              <a:ext uri="{FF2B5EF4-FFF2-40B4-BE49-F238E27FC236}">
                <a16:creationId xmlns:a16="http://schemas.microsoft.com/office/drawing/2014/main" id="{35C93326-B4D3-E9B4-9C73-704991902EB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785737" y="3713381"/>
            <a:ext cx="914400" cy="914400"/>
          </a:xfrm>
          <a:prstGeom prst="rect">
            <a:avLst/>
          </a:prstGeom>
        </p:spPr>
      </p:pic>
      <p:sp>
        <p:nvSpPr>
          <p:cNvPr id="36" name="TextBox 35">
            <a:extLst>
              <a:ext uri="{FF2B5EF4-FFF2-40B4-BE49-F238E27FC236}">
                <a16:creationId xmlns:a16="http://schemas.microsoft.com/office/drawing/2014/main" id="{508F2838-2F42-7E12-4738-AFBE5DE7A48C}"/>
              </a:ext>
            </a:extLst>
          </p:cNvPr>
          <p:cNvSpPr txBox="1"/>
          <p:nvPr/>
        </p:nvSpPr>
        <p:spPr>
          <a:xfrm>
            <a:off x="8264013" y="4512102"/>
            <a:ext cx="1957848" cy="707886"/>
          </a:xfrm>
          <a:prstGeom prst="rect">
            <a:avLst/>
          </a:prstGeom>
          <a:noFill/>
        </p:spPr>
        <p:txBody>
          <a:bodyPr wrap="square" rtlCol="0">
            <a:spAutoFit/>
          </a:bodyPr>
          <a:lstStyle/>
          <a:p>
            <a:pPr algn="ctr"/>
            <a:r>
              <a:rPr lang="lt-LT" sz="2800" dirty="0">
                <a:solidFill>
                  <a:srgbClr val="1B5F79"/>
                </a:solidFill>
                <a:latin typeface="Times New Roman" panose="02020603050405020304" pitchFamily="18" charset="0"/>
                <a:cs typeface="Times New Roman" panose="02020603050405020304" pitchFamily="18" charset="0"/>
              </a:rPr>
              <a:t>3 134 271 </a:t>
            </a:r>
            <a:r>
              <a:rPr lang="lt-LT" sz="1600" dirty="0">
                <a:solidFill>
                  <a:srgbClr val="1B5F79"/>
                </a:solidFill>
                <a:latin typeface="Times New Roman" panose="02020603050405020304" pitchFamily="18" charset="0"/>
                <a:cs typeface="Times New Roman" panose="02020603050405020304" pitchFamily="18" charset="0"/>
              </a:rPr>
              <a:t>m</a:t>
            </a:r>
            <a:r>
              <a:rPr lang="lt-LT" sz="1600" baseline="30000" dirty="0">
                <a:solidFill>
                  <a:srgbClr val="1B5F79"/>
                </a:solidFill>
                <a:latin typeface="Times New Roman" panose="02020603050405020304" pitchFamily="18" charset="0"/>
                <a:cs typeface="Times New Roman" panose="02020603050405020304" pitchFamily="18" charset="0"/>
              </a:rPr>
              <a:t>2</a:t>
            </a:r>
          </a:p>
          <a:p>
            <a:pPr algn="ctr"/>
            <a:r>
              <a:rPr lang="lt-LT" sz="1200" dirty="0">
                <a:solidFill>
                  <a:srgbClr val="1B5F79"/>
                </a:solidFill>
                <a:latin typeface="Times New Roman" panose="02020603050405020304" pitchFamily="18" charset="0"/>
                <a:cs typeface="Times New Roman" panose="02020603050405020304" pitchFamily="18" charset="0"/>
              </a:rPr>
              <a:t>Naujų atvirų erdvių</a:t>
            </a:r>
            <a:endParaRPr lang="lt-LT" sz="1200" dirty="0">
              <a:solidFill>
                <a:srgbClr val="1C5F7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1207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2674-06EB-3AF9-5BC3-603CF851A3FF}"/>
              </a:ext>
            </a:extLst>
          </p:cNvPr>
          <p:cNvSpPr>
            <a:spLocks noGrp="1"/>
          </p:cNvSpPr>
          <p:nvPr>
            <p:ph type="title"/>
          </p:nvPr>
        </p:nvSpPr>
        <p:spPr/>
        <p:txBody>
          <a:bodyPr/>
          <a:lstStyle/>
          <a:p>
            <a:r>
              <a:rPr lang="en-US" dirty="0" err="1"/>
              <a:t>Esama</a:t>
            </a:r>
            <a:r>
              <a:rPr lang="en-US" dirty="0"/>
              <a:t> </a:t>
            </a:r>
            <a:r>
              <a:rPr lang="en-US" dirty="0" err="1"/>
              <a:t>situacija</a:t>
            </a:r>
            <a:endParaRPr lang="lt-LT" dirty="0"/>
          </a:p>
        </p:txBody>
      </p:sp>
      <p:sp>
        <p:nvSpPr>
          <p:cNvPr id="4" name="TextBox 3">
            <a:extLst>
              <a:ext uri="{FF2B5EF4-FFF2-40B4-BE49-F238E27FC236}">
                <a16:creationId xmlns:a16="http://schemas.microsoft.com/office/drawing/2014/main" id="{94ED4498-6CE3-6E9A-4A0C-653D9AB2277A}"/>
              </a:ext>
            </a:extLst>
          </p:cNvPr>
          <p:cNvSpPr txBox="1"/>
          <p:nvPr/>
        </p:nvSpPr>
        <p:spPr>
          <a:xfrm>
            <a:off x="5758188" y="6101404"/>
            <a:ext cx="6378333" cy="738664"/>
          </a:xfrm>
          <a:prstGeom prst="rect">
            <a:avLst/>
          </a:prstGeom>
          <a:noFill/>
        </p:spPr>
        <p:txBody>
          <a:bodyPr wrap="square" rtlCol="0">
            <a:spAutoFit/>
          </a:bodyPr>
          <a:lstStyle/>
          <a:p>
            <a:pPr algn="r"/>
            <a:r>
              <a:rPr lang="lt-LT" sz="1400" i="1" dirty="0">
                <a:solidFill>
                  <a:srgbClr val="1C5F79"/>
                </a:solidFill>
                <a:latin typeface="Times New Roman" panose="02020603050405020304" pitchFamily="18" charset="0"/>
                <a:cs typeface="Times New Roman" panose="02020603050405020304" pitchFamily="18" charset="0"/>
              </a:rPr>
              <a:t>*nurodytas skaičius apima nuo periodo pradžios pateiktus PĮP: </a:t>
            </a:r>
            <a:br>
              <a:rPr lang="lt-LT" sz="1400" i="1" dirty="0">
                <a:solidFill>
                  <a:srgbClr val="1C5F79"/>
                </a:solidFill>
                <a:latin typeface="Times New Roman" panose="02020603050405020304" pitchFamily="18" charset="0"/>
                <a:cs typeface="Times New Roman" panose="02020603050405020304" pitchFamily="18" charset="0"/>
              </a:rPr>
            </a:br>
            <a:r>
              <a:rPr lang="lt-LT" sz="1400" i="1" dirty="0">
                <a:solidFill>
                  <a:srgbClr val="1C5F79"/>
                </a:solidFill>
                <a:latin typeface="Times New Roman" panose="02020603050405020304" pitchFamily="18" charset="0"/>
                <a:cs typeface="Times New Roman" panose="02020603050405020304" pitchFamily="18" charset="0"/>
              </a:rPr>
              <a:t>laukiančius vertinimo, vertinamus, įvertintus (ruošiamas ir sudarytas sutartis)</a:t>
            </a:r>
            <a:br>
              <a:rPr lang="lt-LT" sz="1400" i="1" dirty="0">
                <a:solidFill>
                  <a:srgbClr val="1C5F79"/>
                </a:solidFill>
                <a:latin typeface="Times New Roman" panose="02020603050405020304" pitchFamily="18" charset="0"/>
                <a:cs typeface="Times New Roman" panose="02020603050405020304" pitchFamily="18" charset="0"/>
              </a:rPr>
            </a:br>
            <a:r>
              <a:rPr lang="lt-LT" sz="1400" i="1" dirty="0">
                <a:solidFill>
                  <a:srgbClr val="1C5F79"/>
                </a:solidFill>
                <a:latin typeface="Times New Roman" panose="02020603050405020304" pitchFamily="18" charset="0"/>
                <a:cs typeface="Times New Roman" panose="02020603050405020304" pitchFamily="18" charset="0"/>
              </a:rPr>
              <a:t>2025-0</a:t>
            </a:r>
            <a:r>
              <a:rPr lang="en-US" sz="1400" i="1" dirty="0">
                <a:solidFill>
                  <a:srgbClr val="1C5F79"/>
                </a:solidFill>
                <a:latin typeface="Times New Roman" panose="02020603050405020304" pitchFamily="18" charset="0"/>
                <a:cs typeface="Times New Roman" panose="02020603050405020304" pitchFamily="18" charset="0"/>
              </a:rPr>
              <a:t>6-</a:t>
            </a:r>
            <a:r>
              <a:rPr lang="lt-LT" sz="1400" i="1" dirty="0">
                <a:solidFill>
                  <a:srgbClr val="1C5F79"/>
                </a:solidFill>
                <a:latin typeface="Times New Roman" panose="02020603050405020304" pitchFamily="18" charset="0"/>
                <a:cs typeface="Times New Roman" panose="02020603050405020304" pitchFamily="18" charset="0"/>
              </a:rPr>
              <a:t>1</a:t>
            </a:r>
            <a:r>
              <a:rPr lang="en-US" sz="1400" i="1" dirty="0">
                <a:solidFill>
                  <a:srgbClr val="1C5F79"/>
                </a:solidFill>
                <a:latin typeface="Times New Roman" panose="02020603050405020304" pitchFamily="18" charset="0"/>
                <a:cs typeface="Times New Roman" panose="02020603050405020304" pitchFamily="18" charset="0"/>
              </a:rPr>
              <a:t>9</a:t>
            </a:r>
            <a:r>
              <a:rPr lang="lt-LT" sz="1400" i="1" dirty="0">
                <a:solidFill>
                  <a:srgbClr val="1C5F79"/>
                </a:solidFill>
                <a:latin typeface="Times New Roman" panose="02020603050405020304" pitchFamily="18" charset="0"/>
                <a:cs typeface="Times New Roman" panose="02020603050405020304" pitchFamily="18" charset="0"/>
              </a:rPr>
              <a:t> INVESTIS duomenimis</a:t>
            </a:r>
          </a:p>
        </p:txBody>
      </p:sp>
      <p:sp>
        <p:nvSpPr>
          <p:cNvPr id="7" name="Callout: Bent Line 6">
            <a:extLst>
              <a:ext uri="{FF2B5EF4-FFF2-40B4-BE49-F238E27FC236}">
                <a16:creationId xmlns:a16="http://schemas.microsoft.com/office/drawing/2014/main" id="{18E2EE07-65A1-A671-34B2-A28871DFED1F}"/>
              </a:ext>
            </a:extLst>
          </p:cNvPr>
          <p:cNvSpPr/>
          <p:nvPr/>
        </p:nvSpPr>
        <p:spPr>
          <a:xfrm>
            <a:off x="5652896" y="3768606"/>
            <a:ext cx="3097161" cy="920425"/>
          </a:xfrm>
          <a:prstGeom prst="borderCallout2">
            <a:avLst>
              <a:gd name="adj1" fmla="val 44951"/>
              <a:gd name="adj2" fmla="val 101002"/>
              <a:gd name="adj3" fmla="val 44951"/>
              <a:gd name="adj4" fmla="val 114730"/>
              <a:gd name="adj5" fmla="val -24352"/>
              <a:gd name="adj6" fmla="val 13573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lt-LT" dirty="0">
                <a:solidFill>
                  <a:srgbClr val="1B5F79"/>
                </a:solidFill>
                <a:latin typeface="Times New Roman" panose="02020603050405020304" pitchFamily="18" charset="0"/>
                <a:cs typeface="Times New Roman" panose="02020603050405020304" pitchFamily="18" charset="0"/>
              </a:rPr>
              <a:t>bendra vertė 255 mln. Eur, </a:t>
            </a:r>
            <a:br>
              <a:rPr lang="lt-LT" dirty="0">
                <a:solidFill>
                  <a:srgbClr val="1B5F79"/>
                </a:solidFill>
                <a:latin typeface="Times New Roman" panose="02020603050405020304" pitchFamily="18" charset="0"/>
                <a:cs typeface="Times New Roman" panose="02020603050405020304" pitchFamily="18" charset="0"/>
              </a:rPr>
            </a:br>
            <a:r>
              <a:rPr lang="lt-LT" dirty="0">
                <a:solidFill>
                  <a:srgbClr val="1B5F79"/>
                </a:solidFill>
                <a:latin typeface="Times New Roman" panose="02020603050405020304" pitchFamily="18" charset="0"/>
                <a:cs typeface="Times New Roman" panose="02020603050405020304" pitchFamily="18" charset="0"/>
              </a:rPr>
              <a:t>ES lėšos sudaro 174 mln. Eur</a:t>
            </a:r>
          </a:p>
        </p:txBody>
      </p:sp>
      <p:sp>
        <p:nvSpPr>
          <p:cNvPr id="8" name="Callout: Bent Line 7">
            <a:extLst>
              <a:ext uri="{FF2B5EF4-FFF2-40B4-BE49-F238E27FC236}">
                <a16:creationId xmlns:a16="http://schemas.microsoft.com/office/drawing/2014/main" id="{A4ED52DB-463A-D0ED-E08D-6F53401B0F40}"/>
              </a:ext>
            </a:extLst>
          </p:cNvPr>
          <p:cNvSpPr/>
          <p:nvPr/>
        </p:nvSpPr>
        <p:spPr>
          <a:xfrm>
            <a:off x="8947355" y="1672459"/>
            <a:ext cx="3097161" cy="920425"/>
          </a:xfrm>
          <a:prstGeom prst="borderCallout2">
            <a:avLst>
              <a:gd name="adj1" fmla="val 48156"/>
              <a:gd name="adj2" fmla="val 685"/>
              <a:gd name="adj3" fmla="val 48156"/>
              <a:gd name="adj4" fmla="val -12889"/>
              <a:gd name="adj5" fmla="val 108649"/>
              <a:gd name="adj6" fmla="val -34573"/>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lt-LT" dirty="0">
                <a:solidFill>
                  <a:srgbClr val="1B5F79"/>
                </a:solidFill>
                <a:latin typeface="Times New Roman" panose="02020603050405020304" pitchFamily="18" charset="0"/>
                <a:cs typeface="Times New Roman" panose="02020603050405020304" pitchFamily="18" charset="0"/>
              </a:rPr>
              <a:t>bendra vertė 110 mln. Eur, </a:t>
            </a:r>
            <a:br>
              <a:rPr lang="lt-LT" dirty="0">
                <a:solidFill>
                  <a:srgbClr val="1B5F79"/>
                </a:solidFill>
                <a:latin typeface="Times New Roman" panose="02020603050405020304" pitchFamily="18" charset="0"/>
                <a:cs typeface="Times New Roman" panose="02020603050405020304" pitchFamily="18" charset="0"/>
              </a:rPr>
            </a:br>
            <a:r>
              <a:rPr lang="lt-LT" dirty="0">
                <a:solidFill>
                  <a:srgbClr val="1B5F79"/>
                </a:solidFill>
                <a:latin typeface="Times New Roman" panose="02020603050405020304" pitchFamily="18" charset="0"/>
                <a:cs typeface="Times New Roman" panose="02020603050405020304" pitchFamily="18" charset="0"/>
              </a:rPr>
              <a:t>ES lėšos sudaro 75 mln. Eur</a:t>
            </a:r>
          </a:p>
        </p:txBody>
      </p:sp>
      <p:pic>
        <p:nvPicPr>
          <p:cNvPr id="6" name="Picture 5">
            <a:extLst>
              <a:ext uri="{FF2B5EF4-FFF2-40B4-BE49-F238E27FC236}">
                <a16:creationId xmlns:a16="http://schemas.microsoft.com/office/drawing/2014/main" id="{09B436DA-BE0F-EBD2-AF94-56893A52E4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376" y="1690688"/>
            <a:ext cx="6061975" cy="3409861"/>
          </a:xfrm>
          <a:prstGeom prst="rect">
            <a:avLst/>
          </a:prstGeom>
        </p:spPr>
      </p:pic>
      <p:sp>
        <p:nvSpPr>
          <p:cNvPr id="9" name="Rectangle: Rounded Corners 8">
            <a:extLst>
              <a:ext uri="{FF2B5EF4-FFF2-40B4-BE49-F238E27FC236}">
                <a16:creationId xmlns:a16="http://schemas.microsoft.com/office/drawing/2014/main" id="{4771E50E-2AF9-CB5D-E770-6A9F9C440A70}"/>
              </a:ext>
            </a:extLst>
          </p:cNvPr>
          <p:cNvSpPr/>
          <p:nvPr/>
        </p:nvSpPr>
        <p:spPr>
          <a:xfrm>
            <a:off x="232512" y="1786639"/>
            <a:ext cx="5469545" cy="346033"/>
          </a:xfrm>
          <a:prstGeom prst="roundRect">
            <a:avLst/>
          </a:prstGeom>
          <a:solidFill>
            <a:srgbClr val="1B5F7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600" i="1" dirty="0">
                <a:latin typeface="Times New Roman" panose="02020603050405020304" pitchFamily="18" charset="0"/>
                <a:cs typeface="Times New Roman" panose="02020603050405020304" pitchFamily="18" charset="0"/>
              </a:rPr>
              <a:t>„Birštono savivaldybės turizmo objektų pritaikymas lankymui“</a:t>
            </a:r>
            <a:endParaRPr lang="lt-LT" sz="1600" i="1" dirty="0">
              <a:solidFill>
                <a:srgbClr val="247A9C"/>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E3F926C2-E46A-74B0-C337-0C948BFA5B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87" y="3941518"/>
            <a:ext cx="5516986" cy="3099429"/>
          </a:xfrm>
          <a:prstGeom prst="rect">
            <a:avLst/>
          </a:prstGeom>
        </p:spPr>
      </p:pic>
      <p:sp>
        <p:nvSpPr>
          <p:cNvPr id="11" name="Rectangle: Rounded Corners 10">
            <a:extLst>
              <a:ext uri="{FF2B5EF4-FFF2-40B4-BE49-F238E27FC236}">
                <a16:creationId xmlns:a16="http://schemas.microsoft.com/office/drawing/2014/main" id="{2663A9B3-8BC3-55AA-0C97-AFA51A30C9CE}"/>
              </a:ext>
            </a:extLst>
          </p:cNvPr>
          <p:cNvSpPr/>
          <p:nvPr/>
        </p:nvSpPr>
        <p:spPr>
          <a:xfrm>
            <a:off x="232511" y="4068128"/>
            <a:ext cx="5469545" cy="346033"/>
          </a:xfrm>
          <a:prstGeom prst="roundRect">
            <a:avLst/>
          </a:prstGeom>
          <a:solidFill>
            <a:srgbClr val="1B5F7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600" i="1" dirty="0">
                <a:latin typeface="Times New Roman" panose="02020603050405020304" pitchFamily="18" charset="0"/>
                <a:cs typeface="Times New Roman" panose="02020603050405020304" pitchFamily="18" charset="0"/>
              </a:rPr>
              <a:t>„Dviračių ir pėsčiųjų tilto iš Nemuno salos į Aleksotą statyba“</a:t>
            </a:r>
            <a:endParaRPr lang="lt-LT" sz="1600" i="1" dirty="0">
              <a:solidFill>
                <a:srgbClr val="247A9C"/>
              </a:solidFill>
              <a:latin typeface="Times New Roman" panose="02020603050405020304" pitchFamily="18" charset="0"/>
              <a:cs typeface="Times New Roman" panose="02020603050405020304" pitchFamily="18" charset="0"/>
            </a:endParaRPr>
          </a:p>
        </p:txBody>
      </p:sp>
      <p:sp>
        <p:nvSpPr>
          <p:cNvPr id="12" name="Content Placeholder 2">
            <a:extLst>
              <a:ext uri="{FF2B5EF4-FFF2-40B4-BE49-F238E27FC236}">
                <a16:creationId xmlns:a16="http://schemas.microsoft.com/office/drawing/2014/main" id="{B22373A0-7275-0A65-D447-0E4235239B05}"/>
              </a:ext>
            </a:extLst>
          </p:cNvPr>
          <p:cNvSpPr>
            <a:spLocks noGrp="1"/>
          </p:cNvSpPr>
          <p:nvPr>
            <p:ph idx="1"/>
          </p:nvPr>
        </p:nvSpPr>
        <p:spPr>
          <a:xfrm>
            <a:off x="5652896" y="4869570"/>
            <a:ext cx="6440781" cy="1480047"/>
          </a:xfrm>
        </p:spPr>
        <p:txBody>
          <a:bodyPr>
            <a:normAutofit/>
          </a:bodyPr>
          <a:lstStyle/>
          <a:p>
            <a:pPr marL="0" indent="0">
              <a:buNone/>
            </a:pPr>
            <a:r>
              <a:rPr lang="lt-LT" sz="2000" dirty="0"/>
              <a:t>Jau pateikta </a:t>
            </a:r>
            <a:r>
              <a:rPr lang="lt-LT" sz="2000" b="1" dirty="0"/>
              <a:t>daugiau nei 70 proc.</a:t>
            </a:r>
            <a:r>
              <a:rPr lang="lt-LT" sz="2000" dirty="0"/>
              <a:t> regiono plėtros plane suplanuotų projektų įgyvendinimo planų.</a:t>
            </a:r>
          </a:p>
          <a:p>
            <a:pPr marL="0" indent="0">
              <a:buNone/>
            </a:pPr>
            <a:r>
              <a:rPr lang="lt-LT" sz="2000" dirty="0"/>
              <a:t>Pasirašyta </a:t>
            </a:r>
            <a:r>
              <a:rPr lang="lt-LT" sz="2000" b="1" dirty="0"/>
              <a:t>daugiau nei 40 proc. </a:t>
            </a:r>
            <a:r>
              <a:rPr lang="lt-LT" sz="2000" dirty="0"/>
              <a:t>projektų sutarčių.</a:t>
            </a:r>
          </a:p>
        </p:txBody>
      </p:sp>
      <p:graphicFrame>
        <p:nvGraphicFramePr>
          <p:cNvPr id="5" name="Chart 4">
            <a:extLst>
              <a:ext uri="{FF2B5EF4-FFF2-40B4-BE49-F238E27FC236}">
                <a16:creationId xmlns:a16="http://schemas.microsoft.com/office/drawing/2014/main" id="{FCC081A8-6659-F8CC-05FA-609403CFAD6E}"/>
              </a:ext>
            </a:extLst>
          </p:cNvPr>
          <p:cNvGraphicFramePr>
            <a:graphicFrameLocks/>
          </p:cNvGraphicFramePr>
          <p:nvPr>
            <p:extLst>
              <p:ext uri="{D42A27DB-BD31-4B8C-83A1-F6EECF244321}">
                <p14:modId xmlns:p14="http://schemas.microsoft.com/office/powerpoint/2010/main" val="3016728022"/>
              </p:ext>
            </p:extLst>
          </p:nvPr>
        </p:nvGraphicFramePr>
        <p:xfrm>
          <a:off x="5455598" y="2337533"/>
          <a:ext cx="6588917" cy="156874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219546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2900759-871D-955D-0EA8-ABA640833E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476" y="4383360"/>
            <a:ext cx="3339619" cy="2622123"/>
          </a:xfrm>
          <a:prstGeom prst="rect">
            <a:avLst/>
          </a:prstGeom>
        </p:spPr>
      </p:pic>
      <p:pic>
        <p:nvPicPr>
          <p:cNvPr id="6" name="Picture 5">
            <a:extLst>
              <a:ext uri="{FF2B5EF4-FFF2-40B4-BE49-F238E27FC236}">
                <a16:creationId xmlns:a16="http://schemas.microsoft.com/office/drawing/2014/main" id="{85ADDDBF-E967-DE67-51A6-2DE2AB5FF6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1525" y="3755922"/>
            <a:ext cx="4605337" cy="3249561"/>
          </a:xfrm>
          <a:prstGeom prst="rect">
            <a:avLst/>
          </a:prstGeom>
        </p:spPr>
      </p:pic>
      <p:pic>
        <p:nvPicPr>
          <p:cNvPr id="19" name="Picture 18">
            <a:extLst>
              <a:ext uri="{FF2B5EF4-FFF2-40B4-BE49-F238E27FC236}">
                <a16:creationId xmlns:a16="http://schemas.microsoft.com/office/drawing/2014/main" id="{B0A0607E-E27A-057F-432F-C6C88F747A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0546" y="1671172"/>
            <a:ext cx="4032077" cy="2689364"/>
          </a:xfrm>
          <a:prstGeom prst="rect">
            <a:avLst/>
          </a:prstGeom>
        </p:spPr>
      </p:pic>
      <p:pic>
        <p:nvPicPr>
          <p:cNvPr id="13" name="Picture 12">
            <a:extLst>
              <a:ext uri="{FF2B5EF4-FFF2-40B4-BE49-F238E27FC236}">
                <a16:creationId xmlns:a16="http://schemas.microsoft.com/office/drawing/2014/main" id="{45521007-F2F4-DFD2-FF6C-8EBD9D813B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2" y="1690688"/>
            <a:ext cx="4277033" cy="2852747"/>
          </a:xfrm>
          <a:prstGeom prst="rect">
            <a:avLst/>
          </a:prstGeom>
        </p:spPr>
      </p:pic>
      <p:sp>
        <p:nvSpPr>
          <p:cNvPr id="2" name="Title 1">
            <a:extLst>
              <a:ext uri="{FF2B5EF4-FFF2-40B4-BE49-F238E27FC236}">
                <a16:creationId xmlns:a16="http://schemas.microsoft.com/office/drawing/2014/main" id="{BB8100B5-81BA-823F-167B-B6ECA086E355}"/>
              </a:ext>
            </a:extLst>
          </p:cNvPr>
          <p:cNvSpPr>
            <a:spLocks noGrp="1"/>
          </p:cNvSpPr>
          <p:nvPr>
            <p:ph type="title"/>
          </p:nvPr>
        </p:nvSpPr>
        <p:spPr/>
        <p:txBody>
          <a:bodyPr>
            <a:normAutofit/>
          </a:bodyPr>
          <a:lstStyle/>
          <a:p>
            <a:r>
              <a:rPr lang="en-US" sz="4000" dirty="0"/>
              <a:t>2021–2027 m. </a:t>
            </a:r>
            <a:r>
              <a:rPr lang="lt-LT" sz="4000" dirty="0"/>
              <a:t>ES finansavimo laikotarpio projektų įgyvendinimas įsibėgėja</a:t>
            </a:r>
          </a:p>
        </p:txBody>
      </p:sp>
      <p:pic>
        <p:nvPicPr>
          <p:cNvPr id="9" name="Content Placeholder 8">
            <a:extLst>
              <a:ext uri="{FF2B5EF4-FFF2-40B4-BE49-F238E27FC236}">
                <a16:creationId xmlns:a16="http://schemas.microsoft.com/office/drawing/2014/main" id="{9866F641-C86E-4989-C5DB-8FA14A027FD3}"/>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7914968" y="1402931"/>
            <a:ext cx="4277032" cy="3207774"/>
          </a:xfrm>
        </p:spPr>
      </p:pic>
      <p:pic>
        <p:nvPicPr>
          <p:cNvPr id="4" name="Picture 3">
            <a:extLst>
              <a:ext uri="{FF2B5EF4-FFF2-40B4-BE49-F238E27FC236}">
                <a16:creationId xmlns:a16="http://schemas.microsoft.com/office/drawing/2014/main" id="{B13592B2-6492-218D-108A-5AE320A133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00375" y="4360536"/>
            <a:ext cx="5432809" cy="3052140"/>
          </a:xfrm>
          <a:prstGeom prst="rect">
            <a:avLst/>
          </a:prstGeom>
        </p:spPr>
      </p:pic>
      <p:sp>
        <p:nvSpPr>
          <p:cNvPr id="5" name="Rectangle: Rounded Corners 4">
            <a:extLst>
              <a:ext uri="{FF2B5EF4-FFF2-40B4-BE49-F238E27FC236}">
                <a16:creationId xmlns:a16="http://schemas.microsoft.com/office/drawing/2014/main" id="{66DE8C2A-2C62-566B-F827-15B4FA225C5D}"/>
              </a:ext>
            </a:extLst>
          </p:cNvPr>
          <p:cNvSpPr/>
          <p:nvPr/>
        </p:nvSpPr>
        <p:spPr>
          <a:xfrm>
            <a:off x="7164528" y="4953837"/>
            <a:ext cx="4856595" cy="354796"/>
          </a:xfrm>
          <a:prstGeom prst="roundRect">
            <a:avLst/>
          </a:prstGeom>
          <a:solidFill>
            <a:srgbClr val="1B5F7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i="1" dirty="0">
                <a:latin typeface="Times New Roman" panose="02020603050405020304" pitchFamily="18" charset="0"/>
                <a:cs typeface="Times New Roman" panose="02020603050405020304" pitchFamily="18" charset="0"/>
              </a:rPr>
              <a:t>„Vaikų darželio pastato </a:t>
            </a:r>
            <a:r>
              <a:rPr lang="lt-LT" sz="1400" i="1" dirty="0" err="1">
                <a:latin typeface="Times New Roman" panose="02020603050405020304" pitchFamily="18" charset="0"/>
                <a:cs typeface="Times New Roman" panose="02020603050405020304" pitchFamily="18" charset="0"/>
              </a:rPr>
              <a:t>Vijūkų</a:t>
            </a:r>
            <a:r>
              <a:rPr lang="lt-LT" sz="1400" i="1" dirty="0">
                <a:latin typeface="Times New Roman" panose="02020603050405020304" pitchFamily="18" charset="0"/>
                <a:cs typeface="Times New Roman" panose="02020603050405020304" pitchFamily="18" charset="0"/>
              </a:rPr>
              <a:t> g. 78, Kaune, statyba“</a:t>
            </a:r>
            <a:endParaRPr lang="lt-LT" sz="1400" i="1" dirty="0">
              <a:solidFill>
                <a:srgbClr val="247A9C"/>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1F94BDC6-A66C-53FD-DD1B-A79CA7F6F74A}"/>
              </a:ext>
            </a:extLst>
          </p:cNvPr>
          <p:cNvSpPr/>
          <p:nvPr/>
        </p:nvSpPr>
        <p:spPr>
          <a:xfrm>
            <a:off x="3071190" y="4592700"/>
            <a:ext cx="3805232" cy="538535"/>
          </a:xfrm>
          <a:prstGeom prst="roundRect">
            <a:avLst/>
          </a:prstGeom>
          <a:solidFill>
            <a:srgbClr val="1B5F7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i="1" dirty="0">
                <a:solidFill>
                  <a:schemeClr val="bg1"/>
                </a:solidFill>
                <a:latin typeface="Times New Roman" panose="02020603050405020304" pitchFamily="18" charset="0"/>
                <a:cs typeface="Times New Roman" panose="02020603050405020304" pitchFamily="18" charset="0"/>
              </a:rPr>
              <a:t>„Visuomenės sveikatos paslaugų prieinamumo gerinimas Raseinių rajono savivaldybėje“</a:t>
            </a:r>
          </a:p>
        </p:txBody>
      </p:sp>
      <p:sp>
        <p:nvSpPr>
          <p:cNvPr id="10" name="Rectangle: Rounded Corners 9">
            <a:extLst>
              <a:ext uri="{FF2B5EF4-FFF2-40B4-BE49-F238E27FC236}">
                <a16:creationId xmlns:a16="http://schemas.microsoft.com/office/drawing/2014/main" id="{F53D4297-5D54-EF0A-77DD-412DDF915F8B}"/>
              </a:ext>
            </a:extLst>
          </p:cNvPr>
          <p:cNvSpPr/>
          <p:nvPr/>
        </p:nvSpPr>
        <p:spPr>
          <a:xfrm>
            <a:off x="7996921" y="1558565"/>
            <a:ext cx="4113125" cy="475255"/>
          </a:xfrm>
          <a:prstGeom prst="roundRect">
            <a:avLst/>
          </a:prstGeom>
          <a:solidFill>
            <a:srgbClr val="1B5F7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i="1" dirty="0">
                <a:solidFill>
                  <a:schemeClr val="bg1"/>
                </a:solidFill>
                <a:latin typeface="Times New Roman" panose="02020603050405020304" pitchFamily="18" charset="0"/>
                <a:cs typeface="Times New Roman" panose="02020603050405020304" pitchFamily="18" charset="0"/>
              </a:rPr>
              <a:t>Įvairialypio švietimo plėtojimas Kėdainių „Aušros“ progimnazijoje</a:t>
            </a:r>
          </a:p>
        </p:txBody>
      </p:sp>
      <p:sp>
        <p:nvSpPr>
          <p:cNvPr id="11" name="Rectangle: Rounded Corners 10">
            <a:extLst>
              <a:ext uri="{FF2B5EF4-FFF2-40B4-BE49-F238E27FC236}">
                <a16:creationId xmlns:a16="http://schemas.microsoft.com/office/drawing/2014/main" id="{7CCC1459-FF53-6BAD-D91C-1AE88EDB19CC}"/>
              </a:ext>
            </a:extLst>
          </p:cNvPr>
          <p:cNvSpPr/>
          <p:nvPr/>
        </p:nvSpPr>
        <p:spPr>
          <a:xfrm>
            <a:off x="159869" y="3907287"/>
            <a:ext cx="3957094" cy="534143"/>
          </a:xfrm>
          <a:prstGeom prst="roundRect">
            <a:avLst/>
          </a:prstGeom>
          <a:solidFill>
            <a:srgbClr val="1B5F7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i="1" dirty="0">
                <a:latin typeface="Times New Roman" panose="02020603050405020304" pitchFamily="18" charset="0"/>
                <a:cs typeface="Times New Roman" panose="02020603050405020304" pitchFamily="18" charset="0"/>
              </a:rPr>
              <a:t>„Kauno r. urbanizuotų teritorijų atgaivinimas ir žalinimas: Giraitės k. parko įrengimas“</a:t>
            </a:r>
            <a:endParaRPr lang="lt-LT" sz="1400" i="1" dirty="0">
              <a:solidFill>
                <a:srgbClr val="247A9C"/>
              </a:solidFill>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B2A3275A-2AC4-813A-F9EB-67D5921434A5}"/>
              </a:ext>
            </a:extLst>
          </p:cNvPr>
          <p:cNvSpPr/>
          <p:nvPr/>
        </p:nvSpPr>
        <p:spPr>
          <a:xfrm>
            <a:off x="4389634" y="1826597"/>
            <a:ext cx="3447652" cy="659691"/>
          </a:xfrm>
          <a:prstGeom prst="roundRect">
            <a:avLst/>
          </a:prstGeom>
          <a:solidFill>
            <a:srgbClr val="1B5F7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i="1" dirty="0">
                <a:solidFill>
                  <a:schemeClr val="bg1"/>
                </a:solidFill>
                <a:latin typeface="Times New Roman" panose="02020603050405020304" pitchFamily="18" charset="0"/>
                <a:cs typeface="Times New Roman" panose="02020603050405020304" pitchFamily="18" charset="0"/>
              </a:rPr>
              <a:t>Bendrojo lavinimo mokyklos Domeikavoje statyba</a:t>
            </a:r>
          </a:p>
        </p:txBody>
      </p:sp>
      <p:sp>
        <p:nvSpPr>
          <p:cNvPr id="23" name="Rectangle: Rounded Corners 22">
            <a:extLst>
              <a:ext uri="{FF2B5EF4-FFF2-40B4-BE49-F238E27FC236}">
                <a16:creationId xmlns:a16="http://schemas.microsoft.com/office/drawing/2014/main" id="{2A4CBC84-9D8E-D23B-D6B3-26E11884C2FB}"/>
              </a:ext>
            </a:extLst>
          </p:cNvPr>
          <p:cNvSpPr/>
          <p:nvPr/>
        </p:nvSpPr>
        <p:spPr>
          <a:xfrm>
            <a:off x="159869" y="6270171"/>
            <a:ext cx="2861656" cy="616539"/>
          </a:xfrm>
          <a:prstGeom prst="roundRect">
            <a:avLst/>
          </a:prstGeom>
          <a:solidFill>
            <a:srgbClr val="1B5F7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i="1" dirty="0">
                <a:solidFill>
                  <a:schemeClr val="bg1"/>
                </a:solidFill>
                <a:latin typeface="Times New Roman" panose="02020603050405020304" pitchFamily="18" charset="0"/>
                <a:cs typeface="Times New Roman" panose="02020603050405020304" pitchFamily="18" charset="0"/>
              </a:rPr>
              <a:t>„</a:t>
            </a:r>
            <a:r>
              <a:rPr lang="lt-LT" sz="1400" i="1" dirty="0">
                <a:latin typeface="Times New Roman" panose="02020603050405020304" pitchFamily="18" charset="0"/>
                <a:cs typeface="Times New Roman" panose="02020603050405020304" pitchFamily="18" charset="0"/>
              </a:rPr>
              <a:t>Visuomenės sveikatos paslaugų kokybės gerinimas Birštono savivaldybėje</a:t>
            </a:r>
            <a:r>
              <a:rPr lang="lt-LT" sz="1400" i="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52696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BC773-1BD5-319D-5940-BEF78B4843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E91C24-ACE1-2E57-B3E0-F84C1CB8154B}"/>
              </a:ext>
            </a:extLst>
          </p:cNvPr>
          <p:cNvSpPr>
            <a:spLocks noGrp="1"/>
          </p:cNvSpPr>
          <p:nvPr>
            <p:ph type="title"/>
          </p:nvPr>
        </p:nvSpPr>
        <p:spPr/>
        <p:txBody>
          <a:bodyPr>
            <a:normAutofit/>
          </a:bodyPr>
          <a:lstStyle/>
          <a:p>
            <a:r>
              <a:rPr lang="lt-LT" dirty="0"/>
              <a:t>Planuojami pasiekti rezultatai</a:t>
            </a:r>
            <a:br>
              <a:rPr lang="lt-LT" dirty="0"/>
            </a:br>
            <a:r>
              <a:rPr lang="lt-LT" sz="2400" dirty="0"/>
              <a:t>Įgyvendinus </a:t>
            </a:r>
            <a:r>
              <a:rPr lang="en-US" sz="2400" dirty="0"/>
              <a:t>2021–2027 m. </a:t>
            </a:r>
            <a:r>
              <a:rPr lang="lt-LT" sz="2400" dirty="0"/>
              <a:t>ES finansavimo laikotarpio projektus:</a:t>
            </a:r>
            <a:endParaRPr lang="lt-LT" dirty="0"/>
          </a:p>
        </p:txBody>
      </p:sp>
      <p:pic>
        <p:nvPicPr>
          <p:cNvPr id="11" name="Content Placeholder 10" descr="House with solid fill">
            <a:extLst>
              <a:ext uri="{FF2B5EF4-FFF2-40B4-BE49-F238E27FC236}">
                <a16:creationId xmlns:a16="http://schemas.microsoft.com/office/drawing/2014/main" id="{A311C032-EA66-BA40-82D6-C926424F4B92}"/>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8893584" y="3732982"/>
            <a:ext cx="914400" cy="914400"/>
          </a:xfrm>
        </p:spPr>
      </p:pic>
      <p:sp>
        <p:nvSpPr>
          <p:cNvPr id="12" name="TextBox 11">
            <a:extLst>
              <a:ext uri="{FF2B5EF4-FFF2-40B4-BE49-F238E27FC236}">
                <a16:creationId xmlns:a16="http://schemas.microsoft.com/office/drawing/2014/main" id="{4FE9F56E-423E-0109-4D5A-D772BD77569C}"/>
              </a:ext>
            </a:extLst>
          </p:cNvPr>
          <p:cNvSpPr txBox="1"/>
          <p:nvPr/>
        </p:nvSpPr>
        <p:spPr>
          <a:xfrm>
            <a:off x="5100792" y="4319976"/>
            <a:ext cx="1957848" cy="1077218"/>
          </a:xfrm>
          <a:prstGeom prst="rect">
            <a:avLst/>
          </a:prstGeom>
          <a:noFill/>
        </p:spPr>
        <p:txBody>
          <a:bodyPr wrap="square" rtlCol="0">
            <a:spAutoFit/>
          </a:bodyPr>
          <a:lstStyle/>
          <a:p>
            <a:pPr algn="ctr"/>
            <a:r>
              <a:rPr lang="lt-LT" sz="2800" dirty="0">
                <a:solidFill>
                  <a:srgbClr val="1B5F79"/>
                </a:solidFill>
                <a:latin typeface="Times New Roman" panose="02020603050405020304" pitchFamily="18" charset="0"/>
                <a:cs typeface="Times New Roman" panose="02020603050405020304" pitchFamily="18" charset="0"/>
              </a:rPr>
              <a:t>100 000</a:t>
            </a:r>
          </a:p>
          <a:p>
            <a:pPr algn="ctr"/>
            <a:r>
              <a:rPr lang="lt-LT" sz="1200" dirty="0">
                <a:solidFill>
                  <a:srgbClr val="1B5F79"/>
                </a:solidFill>
                <a:latin typeface="Times New Roman" panose="02020603050405020304" pitchFamily="18" charset="0"/>
                <a:cs typeface="Times New Roman" panose="02020603050405020304" pitchFamily="18" charset="0"/>
              </a:rPr>
              <a:t>n</a:t>
            </a:r>
            <a:r>
              <a:rPr lang="pt-BR" sz="1200" dirty="0">
                <a:solidFill>
                  <a:srgbClr val="1B5F79"/>
                </a:solidFill>
                <a:latin typeface="Times New Roman" panose="02020603050405020304" pitchFamily="18" charset="0"/>
                <a:cs typeface="Times New Roman" panose="02020603050405020304" pitchFamily="18" charset="0"/>
              </a:rPr>
              <a:t>aujo ar modernizuoto viešojo transporto</a:t>
            </a:r>
            <a:r>
              <a:rPr lang="lt-LT" sz="1200" dirty="0">
                <a:solidFill>
                  <a:srgbClr val="1B5F79"/>
                </a:solidFill>
                <a:latin typeface="Times New Roman" panose="02020603050405020304" pitchFamily="18" charset="0"/>
                <a:cs typeface="Times New Roman" panose="02020603050405020304" pitchFamily="18" charset="0"/>
              </a:rPr>
              <a:t> naudotojai</a:t>
            </a:r>
            <a:r>
              <a:rPr lang="pt-BR" sz="1200" dirty="0">
                <a:solidFill>
                  <a:srgbClr val="1B5F79"/>
                </a:solidFill>
                <a:latin typeface="Times New Roman" panose="02020603050405020304" pitchFamily="18" charset="0"/>
                <a:cs typeface="Times New Roman" panose="02020603050405020304" pitchFamily="18" charset="0"/>
              </a:rPr>
              <a:t> </a:t>
            </a:r>
            <a:r>
              <a:rPr lang="lt-LT" sz="1200" dirty="0">
                <a:solidFill>
                  <a:srgbClr val="1B5F79"/>
                </a:solidFill>
                <a:latin typeface="Times New Roman" panose="02020603050405020304" pitchFamily="18" charset="0"/>
                <a:cs typeface="Times New Roman" panose="02020603050405020304" pitchFamily="18" charset="0"/>
              </a:rPr>
              <a:t>per metus</a:t>
            </a:r>
            <a:endParaRPr lang="lt-LT" sz="1200" dirty="0">
              <a:solidFill>
                <a:srgbClr val="1C5F79"/>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99030700-6A8D-19CA-6E3E-3DF59ACCA0E4}"/>
              </a:ext>
            </a:extLst>
          </p:cNvPr>
          <p:cNvSpPr txBox="1"/>
          <p:nvPr/>
        </p:nvSpPr>
        <p:spPr>
          <a:xfrm>
            <a:off x="6850626" y="5551091"/>
            <a:ext cx="1957848" cy="1077218"/>
          </a:xfrm>
          <a:prstGeom prst="rect">
            <a:avLst/>
          </a:prstGeom>
          <a:noFill/>
        </p:spPr>
        <p:txBody>
          <a:bodyPr wrap="square" rtlCol="0">
            <a:spAutoFit/>
          </a:bodyPr>
          <a:lstStyle/>
          <a:p>
            <a:pPr algn="ctr" fontAlgn="b"/>
            <a:r>
              <a:rPr lang="lt-LT" sz="2800" dirty="0">
                <a:solidFill>
                  <a:srgbClr val="1B5F79"/>
                </a:solidFill>
                <a:latin typeface="Times New Roman" panose="02020603050405020304" pitchFamily="18" charset="0"/>
                <a:cs typeface="Times New Roman" panose="02020603050405020304" pitchFamily="18" charset="0"/>
              </a:rPr>
              <a:t>9 747</a:t>
            </a:r>
          </a:p>
          <a:p>
            <a:pPr algn="ctr"/>
            <a:r>
              <a:rPr lang="lt-LT" sz="1200" dirty="0">
                <a:solidFill>
                  <a:srgbClr val="1B5F79"/>
                </a:solidFill>
                <a:latin typeface="Times New Roman" panose="02020603050405020304" pitchFamily="18" charset="0"/>
                <a:cs typeface="Times New Roman" panose="02020603050405020304" pitchFamily="18" charset="0"/>
              </a:rPr>
              <a:t>gyventojai, prisijungę prie viešojo nuotekų valymo įrenginių</a:t>
            </a:r>
            <a:endParaRPr lang="lt-LT" sz="1200" dirty="0">
              <a:solidFill>
                <a:srgbClr val="1C5F79"/>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2B4CEEF5-D93A-43DA-348E-0C96F2668103}"/>
              </a:ext>
            </a:extLst>
          </p:cNvPr>
          <p:cNvSpPr txBox="1"/>
          <p:nvPr/>
        </p:nvSpPr>
        <p:spPr>
          <a:xfrm>
            <a:off x="6850626" y="2791044"/>
            <a:ext cx="1957848" cy="1077218"/>
          </a:xfrm>
          <a:prstGeom prst="rect">
            <a:avLst/>
          </a:prstGeom>
          <a:noFill/>
        </p:spPr>
        <p:txBody>
          <a:bodyPr wrap="square" rtlCol="0">
            <a:spAutoFit/>
          </a:bodyPr>
          <a:lstStyle/>
          <a:p>
            <a:pPr algn="ctr" fontAlgn="b"/>
            <a:r>
              <a:rPr lang="lt-LT" sz="2800" dirty="0">
                <a:solidFill>
                  <a:srgbClr val="1B5F79"/>
                </a:solidFill>
                <a:latin typeface="Times New Roman" panose="02020603050405020304" pitchFamily="18" charset="0"/>
                <a:cs typeface="Times New Roman" panose="02020603050405020304" pitchFamily="18" charset="0"/>
              </a:rPr>
              <a:t>11 854</a:t>
            </a:r>
          </a:p>
          <a:p>
            <a:pPr algn="ctr"/>
            <a:r>
              <a:rPr lang="lt-LT" sz="1200" dirty="0">
                <a:solidFill>
                  <a:srgbClr val="1B5F79"/>
                </a:solidFill>
                <a:latin typeface="Times New Roman" panose="02020603050405020304" pitchFamily="18" charset="0"/>
                <a:cs typeface="Times New Roman" panose="02020603050405020304" pitchFamily="18" charset="0"/>
              </a:rPr>
              <a:t>n</a:t>
            </a:r>
            <a:r>
              <a:rPr lang="pt-BR" sz="1200" dirty="0">
                <a:solidFill>
                  <a:srgbClr val="1B5F79"/>
                </a:solidFill>
                <a:latin typeface="Times New Roman" panose="02020603050405020304" pitchFamily="18" charset="0"/>
                <a:cs typeface="Times New Roman" panose="02020603050405020304" pitchFamily="18" charset="0"/>
              </a:rPr>
              <a:t>aujos </a:t>
            </a:r>
            <a:r>
              <a:rPr lang="lt-LT" sz="1200" dirty="0">
                <a:solidFill>
                  <a:srgbClr val="1B5F79"/>
                </a:solidFill>
                <a:latin typeface="Times New Roman" panose="02020603050405020304" pitchFamily="18" charset="0"/>
                <a:cs typeface="Times New Roman" panose="02020603050405020304" pitchFamily="18" charset="0"/>
              </a:rPr>
              <a:t>/</a:t>
            </a:r>
            <a:r>
              <a:rPr lang="pt-BR" sz="1200" dirty="0">
                <a:solidFill>
                  <a:srgbClr val="1B5F79"/>
                </a:solidFill>
                <a:latin typeface="Times New Roman" panose="02020603050405020304" pitchFamily="18" charset="0"/>
                <a:cs typeface="Times New Roman" panose="02020603050405020304" pitchFamily="18" charset="0"/>
              </a:rPr>
              <a:t> modernizuotos švietimo infrastruktūros naudotoj</a:t>
            </a:r>
            <a:r>
              <a:rPr lang="lt-LT" sz="1200" dirty="0">
                <a:solidFill>
                  <a:srgbClr val="1B5F79"/>
                </a:solidFill>
                <a:latin typeface="Times New Roman" panose="02020603050405020304" pitchFamily="18" charset="0"/>
                <a:cs typeface="Times New Roman" panose="02020603050405020304" pitchFamily="18" charset="0"/>
              </a:rPr>
              <a:t>ai </a:t>
            </a:r>
            <a:r>
              <a:rPr lang="pt-BR" sz="1200" dirty="0">
                <a:solidFill>
                  <a:srgbClr val="1B5F79"/>
                </a:solidFill>
                <a:latin typeface="Times New Roman" panose="02020603050405020304" pitchFamily="18" charset="0"/>
                <a:cs typeface="Times New Roman" panose="02020603050405020304" pitchFamily="18" charset="0"/>
              </a:rPr>
              <a:t>per metus</a:t>
            </a:r>
            <a:endParaRPr lang="lt-LT" sz="1200" dirty="0">
              <a:solidFill>
                <a:srgbClr val="1C5F79"/>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B3AEB92E-B9D6-2C52-7E18-2B2ADD46D879}"/>
              </a:ext>
            </a:extLst>
          </p:cNvPr>
          <p:cNvSpPr txBox="1"/>
          <p:nvPr/>
        </p:nvSpPr>
        <p:spPr>
          <a:xfrm>
            <a:off x="3383527" y="5551091"/>
            <a:ext cx="1957848" cy="1077218"/>
          </a:xfrm>
          <a:prstGeom prst="rect">
            <a:avLst/>
          </a:prstGeom>
          <a:noFill/>
        </p:spPr>
        <p:txBody>
          <a:bodyPr wrap="square" rtlCol="0">
            <a:spAutoFit/>
          </a:bodyPr>
          <a:lstStyle/>
          <a:p>
            <a:pPr algn="ctr" fontAlgn="b"/>
            <a:r>
              <a:rPr lang="lt-LT" sz="2800" dirty="0">
                <a:solidFill>
                  <a:srgbClr val="1B5F79"/>
                </a:solidFill>
                <a:latin typeface="Times New Roman" panose="02020603050405020304" pitchFamily="18" charset="0"/>
                <a:cs typeface="Times New Roman" panose="02020603050405020304" pitchFamily="18" charset="0"/>
              </a:rPr>
              <a:t>169 432</a:t>
            </a:r>
          </a:p>
          <a:p>
            <a:pPr algn="ctr"/>
            <a:r>
              <a:rPr lang="lt-LT" sz="1200" dirty="0">
                <a:solidFill>
                  <a:srgbClr val="1B5F79"/>
                </a:solidFill>
                <a:latin typeface="Times New Roman" panose="02020603050405020304" pitchFamily="18" charset="0"/>
                <a:cs typeface="Times New Roman" panose="02020603050405020304" pitchFamily="18" charset="0"/>
              </a:rPr>
              <a:t>dviračiams skirtos infrastruktūros naudotojai per metus</a:t>
            </a:r>
            <a:endParaRPr lang="lt-LT" sz="1200" dirty="0">
              <a:solidFill>
                <a:srgbClr val="1C5F79"/>
              </a:solidFill>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FD1456FD-48B3-001F-184A-FF29FB7BDC70}"/>
              </a:ext>
            </a:extLst>
          </p:cNvPr>
          <p:cNvPicPr>
            <a:picLocks noChangeAspect="1"/>
          </p:cNvPicPr>
          <p:nvPr/>
        </p:nvPicPr>
        <p:blipFill>
          <a:blip r:embed="rId5"/>
          <a:stretch>
            <a:fillRect/>
          </a:stretch>
        </p:blipFill>
        <p:spPr>
          <a:xfrm>
            <a:off x="3739024" y="4891582"/>
            <a:ext cx="1223502" cy="725945"/>
          </a:xfrm>
          <a:prstGeom prst="rect">
            <a:avLst/>
          </a:prstGeom>
        </p:spPr>
      </p:pic>
      <p:sp>
        <p:nvSpPr>
          <p:cNvPr id="22" name="TextBox 21">
            <a:extLst>
              <a:ext uri="{FF2B5EF4-FFF2-40B4-BE49-F238E27FC236}">
                <a16:creationId xmlns:a16="http://schemas.microsoft.com/office/drawing/2014/main" id="{38CEC2B3-33B5-4470-C560-32FAC9E44108}"/>
              </a:ext>
            </a:extLst>
          </p:cNvPr>
          <p:cNvSpPr txBox="1"/>
          <p:nvPr/>
        </p:nvSpPr>
        <p:spPr>
          <a:xfrm>
            <a:off x="1771452" y="4447570"/>
            <a:ext cx="1957848" cy="1077218"/>
          </a:xfrm>
          <a:prstGeom prst="rect">
            <a:avLst/>
          </a:prstGeom>
          <a:noFill/>
        </p:spPr>
        <p:txBody>
          <a:bodyPr wrap="square" rtlCol="0">
            <a:spAutoFit/>
          </a:bodyPr>
          <a:lstStyle/>
          <a:p>
            <a:pPr algn="ctr" fontAlgn="b"/>
            <a:r>
              <a:rPr lang="lt-LT" sz="2800" dirty="0">
                <a:solidFill>
                  <a:srgbClr val="1B5F79"/>
                </a:solidFill>
                <a:latin typeface="Times New Roman" panose="02020603050405020304" pitchFamily="18" charset="0"/>
                <a:cs typeface="Times New Roman" panose="02020603050405020304" pitchFamily="18" charset="0"/>
              </a:rPr>
              <a:t>15 068</a:t>
            </a:r>
          </a:p>
          <a:p>
            <a:pPr algn="ctr"/>
            <a:r>
              <a:rPr lang="lt-LT" sz="1200" dirty="0">
                <a:solidFill>
                  <a:srgbClr val="1B5F79"/>
                </a:solidFill>
                <a:latin typeface="Times New Roman" panose="02020603050405020304" pitchFamily="18" charset="0"/>
                <a:cs typeface="Times New Roman" panose="02020603050405020304" pitchFamily="18" charset="0"/>
              </a:rPr>
              <a:t>gyventojai, prisijungę prie patobulintų viešojo vandens tiekimo sistemų</a:t>
            </a:r>
            <a:endParaRPr lang="lt-LT" sz="1200" dirty="0">
              <a:solidFill>
                <a:srgbClr val="1C5F79"/>
              </a:solidFill>
              <a:latin typeface="Times New Roman" panose="02020603050405020304" pitchFamily="18" charset="0"/>
              <a:cs typeface="Times New Roman" panose="02020603050405020304" pitchFamily="18" charset="0"/>
            </a:endParaRPr>
          </a:p>
        </p:txBody>
      </p:sp>
      <p:pic>
        <p:nvPicPr>
          <p:cNvPr id="26" name="Graphic 25" descr="Forest scene with solid fill">
            <a:extLst>
              <a:ext uri="{FF2B5EF4-FFF2-40B4-BE49-F238E27FC236}">
                <a16:creationId xmlns:a16="http://schemas.microsoft.com/office/drawing/2014/main" id="{B59383D9-039F-0D61-2BCD-53E8D831129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15550" y="2141141"/>
            <a:ext cx="914400" cy="914400"/>
          </a:xfrm>
          <a:prstGeom prst="rect">
            <a:avLst/>
          </a:prstGeom>
        </p:spPr>
      </p:pic>
      <p:sp>
        <p:nvSpPr>
          <p:cNvPr id="27" name="TextBox 26">
            <a:extLst>
              <a:ext uri="{FF2B5EF4-FFF2-40B4-BE49-F238E27FC236}">
                <a16:creationId xmlns:a16="http://schemas.microsoft.com/office/drawing/2014/main" id="{9C3D7FAC-4D20-EDF7-899F-1FE7A2BC5E87}"/>
              </a:ext>
            </a:extLst>
          </p:cNvPr>
          <p:cNvSpPr txBox="1"/>
          <p:nvPr/>
        </p:nvSpPr>
        <p:spPr>
          <a:xfrm>
            <a:off x="9593826" y="2982724"/>
            <a:ext cx="1957848" cy="892552"/>
          </a:xfrm>
          <a:prstGeom prst="rect">
            <a:avLst/>
          </a:prstGeom>
          <a:noFill/>
        </p:spPr>
        <p:txBody>
          <a:bodyPr wrap="square" rtlCol="0">
            <a:spAutoFit/>
          </a:bodyPr>
          <a:lstStyle/>
          <a:p>
            <a:pPr algn="ctr"/>
            <a:r>
              <a:rPr lang="lt-LT" sz="2800" dirty="0">
                <a:solidFill>
                  <a:srgbClr val="1B5F79"/>
                </a:solidFill>
                <a:latin typeface="Times New Roman" panose="02020603050405020304" pitchFamily="18" charset="0"/>
                <a:cs typeface="Times New Roman" panose="02020603050405020304" pitchFamily="18" charset="0"/>
              </a:rPr>
              <a:t>128 ha</a:t>
            </a:r>
          </a:p>
          <a:p>
            <a:pPr algn="ctr"/>
            <a:r>
              <a:rPr lang="lt-LT" sz="1200" dirty="0">
                <a:solidFill>
                  <a:srgbClr val="1B5F79"/>
                </a:solidFill>
                <a:latin typeface="Times New Roman" panose="02020603050405020304" pitchFamily="18" charset="0"/>
                <a:cs typeface="Times New Roman" panose="02020603050405020304" pitchFamily="18" charset="0"/>
              </a:rPr>
              <a:t>įgyvendintos kraštovaizdžio formavimo priemonės</a:t>
            </a:r>
            <a:endParaRPr lang="lt-LT" sz="1200" dirty="0">
              <a:solidFill>
                <a:srgbClr val="1C5F79"/>
              </a:solidFill>
              <a:latin typeface="Times New Roman" panose="02020603050405020304" pitchFamily="18" charset="0"/>
              <a:cs typeface="Times New Roman" panose="02020603050405020304" pitchFamily="18" charset="0"/>
            </a:endParaRPr>
          </a:p>
        </p:txBody>
      </p:sp>
      <p:pic>
        <p:nvPicPr>
          <p:cNvPr id="29" name="Picture 28">
            <a:extLst>
              <a:ext uri="{FF2B5EF4-FFF2-40B4-BE49-F238E27FC236}">
                <a16:creationId xmlns:a16="http://schemas.microsoft.com/office/drawing/2014/main" id="{6C3F4BA4-8504-FC64-76D6-DE711AF9F530}"/>
              </a:ext>
            </a:extLst>
          </p:cNvPr>
          <p:cNvPicPr>
            <a:picLocks noChangeAspect="1"/>
          </p:cNvPicPr>
          <p:nvPr/>
        </p:nvPicPr>
        <p:blipFill>
          <a:blip r:embed="rId8"/>
          <a:stretch>
            <a:fillRect/>
          </a:stretch>
        </p:blipFill>
        <p:spPr>
          <a:xfrm>
            <a:off x="660800" y="2213917"/>
            <a:ext cx="1185885" cy="1077218"/>
          </a:xfrm>
          <a:prstGeom prst="rect">
            <a:avLst/>
          </a:prstGeom>
        </p:spPr>
      </p:pic>
      <p:sp>
        <p:nvSpPr>
          <p:cNvPr id="30" name="TextBox 29">
            <a:extLst>
              <a:ext uri="{FF2B5EF4-FFF2-40B4-BE49-F238E27FC236}">
                <a16:creationId xmlns:a16="http://schemas.microsoft.com/office/drawing/2014/main" id="{8EB41D9C-0E6D-DF81-C442-71008E065FE8}"/>
              </a:ext>
            </a:extLst>
          </p:cNvPr>
          <p:cNvSpPr txBox="1"/>
          <p:nvPr/>
        </p:nvSpPr>
        <p:spPr>
          <a:xfrm>
            <a:off x="290361" y="3174772"/>
            <a:ext cx="1957848" cy="707886"/>
          </a:xfrm>
          <a:prstGeom prst="rect">
            <a:avLst/>
          </a:prstGeom>
          <a:noFill/>
        </p:spPr>
        <p:txBody>
          <a:bodyPr wrap="square" rtlCol="0">
            <a:spAutoFit/>
          </a:bodyPr>
          <a:lstStyle/>
          <a:p>
            <a:pPr algn="ctr"/>
            <a:r>
              <a:rPr lang="lt-LT" sz="2800" dirty="0">
                <a:solidFill>
                  <a:srgbClr val="1B5F79"/>
                </a:solidFill>
                <a:latin typeface="Times New Roman" panose="02020603050405020304" pitchFamily="18" charset="0"/>
                <a:cs typeface="Times New Roman" panose="02020603050405020304" pitchFamily="18" charset="0"/>
              </a:rPr>
              <a:t>4 925 t/m </a:t>
            </a:r>
            <a:r>
              <a:rPr lang="lt-LT" sz="1200" dirty="0">
                <a:solidFill>
                  <a:srgbClr val="1B5F79"/>
                </a:solidFill>
                <a:latin typeface="Times New Roman" panose="02020603050405020304" pitchFamily="18" charset="0"/>
                <a:cs typeface="Times New Roman" panose="02020603050405020304" pitchFamily="18" charset="0"/>
              </a:rPr>
              <a:t>atskirai išrūšiuotų atliekų </a:t>
            </a:r>
            <a:endParaRPr lang="lt-LT" sz="1200" dirty="0">
              <a:solidFill>
                <a:srgbClr val="1C5F79"/>
              </a:solidFill>
              <a:latin typeface="Times New Roman" panose="02020603050405020304" pitchFamily="18" charset="0"/>
              <a:cs typeface="Times New Roman" panose="02020603050405020304" pitchFamily="18" charset="0"/>
            </a:endParaRPr>
          </a:p>
        </p:txBody>
      </p:sp>
      <p:pic>
        <p:nvPicPr>
          <p:cNvPr id="32" name="Picture 31">
            <a:extLst>
              <a:ext uri="{FF2B5EF4-FFF2-40B4-BE49-F238E27FC236}">
                <a16:creationId xmlns:a16="http://schemas.microsoft.com/office/drawing/2014/main" id="{9A281B76-3944-55C2-039D-7FFC045D61C5}"/>
              </a:ext>
            </a:extLst>
          </p:cNvPr>
          <p:cNvPicPr>
            <a:picLocks noChangeAspect="1"/>
          </p:cNvPicPr>
          <p:nvPr/>
        </p:nvPicPr>
        <p:blipFill>
          <a:blip r:embed="rId9"/>
          <a:stretch>
            <a:fillRect/>
          </a:stretch>
        </p:blipFill>
        <p:spPr>
          <a:xfrm>
            <a:off x="3863399" y="2213917"/>
            <a:ext cx="1030672" cy="1077218"/>
          </a:xfrm>
          <a:prstGeom prst="rect">
            <a:avLst/>
          </a:prstGeom>
        </p:spPr>
      </p:pic>
      <p:sp>
        <p:nvSpPr>
          <p:cNvPr id="33" name="TextBox 32">
            <a:extLst>
              <a:ext uri="{FF2B5EF4-FFF2-40B4-BE49-F238E27FC236}">
                <a16:creationId xmlns:a16="http://schemas.microsoft.com/office/drawing/2014/main" id="{783F70D6-EF9C-4E4F-914A-27AC163E3664}"/>
              </a:ext>
            </a:extLst>
          </p:cNvPr>
          <p:cNvSpPr txBox="1"/>
          <p:nvPr/>
        </p:nvSpPr>
        <p:spPr>
          <a:xfrm>
            <a:off x="3350958" y="3291135"/>
            <a:ext cx="1957848" cy="1261884"/>
          </a:xfrm>
          <a:prstGeom prst="rect">
            <a:avLst/>
          </a:prstGeom>
          <a:noFill/>
        </p:spPr>
        <p:txBody>
          <a:bodyPr wrap="square" rtlCol="0">
            <a:spAutoFit/>
          </a:bodyPr>
          <a:lstStyle/>
          <a:p>
            <a:pPr algn="ctr"/>
            <a:r>
              <a:rPr lang="lt-LT" sz="2800" dirty="0">
                <a:solidFill>
                  <a:srgbClr val="1B5F79"/>
                </a:solidFill>
                <a:latin typeface="Times New Roman" panose="02020603050405020304" pitchFamily="18" charset="0"/>
                <a:cs typeface="Times New Roman" panose="02020603050405020304" pitchFamily="18" charset="0"/>
              </a:rPr>
              <a:t>2 309</a:t>
            </a:r>
          </a:p>
          <a:p>
            <a:pPr algn="ctr"/>
            <a:r>
              <a:rPr lang="lt-LT" sz="1200" dirty="0">
                <a:solidFill>
                  <a:srgbClr val="1B5F79"/>
                </a:solidFill>
                <a:latin typeface="Times New Roman" panose="02020603050405020304" pitchFamily="18" charset="0"/>
                <a:cs typeface="Times New Roman" panose="02020603050405020304" pitchFamily="18" charset="0"/>
              </a:rPr>
              <a:t>naujos / modernizuotos sveikatos priežiūros infrastruktūros naudotojai per metus</a:t>
            </a:r>
            <a:endParaRPr lang="lt-LT" sz="1200" dirty="0">
              <a:solidFill>
                <a:srgbClr val="1C5F79"/>
              </a:solidFill>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9C4517BD-4DBF-F2EA-D8F1-700898A96778}"/>
              </a:ext>
            </a:extLst>
          </p:cNvPr>
          <p:cNvSpPr txBox="1"/>
          <p:nvPr/>
        </p:nvSpPr>
        <p:spPr>
          <a:xfrm>
            <a:off x="8371860" y="4511874"/>
            <a:ext cx="1957848" cy="1077218"/>
          </a:xfrm>
          <a:prstGeom prst="rect">
            <a:avLst/>
          </a:prstGeom>
          <a:noFill/>
        </p:spPr>
        <p:txBody>
          <a:bodyPr wrap="square" rtlCol="0">
            <a:spAutoFit/>
          </a:bodyPr>
          <a:lstStyle/>
          <a:p>
            <a:pPr algn="ctr"/>
            <a:r>
              <a:rPr lang="lt-LT" sz="2800" dirty="0">
                <a:solidFill>
                  <a:srgbClr val="1B5F79"/>
                </a:solidFill>
                <a:latin typeface="Times New Roman" panose="02020603050405020304" pitchFamily="18" charset="0"/>
                <a:cs typeface="Times New Roman" panose="02020603050405020304" pitchFamily="18" charset="0"/>
              </a:rPr>
              <a:t>287</a:t>
            </a:r>
            <a:endParaRPr lang="lt-LT" sz="1600" baseline="30000" dirty="0">
              <a:solidFill>
                <a:srgbClr val="1B5F79"/>
              </a:solidFill>
              <a:latin typeface="Times New Roman" panose="02020603050405020304" pitchFamily="18" charset="0"/>
              <a:cs typeface="Times New Roman" panose="02020603050405020304" pitchFamily="18" charset="0"/>
            </a:endParaRPr>
          </a:p>
          <a:p>
            <a:pPr algn="ctr"/>
            <a:r>
              <a:rPr lang="lt-LT" sz="1200" dirty="0">
                <a:solidFill>
                  <a:srgbClr val="1B5F79"/>
                </a:solidFill>
                <a:latin typeface="Times New Roman" panose="02020603050405020304" pitchFamily="18" charset="0"/>
                <a:cs typeface="Times New Roman" panose="02020603050405020304" pitchFamily="18" charset="0"/>
              </a:rPr>
              <a:t>naujų / modernizuotų socialinių būstų naudotojai per metus</a:t>
            </a:r>
            <a:endParaRPr lang="lt-LT" sz="1200" dirty="0">
              <a:solidFill>
                <a:srgbClr val="1C5F79"/>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3C51F6A-1E09-C0EB-C2B1-BA3227C73381}"/>
              </a:ext>
            </a:extLst>
          </p:cNvPr>
          <p:cNvPicPr>
            <a:picLocks noChangeAspect="1"/>
          </p:cNvPicPr>
          <p:nvPr/>
        </p:nvPicPr>
        <p:blipFill>
          <a:blip r:embed="rId10"/>
          <a:stretch>
            <a:fillRect/>
          </a:stretch>
        </p:blipFill>
        <p:spPr>
          <a:xfrm>
            <a:off x="2255438" y="3462684"/>
            <a:ext cx="989877" cy="1077219"/>
          </a:xfrm>
          <a:prstGeom prst="rect">
            <a:avLst/>
          </a:prstGeom>
        </p:spPr>
      </p:pic>
      <p:pic>
        <p:nvPicPr>
          <p:cNvPr id="6" name="Picture 5">
            <a:extLst>
              <a:ext uri="{FF2B5EF4-FFF2-40B4-BE49-F238E27FC236}">
                <a16:creationId xmlns:a16="http://schemas.microsoft.com/office/drawing/2014/main" id="{8953CBD7-92CE-2D72-A234-1055F5F2FB33}"/>
              </a:ext>
            </a:extLst>
          </p:cNvPr>
          <p:cNvPicPr>
            <a:picLocks noChangeAspect="1"/>
          </p:cNvPicPr>
          <p:nvPr/>
        </p:nvPicPr>
        <p:blipFill>
          <a:blip r:embed="rId11"/>
          <a:stretch>
            <a:fillRect/>
          </a:stretch>
        </p:blipFill>
        <p:spPr>
          <a:xfrm>
            <a:off x="7120309" y="4492504"/>
            <a:ext cx="1418482" cy="1188302"/>
          </a:xfrm>
          <a:prstGeom prst="rect">
            <a:avLst/>
          </a:prstGeom>
        </p:spPr>
      </p:pic>
      <p:pic>
        <p:nvPicPr>
          <p:cNvPr id="8" name="Picture 7">
            <a:extLst>
              <a:ext uri="{FF2B5EF4-FFF2-40B4-BE49-F238E27FC236}">
                <a16:creationId xmlns:a16="http://schemas.microsoft.com/office/drawing/2014/main" id="{F00685FA-3ADD-8C19-E5A1-8D0D32C9C743}"/>
              </a:ext>
            </a:extLst>
          </p:cNvPr>
          <p:cNvPicPr>
            <a:picLocks noChangeAspect="1"/>
          </p:cNvPicPr>
          <p:nvPr/>
        </p:nvPicPr>
        <p:blipFill>
          <a:blip r:embed="rId12"/>
          <a:stretch>
            <a:fillRect/>
          </a:stretch>
        </p:blipFill>
        <p:spPr>
          <a:xfrm>
            <a:off x="7306061" y="1843541"/>
            <a:ext cx="1049260" cy="1010319"/>
          </a:xfrm>
          <a:prstGeom prst="rect">
            <a:avLst/>
          </a:prstGeom>
        </p:spPr>
      </p:pic>
      <p:pic>
        <p:nvPicPr>
          <p:cNvPr id="10" name="Graphic 9" descr="Bus with solid fill">
            <a:extLst>
              <a:ext uri="{FF2B5EF4-FFF2-40B4-BE49-F238E27FC236}">
                <a16:creationId xmlns:a16="http://schemas.microsoft.com/office/drawing/2014/main" id="{4869266D-82A4-72D9-4A7A-7F7CD01CC53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468273" y="3352671"/>
            <a:ext cx="1297243" cy="1297243"/>
          </a:xfrm>
          <a:prstGeom prst="rect">
            <a:avLst/>
          </a:prstGeom>
        </p:spPr>
      </p:pic>
    </p:spTree>
    <p:extLst>
      <p:ext uri="{BB962C8B-B14F-4D97-AF65-F5344CB8AC3E}">
        <p14:creationId xmlns:p14="http://schemas.microsoft.com/office/powerpoint/2010/main" val="1866297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15872-8573-46DD-AB48-5607253DB979}"/>
            </a:ext>
          </a:extLst>
        </p:cNvPr>
        <p:cNvGrpSpPr/>
        <p:nvPr/>
      </p:nvGrpSpPr>
      <p:grpSpPr>
        <a:xfrm>
          <a:off x="0" y="0"/>
          <a:ext cx="0" cy="0"/>
          <a:chOff x="0" y="0"/>
          <a:chExt cx="0" cy="0"/>
        </a:xfrm>
      </p:grpSpPr>
      <p:sp>
        <p:nvSpPr>
          <p:cNvPr id="4" name="Pavadinimas 3">
            <a:extLst>
              <a:ext uri="{FF2B5EF4-FFF2-40B4-BE49-F238E27FC236}">
                <a16:creationId xmlns:a16="http://schemas.microsoft.com/office/drawing/2014/main" id="{EE06EA9E-4C60-3D8F-EA1E-A165A41D9CED}"/>
              </a:ext>
            </a:extLst>
          </p:cNvPr>
          <p:cNvSpPr>
            <a:spLocks noGrp="1"/>
          </p:cNvSpPr>
          <p:nvPr>
            <p:ph type="title"/>
          </p:nvPr>
        </p:nvSpPr>
        <p:spPr/>
        <p:txBody>
          <a:bodyPr/>
          <a:lstStyle/>
          <a:p>
            <a:r>
              <a:rPr lang="lt-LT" b="1" dirty="0"/>
              <a:t>Europa investuoja – </a:t>
            </a:r>
            <a:br>
              <a:rPr lang="lt-LT" b="1" dirty="0"/>
            </a:br>
            <a:r>
              <a:rPr lang="lt-LT" b="1" dirty="0"/>
              <a:t>Kauno regionas kuria!</a:t>
            </a:r>
            <a:endParaRPr lang="lt-LT" dirty="0"/>
          </a:p>
        </p:txBody>
      </p:sp>
      <p:pic>
        <p:nvPicPr>
          <p:cNvPr id="2" name="Paveikslėlis 9">
            <a:extLst>
              <a:ext uri="{FF2B5EF4-FFF2-40B4-BE49-F238E27FC236}">
                <a16:creationId xmlns:a16="http://schemas.microsoft.com/office/drawing/2014/main" id="{374F71CB-0DCD-882E-7C1E-9CFE7D3C617D}"/>
              </a:ext>
            </a:extLst>
          </p:cNvPr>
          <p:cNvPicPr>
            <a:picLocks noChangeAspect="1"/>
          </p:cNvPicPr>
          <p:nvPr/>
        </p:nvPicPr>
        <p:blipFill>
          <a:blip r:embed="rId2"/>
          <a:stretch>
            <a:fillRect/>
          </a:stretch>
        </p:blipFill>
        <p:spPr>
          <a:xfrm>
            <a:off x="0" y="4562475"/>
            <a:ext cx="1546360" cy="1889995"/>
          </a:xfrm>
          <a:prstGeom prst="rect">
            <a:avLst/>
          </a:prstGeom>
        </p:spPr>
      </p:pic>
      <p:pic>
        <p:nvPicPr>
          <p:cNvPr id="3" name="Paveikslėlis 4">
            <a:extLst>
              <a:ext uri="{FF2B5EF4-FFF2-40B4-BE49-F238E27FC236}">
                <a16:creationId xmlns:a16="http://schemas.microsoft.com/office/drawing/2014/main" id="{AD902FC2-EA6B-A8C3-C24A-CC7FDF81AB81}"/>
              </a:ext>
            </a:extLst>
          </p:cNvPr>
          <p:cNvPicPr>
            <a:picLocks noChangeAspect="1"/>
          </p:cNvPicPr>
          <p:nvPr/>
        </p:nvPicPr>
        <p:blipFill>
          <a:blip r:embed="rId3"/>
          <a:stretch>
            <a:fillRect/>
          </a:stretch>
        </p:blipFill>
        <p:spPr>
          <a:xfrm>
            <a:off x="1431369" y="4562475"/>
            <a:ext cx="1546360" cy="1889995"/>
          </a:xfrm>
          <a:prstGeom prst="rect">
            <a:avLst/>
          </a:prstGeom>
        </p:spPr>
      </p:pic>
      <p:pic>
        <p:nvPicPr>
          <p:cNvPr id="6" name="Paveikslėlis 3">
            <a:extLst>
              <a:ext uri="{FF2B5EF4-FFF2-40B4-BE49-F238E27FC236}">
                <a16:creationId xmlns:a16="http://schemas.microsoft.com/office/drawing/2014/main" id="{65EFA963-15C1-CA3B-40F4-6F41FDC1E85C}"/>
              </a:ext>
            </a:extLst>
          </p:cNvPr>
          <p:cNvPicPr>
            <a:picLocks noChangeAspect="1"/>
          </p:cNvPicPr>
          <p:nvPr/>
        </p:nvPicPr>
        <p:blipFill>
          <a:blip r:embed="rId4"/>
          <a:stretch>
            <a:fillRect/>
          </a:stretch>
        </p:blipFill>
        <p:spPr>
          <a:xfrm>
            <a:off x="2858438" y="4580271"/>
            <a:ext cx="1546360" cy="1889995"/>
          </a:xfrm>
          <a:prstGeom prst="rect">
            <a:avLst/>
          </a:prstGeom>
        </p:spPr>
      </p:pic>
      <p:pic>
        <p:nvPicPr>
          <p:cNvPr id="7" name="Paveikslėlis 3">
            <a:extLst>
              <a:ext uri="{FF2B5EF4-FFF2-40B4-BE49-F238E27FC236}">
                <a16:creationId xmlns:a16="http://schemas.microsoft.com/office/drawing/2014/main" id="{1075F13A-5F8E-CB64-8525-F87E4F20C63E}"/>
              </a:ext>
            </a:extLst>
          </p:cNvPr>
          <p:cNvPicPr>
            <a:picLocks noChangeAspect="1"/>
          </p:cNvPicPr>
          <p:nvPr/>
        </p:nvPicPr>
        <p:blipFill>
          <a:blip r:embed="rId5"/>
          <a:stretch>
            <a:fillRect/>
          </a:stretch>
        </p:blipFill>
        <p:spPr>
          <a:xfrm>
            <a:off x="4315877" y="4580271"/>
            <a:ext cx="1546360" cy="1889995"/>
          </a:xfrm>
          <a:prstGeom prst="rect">
            <a:avLst/>
          </a:prstGeom>
        </p:spPr>
      </p:pic>
      <p:pic>
        <p:nvPicPr>
          <p:cNvPr id="8" name="Paveikslėlis 3">
            <a:extLst>
              <a:ext uri="{FF2B5EF4-FFF2-40B4-BE49-F238E27FC236}">
                <a16:creationId xmlns:a16="http://schemas.microsoft.com/office/drawing/2014/main" id="{5B661758-021F-8595-AE11-9977A1A7F3A9}"/>
              </a:ext>
            </a:extLst>
          </p:cNvPr>
          <p:cNvPicPr>
            <a:picLocks noChangeAspect="1"/>
          </p:cNvPicPr>
          <p:nvPr/>
        </p:nvPicPr>
        <p:blipFill>
          <a:blip r:embed="rId6"/>
          <a:stretch>
            <a:fillRect/>
          </a:stretch>
        </p:blipFill>
        <p:spPr>
          <a:xfrm>
            <a:off x="5773316" y="4562474"/>
            <a:ext cx="1546360" cy="1889995"/>
          </a:xfrm>
          <a:prstGeom prst="rect">
            <a:avLst/>
          </a:prstGeom>
        </p:spPr>
      </p:pic>
      <p:pic>
        <p:nvPicPr>
          <p:cNvPr id="9" name="Paveikslėlis 3">
            <a:extLst>
              <a:ext uri="{FF2B5EF4-FFF2-40B4-BE49-F238E27FC236}">
                <a16:creationId xmlns:a16="http://schemas.microsoft.com/office/drawing/2014/main" id="{37A11E8F-76A6-23AD-3647-F41899F9629B}"/>
              </a:ext>
            </a:extLst>
          </p:cNvPr>
          <p:cNvPicPr>
            <a:picLocks noChangeAspect="1"/>
          </p:cNvPicPr>
          <p:nvPr/>
        </p:nvPicPr>
        <p:blipFill>
          <a:blip r:embed="rId7"/>
          <a:stretch>
            <a:fillRect/>
          </a:stretch>
        </p:blipFill>
        <p:spPr>
          <a:xfrm>
            <a:off x="7200385" y="4580270"/>
            <a:ext cx="1546360" cy="1889995"/>
          </a:xfrm>
          <a:prstGeom prst="rect">
            <a:avLst/>
          </a:prstGeom>
        </p:spPr>
      </p:pic>
      <p:pic>
        <p:nvPicPr>
          <p:cNvPr id="10" name="Paveikslėlis 3">
            <a:extLst>
              <a:ext uri="{FF2B5EF4-FFF2-40B4-BE49-F238E27FC236}">
                <a16:creationId xmlns:a16="http://schemas.microsoft.com/office/drawing/2014/main" id="{7B21712B-2BC9-6D2B-A21C-C0B398767E29}"/>
              </a:ext>
            </a:extLst>
          </p:cNvPr>
          <p:cNvPicPr>
            <a:picLocks noChangeAspect="1"/>
          </p:cNvPicPr>
          <p:nvPr/>
        </p:nvPicPr>
        <p:blipFill>
          <a:blip r:embed="rId8"/>
          <a:stretch>
            <a:fillRect/>
          </a:stretch>
        </p:blipFill>
        <p:spPr>
          <a:xfrm>
            <a:off x="8627454" y="4589463"/>
            <a:ext cx="1546360" cy="1889995"/>
          </a:xfrm>
          <a:prstGeom prst="rect">
            <a:avLst/>
          </a:prstGeom>
        </p:spPr>
      </p:pic>
      <p:pic>
        <p:nvPicPr>
          <p:cNvPr id="11" name="Paveikslėlis 3">
            <a:extLst>
              <a:ext uri="{FF2B5EF4-FFF2-40B4-BE49-F238E27FC236}">
                <a16:creationId xmlns:a16="http://schemas.microsoft.com/office/drawing/2014/main" id="{28C0B47B-A331-8E94-7130-A5B153AB19D6}"/>
              </a:ext>
            </a:extLst>
          </p:cNvPr>
          <p:cNvPicPr>
            <a:picLocks noChangeAspect="1"/>
          </p:cNvPicPr>
          <p:nvPr/>
        </p:nvPicPr>
        <p:blipFill>
          <a:blip r:embed="rId9"/>
          <a:stretch>
            <a:fillRect/>
          </a:stretch>
        </p:blipFill>
        <p:spPr>
          <a:xfrm>
            <a:off x="10054523" y="4589463"/>
            <a:ext cx="1546360" cy="1889995"/>
          </a:xfrm>
          <a:prstGeom prst="rect">
            <a:avLst/>
          </a:prstGeom>
        </p:spPr>
      </p:pic>
    </p:spTree>
    <p:extLst>
      <p:ext uri="{BB962C8B-B14F-4D97-AF65-F5344CB8AC3E}">
        <p14:creationId xmlns:p14="http://schemas.microsoft.com/office/powerpoint/2010/main" val="2082646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28A117F-156F-E089-9EF6-388FA9B0D198}"/>
              </a:ext>
            </a:extLst>
          </p:cNvPr>
          <p:cNvSpPr>
            <a:spLocks noGrp="1"/>
          </p:cNvSpPr>
          <p:nvPr>
            <p:ph type="title"/>
          </p:nvPr>
        </p:nvSpPr>
        <p:spPr/>
        <p:txBody>
          <a:bodyPr/>
          <a:lstStyle/>
          <a:p>
            <a:r>
              <a:rPr lang="en-US" dirty="0" err="1"/>
              <a:t>Investicijų</a:t>
            </a:r>
            <a:r>
              <a:rPr lang="en-US" dirty="0"/>
              <a:t> </a:t>
            </a:r>
            <a:r>
              <a:rPr lang="en-US" dirty="0" err="1"/>
              <a:t>apimtys</a:t>
            </a:r>
            <a:endParaRPr lang="lt-LT" dirty="0"/>
          </a:p>
        </p:txBody>
      </p:sp>
      <p:sp>
        <p:nvSpPr>
          <p:cNvPr id="5" name="Turinio vietos rezervavimo ženklas 4">
            <a:extLst>
              <a:ext uri="{FF2B5EF4-FFF2-40B4-BE49-F238E27FC236}">
                <a16:creationId xmlns:a16="http://schemas.microsoft.com/office/drawing/2014/main" id="{72FA3A0F-22A2-B47D-2590-5D41FDF81FB5}"/>
              </a:ext>
            </a:extLst>
          </p:cNvPr>
          <p:cNvSpPr>
            <a:spLocks noGrp="1"/>
          </p:cNvSpPr>
          <p:nvPr>
            <p:ph idx="1"/>
          </p:nvPr>
        </p:nvSpPr>
        <p:spPr>
          <a:xfrm>
            <a:off x="399011" y="1802250"/>
            <a:ext cx="4707976" cy="914400"/>
          </a:xfrm>
        </p:spPr>
        <p:txBody>
          <a:bodyPr>
            <a:normAutofit/>
          </a:bodyPr>
          <a:lstStyle/>
          <a:p>
            <a:pPr marL="0" indent="0">
              <a:buNone/>
            </a:pPr>
            <a:r>
              <a:rPr lang="lt-LT" dirty="0"/>
              <a:t>ES fondų lėšų Kauno regionui limitai (Eur)</a:t>
            </a:r>
          </a:p>
        </p:txBody>
      </p:sp>
      <p:graphicFrame>
        <p:nvGraphicFramePr>
          <p:cNvPr id="3" name="Chart 2">
            <a:extLst>
              <a:ext uri="{FF2B5EF4-FFF2-40B4-BE49-F238E27FC236}">
                <a16:creationId xmlns:a16="http://schemas.microsoft.com/office/drawing/2014/main" id="{A5D839A6-5E80-3863-E594-7C65274F0416}"/>
              </a:ext>
            </a:extLst>
          </p:cNvPr>
          <p:cNvGraphicFramePr>
            <a:graphicFrameLocks/>
          </p:cNvGraphicFramePr>
          <p:nvPr>
            <p:extLst>
              <p:ext uri="{D42A27DB-BD31-4B8C-83A1-F6EECF244321}">
                <p14:modId xmlns:p14="http://schemas.microsoft.com/office/powerpoint/2010/main" val="2696061223"/>
              </p:ext>
            </p:extLst>
          </p:nvPr>
        </p:nvGraphicFramePr>
        <p:xfrm>
          <a:off x="399011" y="2028305"/>
          <a:ext cx="4522124" cy="460525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F8403EA-FC48-4240-3CE1-7ED99AEFB12D}"/>
              </a:ext>
            </a:extLst>
          </p:cNvPr>
          <p:cNvSpPr txBox="1"/>
          <p:nvPr/>
        </p:nvSpPr>
        <p:spPr>
          <a:xfrm>
            <a:off x="10274710" y="6492874"/>
            <a:ext cx="1612490" cy="276999"/>
          </a:xfrm>
          <a:prstGeom prst="rect">
            <a:avLst/>
          </a:prstGeom>
          <a:noFill/>
        </p:spPr>
        <p:txBody>
          <a:bodyPr wrap="square" rtlCol="0">
            <a:spAutoFit/>
          </a:bodyPr>
          <a:lstStyle/>
          <a:p>
            <a:r>
              <a:rPr lang="lt-LT" sz="1200" i="1" dirty="0">
                <a:solidFill>
                  <a:srgbClr val="1C5F79"/>
                </a:solidFill>
                <a:latin typeface="Times New Roman" panose="02020603050405020304" pitchFamily="18" charset="0"/>
                <a:cs typeface="Times New Roman" panose="02020603050405020304" pitchFamily="18" charset="0"/>
              </a:rPr>
              <a:t>PFSA, RPP duomenys </a:t>
            </a:r>
          </a:p>
        </p:txBody>
      </p:sp>
      <p:graphicFrame>
        <p:nvGraphicFramePr>
          <p:cNvPr id="4" name="Content Placeholder 3">
            <a:extLst>
              <a:ext uri="{FF2B5EF4-FFF2-40B4-BE49-F238E27FC236}">
                <a16:creationId xmlns:a16="http://schemas.microsoft.com/office/drawing/2014/main" id="{6F2C24EB-E89D-8055-4801-B94DB865FCC8}"/>
              </a:ext>
            </a:extLst>
          </p:cNvPr>
          <p:cNvGraphicFramePr>
            <a:graphicFrameLocks/>
          </p:cNvGraphicFramePr>
          <p:nvPr>
            <p:extLst>
              <p:ext uri="{D42A27DB-BD31-4B8C-83A1-F6EECF244321}">
                <p14:modId xmlns:p14="http://schemas.microsoft.com/office/powerpoint/2010/main" val="3577851991"/>
              </p:ext>
            </p:extLst>
          </p:nvPr>
        </p:nvGraphicFramePr>
        <p:xfrm>
          <a:off x="4673720" y="2259450"/>
          <a:ext cx="4068096" cy="40630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urinio vietos rezervavimo ženklas 4">
            <a:extLst>
              <a:ext uri="{FF2B5EF4-FFF2-40B4-BE49-F238E27FC236}">
                <a16:creationId xmlns:a16="http://schemas.microsoft.com/office/drawing/2014/main" id="{39B2CA17-2D29-C73E-329C-43B7716C5407}"/>
              </a:ext>
            </a:extLst>
          </p:cNvPr>
          <p:cNvSpPr txBox="1">
            <a:spLocks/>
          </p:cNvSpPr>
          <p:nvPr/>
        </p:nvSpPr>
        <p:spPr>
          <a:xfrm>
            <a:off x="6081944" y="1794914"/>
            <a:ext cx="4707976" cy="914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C5F79"/>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C5F79"/>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5F79"/>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5F79"/>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5F79"/>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t-LT" dirty="0"/>
              <a:t>Dalyvaujančios ministerijos</a:t>
            </a:r>
          </a:p>
        </p:txBody>
      </p:sp>
      <p:sp>
        <p:nvSpPr>
          <p:cNvPr id="9" name="Arrow: Right 8">
            <a:extLst>
              <a:ext uri="{FF2B5EF4-FFF2-40B4-BE49-F238E27FC236}">
                <a16:creationId xmlns:a16="http://schemas.microsoft.com/office/drawing/2014/main" id="{9A52303A-9AB6-1997-DC08-B6AF74FFFAD6}"/>
              </a:ext>
            </a:extLst>
          </p:cNvPr>
          <p:cNvSpPr/>
          <p:nvPr/>
        </p:nvSpPr>
        <p:spPr>
          <a:xfrm>
            <a:off x="7743305" y="4148687"/>
            <a:ext cx="1182854" cy="576722"/>
          </a:xfrm>
          <a:prstGeom prst="rightArrow">
            <a:avLst/>
          </a:prstGeom>
          <a:solidFill>
            <a:schemeClr val="accent1">
              <a:lumMod val="60000"/>
              <a:lumOff val="4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b="1">
              <a:ln w="22225">
                <a:solidFill>
                  <a:schemeClr val="accent2"/>
                </a:solidFill>
                <a:prstDash val="solid"/>
              </a:ln>
              <a:solidFill>
                <a:schemeClr val="accent2">
                  <a:lumMod val="40000"/>
                  <a:lumOff val="60000"/>
                </a:schemeClr>
              </a:solidFill>
            </a:endParaRPr>
          </a:p>
        </p:txBody>
      </p:sp>
      <p:graphicFrame>
        <p:nvGraphicFramePr>
          <p:cNvPr id="11" name="Content Placeholder 3">
            <a:extLst>
              <a:ext uri="{FF2B5EF4-FFF2-40B4-BE49-F238E27FC236}">
                <a16:creationId xmlns:a16="http://schemas.microsoft.com/office/drawing/2014/main" id="{E1BE5029-1093-8EC2-08C3-205F189062C7}"/>
              </a:ext>
            </a:extLst>
          </p:cNvPr>
          <p:cNvGraphicFramePr>
            <a:graphicFrameLocks/>
          </p:cNvGraphicFramePr>
          <p:nvPr>
            <p:extLst>
              <p:ext uri="{D42A27DB-BD31-4B8C-83A1-F6EECF244321}">
                <p14:modId xmlns:p14="http://schemas.microsoft.com/office/powerpoint/2010/main" val="3653004"/>
              </p:ext>
            </p:extLst>
          </p:nvPr>
        </p:nvGraphicFramePr>
        <p:xfrm>
          <a:off x="8130048" y="2429846"/>
          <a:ext cx="4068096" cy="406302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871370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48EFD-2FF9-4C3E-6825-7BFDB4A162F3}"/>
              </a:ext>
            </a:extLst>
          </p:cNvPr>
          <p:cNvSpPr>
            <a:spLocks noGrp="1"/>
          </p:cNvSpPr>
          <p:nvPr>
            <p:ph type="title"/>
          </p:nvPr>
        </p:nvSpPr>
        <p:spPr/>
        <p:txBody>
          <a:bodyPr/>
          <a:lstStyle/>
          <a:p>
            <a:r>
              <a:rPr lang="lt-LT" dirty="0"/>
              <a:t>Investicijų planavimas savivaldybėse</a:t>
            </a:r>
          </a:p>
        </p:txBody>
      </p:sp>
      <p:graphicFrame>
        <p:nvGraphicFramePr>
          <p:cNvPr id="3" name="Chart 2">
            <a:extLst>
              <a:ext uri="{FF2B5EF4-FFF2-40B4-BE49-F238E27FC236}">
                <a16:creationId xmlns:a16="http://schemas.microsoft.com/office/drawing/2014/main" id="{4AA8BD57-F649-E4B2-34A8-1AEDA08A0D4C}"/>
              </a:ext>
            </a:extLst>
          </p:cNvPr>
          <p:cNvGraphicFramePr>
            <a:graphicFrameLocks/>
          </p:cNvGraphicFramePr>
          <p:nvPr>
            <p:extLst>
              <p:ext uri="{D42A27DB-BD31-4B8C-83A1-F6EECF244321}">
                <p14:modId xmlns:p14="http://schemas.microsoft.com/office/powerpoint/2010/main" val="1764988670"/>
              </p:ext>
            </p:extLst>
          </p:nvPr>
        </p:nvGraphicFramePr>
        <p:xfrm>
          <a:off x="6636774" y="2094271"/>
          <a:ext cx="5345675" cy="439860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7442AD3E-C7E2-814B-E507-91FDDC665E55}"/>
              </a:ext>
            </a:extLst>
          </p:cNvPr>
          <p:cNvSpPr txBox="1"/>
          <p:nvPr/>
        </p:nvSpPr>
        <p:spPr>
          <a:xfrm>
            <a:off x="7590503" y="6492875"/>
            <a:ext cx="4296697" cy="276998"/>
          </a:xfrm>
          <a:prstGeom prst="rect">
            <a:avLst/>
          </a:prstGeom>
          <a:noFill/>
        </p:spPr>
        <p:txBody>
          <a:bodyPr wrap="square" rtlCol="0">
            <a:spAutoFit/>
          </a:bodyPr>
          <a:lstStyle/>
          <a:p>
            <a:r>
              <a:rPr lang="lt-LT" sz="1200" i="1" dirty="0">
                <a:solidFill>
                  <a:srgbClr val="1C5F79"/>
                </a:solidFill>
                <a:latin typeface="Times New Roman" panose="02020603050405020304" pitchFamily="18" charset="0"/>
                <a:cs typeface="Times New Roman" panose="02020603050405020304" pitchFamily="18" charset="0"/>
              </a:rPr>
              <a:t>SFMIS2014, KRPP iki 2020 metų, 2022–2030 m. KRPP duomenys </a:t>
            </a:r>
          </a:p>
        </p:txBody>
      </p:sp>
      <p:sp>
        <p:nvSpPr>
          <p:cNvPr id="6" name="Content Placeholder 2">
            <a:extLst>
              <a:ext uri="{FF2B5EF4-FFF2-40B4-BE49-F238E27FC236}">
                <a16:creationId xmlns:a16="http://schemas.microsoft.com/office/drawing/2014/main" id="{C64FBFD6-AD59-A6A6-C2C7-4074F05CB37B}"/>
              </a:ext>
            </a:extLst>
          </p:cNvPr>
          <p:cNvSpPr>
            <a:spLocks noGrp="1"/>
          </p:cNvSpPr>
          <p:nvPr>
            <p:ph idx="1"/>
          </p:nvPr>
        </p:nvSpPr>
        <p:spPr>
          <a:xfrm>
            <a:off x="393291" y="1868129"/>
            <a:ext cx="5702710" cy="1211609"/>
          </a:xfrm>
        </p:spPr>
        <p:txBody>
          <a:bodyPr>
            <a:normAutofit lnSpcReduction="10000"/>
          </a:bodyPr>
          <a:lstStyle/>
          <a:p>
            <a:pPr marL="0" indent="0">
              <a:buNone/>
            </a:pPr>
            <a:r>
              <a:rPr lang="lt-LT" sz="2000" dirty="0"/>
              <a:t>Didžiosios dalies Kauno regiono savivaldybių planuojamos ES lėšos šiame planavimo periode yra didesnės, nei praėjusiame.</a:t>
            </a:r>
          </a:p>
          <a:p>
            <a:pPr marL="0" indent="0">
              <a:buNone/>
            </a:pPr>
            <a:r>
              <a:rPr lang="lt-LT" sz="2000" dirty="0"/>
              <a:t>Bendras projektų skaičius sumažėjo nuo 251* iki 113.</a:t>
            </a:r>
          </a:p>
          <a:p>
            <a:pPr marL="0" indent="0">
              <a:buNone/>
            </a:pPr>
            <a:endParaRPr lang="lt-LT" sz="2000" dirty="0"/>
          </a:p>
        </p:txBody>
      </p:sp>
      <p:sp>
        <p:nvSpPr>
          <p:cNvPr id="7" name="TextBox 6">
            <a:extLst>
              <a:ext uri="{FF2B5EF4-FFF2-40B4-BE49-F238E27FC236}">
                <a16:creationId xmlns:a16="http://schemas.microsoft.com/office/drawing/2014/main" id="{BB9A57A9-A59F-B649-A884-2AC7E47E6E14}"/>
              </a:ext>
            </a:extLst>
          </p:cNvPr>
          <p:cNvSpPr txBox="1"/>
          <p:nvPr/>
        </p:nvSpPr>
        <p:spPr>
          <a:xfrm>
            <a:off x="304800" y="6308208"/>
            <a:ext cx="5535561" cy="461665"/>
          </a:xfrm>
          <a:prstGeom prst="rect">
            <a:avLst/>
          </a:prstGeom>
          <a:noFill/>
        </p:spPr>
        <p:txBody>
          <a:bodyPr wrap="square" rtlCol="0">
            <a:spAutoFit/>
          </a:bodyPr>
          <a:lstStyle/>
          <a:p>
            <a:r>
              <a:rPr lang="lt-LT" sz="1200" i="1" dirty="0">
                <a:solidFill>
                  <a:srgbClr val="1C5F79"/>
                </a:solidFill>
                <a:latin typeface="Times New Roman" panose="02020603050405020304" pitchFamily="18" charset="0"/>
                <a:cs typeface="Times New Roman" panose="02020603050405020304" pitchFamily="18" charset="0"/>
              </a:rPr>
              <a:t>*ES struktūrinių fondų lėšomis finansuojamų projektų skaičius</a:t>
            </a:r>
          </a:p>
          <a:p>
            <a:r>
              <a:rPr lang="lt-LT" sz="1200" i="1" dirty="0">
                <a:solidFill>
                  <a:srgbClr val="1C5F79"/>
                </a:solidFill>
                <a:latin typeface="Times New Roman" panose="02020603050405020304" pitchFamily="18" charset="0"/>
                <a:cs typeface="Times New Roman" panose="02020603050405020304" pitchFamily="18" charset="0"/>
              </a:rPr>
              <a:t>** 2021–2027 m. neįskaičiuoti atliekų tvarkymo centrų įgyvendinami projektai (2 vnt.)</a:t>
            </a:r>
          </a:p>
        </p:txBody>
      </p:sp>
      <p:graphicFrame>
        <p:nvGraphicFramePr>
          <p:cNvPr id="8" name="Chart 7">
            <a:extLst>
              <a:ext uri="{FF2B5EF4-FFF2-40B4-BE49-F238E27FC236}">
                <a16:creationId xmlns:a16="http://schemas.microsoft.com/office/drawing/2014/main" id="{753C68B4-E235-1AA0-8DF2-732E08C31818}"/>
              </a:ext>
            </a:extLst>
          </p:cNvPr>
          <p:cNvGraphicFramePr>
            <a:graphicFrameLocks/>
          </p:cNvGraphicFramePr>
          <p:nvPr>
            <p:extLst>
              <p:ext uri="{D42A27DB-BD31-4B8C-83A1-F6EECF244321}">
                <p14:modId xmlns:p14="http://schemas.microsoft.com/office/powerpoint/2010/main" val="2011011540"/>
              </p:ext>
            </p:extLst>
          </p:nvPr>
        </p:nvGraphicFramePr>
        <p:xfrm>
          <a:off x="442451" y="3079739"/>
          <a:ext cx="5702710" cy="337611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17177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0F266-9481-86C4-7A28-77AFE5288387}"/>
              </a:ext>
            </a:extLst>
          </p:cNvPr>
          <p:cNvSpPr>
            <a:spLocks noGrp="1"/>
          </p:cNvSpPr>
          <p:nvPr>
            <p:ph type="title"/>
          </p:nvPr>
        </p:nvSpPr>
        <p:spPr/>
        <p:txBody>
          <a:bodyPr>
            <a:normAutofit/>
          </a:bodyPr>
          <a:lstStyle/>
          <a:p>
            <a:r>
              <a:rPr lang="en-US" sz="3600" dirty="0"/>
              <a:t>Investicij</a:t>
            </a:r>
            <a:r>
              <a:rPr lang="lt-LT" sz="3600" dirty="0"/>
              <a:t>ų paskirstymas</a:t>
            </a:r>
            <a:br>
              <a:rPr lang="lt-LT" sz="3600" dirty="0"/>
            </a:br>
            <a:r>
              <a:rPr lang="en-US" sz="3600" dirty="0"/>
              <a:t>2014–2020 m. </a:t>
            </a:r>
            <a:r>
              <a:rPr lang="lt-LT" sz="3600" dirty="0"/>
              <a:t>ES finansavimo laikotarpis </a:t>
            </a:r>
          </a:p>
        </p:txBody>
      </p:sp>
      <p:graphicFrame>
        <p:nvGraphicFramePr>
          <p:cNvPr id="6" name="Chart 5">
            <a:extLst>
              <a:ext uri="{FF2B5EF4-FFF2-40B4-BE49-F238E27FC236}">
                <a16:creationId xmlns:a16="http://schemas.microsoft.com/office/drawing/2014/main" id="{222FAC5C-E790-5984-1CE4-237057AF5E34}"/>
              </a:ext>
            </a:extLst>
          </p:cNvPr>
          <p:cNvGraphicFramePr>
            <a:graphicFrameLocks/>
          </p:cNvGraphicFramePr>
          <p:nvPr>
            <p:extLst>
              <p:ext uri="{D42A27DB-BD31-4B8C-83A1-F6EECF244321}">
                <p14:modId xmlns:p14="http://schemas.microsoft.com/office/powerpoint/2010/main" val="2909126422"/>
              </p:ext>
            </p:extLst>
          </p:nvPr>
        </p:nvGraphicFramePr>
        <p:xfrm>
          <a:off x="0" y="1690688"/>
          <a:ext cx="12192000" cy="51673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23783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A97EE-1AFA-94FC-5EE2-54844217ABC0}"/>
              </a:ext>
            </a:extLst>
          </p:cNvPr>
          <p:cNvSpPr>
            <a:spLocks noGrp="1"/>
          </p:cNvSpPr>
          <p:nvPr>
            <p:ph type="title"/>
          </p:nvPr>
        </p:nvSpPr>
        <p:spPr/>
        <p:txBody>
          <a:bodyPr>
            <a:normAutofit/>
          </a:bodyPr>
          <a:lstStyle/>
          <a:p>
            <a:r>
              <a:rPr lang="en-US" sz="3600" dirty="0"/>
              <a:t>Investicij</a:t>
            </a:r>
            <a:r>
              <a:rPr lang="lt-LT" sz="3600" dirty="0"/>
              <a:t>ų paskirstymas</a:t>
            </a:r>
            <a:br>
              <a:rPr lang="lt-LT" sz="3600" dirty="0"/>
            </a:br>
            <a:r>
              <a:rPr lang="en-US" sz="3600" dirty="0"/>
              <a:t>2021–2027 m. </a:t>
            </a:r>
            <a:r>
              <a:rPr lang="lt-LT" sz="3600" dirty="0"/>
              <a:t>ES finansavimo laikotarpis </a:t>
            </a:r>
          </a:p>
        </p:txBody>
      </p:sp>
      <p:graphicFrame>
        <p:nvGraphicFramePr>
          <p:cNvPr id="3" name="Chart 2">
            <a:extLst>
              <a:ext uri="{FF2B5EF4-FFF2-40B4-BE49-F238E27FC236}">
                <a16:creationId xmlns:a16="http://schemas.microsoft.com/office/drawing/2014/main" id="{A8175E92-0C91-6D29-ED72-C1481078271F}"/>
              </a:ext>
            </a:extLst>
          </p:cNvPr>
          <p:cNvGraphicFramePr>
            <a:graphicFrameLocks/>
          </p:cNvGraphicFramePr>
          <p:nvPr>
            <p:extLst>
              <p:ext uri="{D42A27DB-BD31-4B8C-83A1-F6EECF244321}">
                <p14:modId xmlns:p14="http://schemas.microsoft.com/office/powerpoint/2010/main" val="1459915124"/>
              </p:ext>
            </p:extLst>
          </p:nvPr>
        </p:nvGraphicFramePr>
        <p:xfrm>
          <a:off x="-1" y="1690688"/>
          <a:ext cx="12447639" cy="51673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98008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85F79-F0BC-1567-9BB3-CD8FDC1BB390}"/>
              </a:ext>
            </a:extLst>
          </p:cNvPr>
          <p:cNvSpPr>
            <a:spLocks noGrp="1"/>
          </p:cNvSpPr>
          <p:nvPr>
            <p:ph type="title"/>
          </p:nvPr>
        </p:nvSpPr>
        <p:spPr/>
        <p:txBody>
          <a:bodyPr/>
          <a:lstStyle/>
          <a:p>
            <a:r>
              <a:rPr lang="lt-LT" dirty="0"/>
              <a:t>Projektų planavimo proceso skirtumai</a:t>
            </a:r>
          </a:p>
        </p:txBody>
      </p:sp>
      <p:sp>
        <p:nvSpPr>
          <p:cNvPr id="3" name="Content Placeholder 2">
            <a:extLst>
              <a:ext uri="{FF2B5EF4-FFF2-40B4-BE49-F238E27FC236}">
                <a16:creationId xmlns:a16="http://schemas.microsoft.com/office/drawing/2014/main" id="{BBD31B97-8F02-02C3-DC73-3D97E9C3F31C}"/>
              </a:ext>
            </a:extLst>
          </p:cNvPr>
          <p:cNvSpPr>
            <a:spLocks noGrp="1"/>
          </p:cNvSpPr>
          <p:nvPr>
            <p:ph idx="1"/>
          </p:nvPr>
        </p:nvSpPr>
        <p:spPr>
          <a:xfrm>
            <a:off x="3451123" y="1825625"/>
            <a:ext cx="8502579" cy="4667250"/>
          </a:xfrm>
        </p:spPr>
        <p:txBody>
          <a:bodyPr>
            <a:normAutofit fontScale="92500" lnSpcReduction="10000"/>
          </a:bodyPr>
          <a:lstStyle/>
          <a:p>
            <a:r>
              <a:rPr lang="lt-LT" dirty="0"/>
              <a:t>Mažiau projektų finansavimo sąlygų aprašų / gairių (sumažėjo nuo 25 iki 14) </a:t>
            </a:r>
            <a:r>
              <a:rPr lang="en-US" dirty="0"/>
              <a:t>= </a:t>
            </a:r>
            <a:r>
              <a:rPr lang="lt-LT" b="1" dirty="0"/>
              <a:t>mažesnė administracinė našta</a:t>
            </a:r>
            <a:r>
              <a:rPr lang="lt-LT" dirty="0"/>
              <a:t>;</a:t>
            </a:r>
          </a:p>
          <a:p>
            <a:r>
              <a:rPr lang="lt-LT" dirty="0"/>
              <a:t>Regioninių pažangos priemonių finansavimo gairėse nėra atskiriems regionams / savivaldybėms nustatytų ES lėšų limitų</a:t>
            </a:r>
            <a:r>
              <a:rPr lang="en-US" dirty="0"/>
              <a:t> </a:t>
            </a:r>
            <a:r>
              <a:rPr lang="en-US" dirty="0" err="1"/>
              <a:t>ir</a:t>
            </a:r>
            <a:r>
              <a:rPr lang="en-US" dirty="0"/>
              <a:t> s</a:t>
            </a:r>
            <a:r>
              <a:rPr lang="lt-LT" dirty="0" err="1"/>
              <a:t>avivaldybei</a:t>
            </a:r>
            <a:r>
              <a:rPr lang="lt-LT" dirty="0"/>
              <a:t> pasirinkus nedalyvauti konkrečioje priemonėje nėra prarandamos lėšos </a:t>
            </a:r>
            <a:r>
              <a:rPr lang="en-US" dirty="0"/>
              <a:t>= </a:t>
            </a:r>
            <a:r>
              <a:rPr lang="lt-LT" b="1" dirty="0"/>
              <a:t>daugiau sprendimų priėmimo laisvės</a:t>
            </a:r>
            <a:r>
              <a:rPr lang="en-US" b="1" dirty="0"/>
              <a:t> </a:t>
            </a:r>
            <a:r>
              <a:rPr lang="en-US" dirty="0" err="1"/>
              <a:t>regionui</a:t>
            </a:r>
            <a:r>
              <a:rPr lang="lt-LT" dirty="0"/>
              <a:t>;</a:t>
            </a:r>
          </a:p>
          <a:p>
            <a:r>
              <a:rPr lang="lt-LT" dirty="0"/>
              <a:t>Gairėse nenustatytas projektų suplanavimo terminas,</a:t>
            </a:r>
            <a:r>
              <a:rPr lang="en-US" dirty="0"/>
              <a:t> </a:t>
            </a:r>
            <a:r>
              <a:rPr lang="lt-LT" dirty="0"/>
              <a:t>projektai planuojami kaupiamuoju būdu įsivertinant savivaldybių pasirengimą </a:t>
            </a:r>
            <a:r>
              <a:rPr lang="en-US" dirty="0"/>
              <a:t>=</a:t>
            </a:r>
            <a:r>
              <a:rPr lang="lt-LT" dirty="0"/>
              <a:t> </a:t>
            </a:r>
            <a:r>
              <a:rPr lang="lt-LT" b="1" dirty="0"/>
              <a:t>daugiau lankstumo ir didesnė kokybė</a:t>
            </a:r>
            <a:r>
              <a:rPr lang="lt-LT" dirty="0"/>
              <a:t>;</a:t>
            </a:r>
          </a:p>
          <a:p>
            <a:r>
              <a:rPr lang="lt-LT" dirty="0"/>
              <a:t>Paraiškas vertina tik 1 administruojanti institucija (CPVA) </a:t>
            </a:r>
            <a:r>
              <a:rPr lang="en-US" dirty="0"/>
              <a:t>= </a:t>
            </a:r>
            <a:r>
              <a:rPr lang="en-US" b="1" dirty="0" err="1"/>
              <a:t>efektyvesnis</a:t>
            </a:r>
            <a:r>
              <a:rPr lang="en-US" b="1" dirty="0"/>
              <a:t> </a:t>
            </a:r>
            <a:r>
              <a:rPr lang="en-US" b="1" dirty="0" err="1"/>
              <a:t>vertinimas</a:t>
            </a:r>
            <a:r>
              <a:rPr lang="lt-LT" dirty="0"/>
              <a:t>.</a:t>
            </a:r>
          </a:p>
          <a:p>
            <a:endParaRPr lang="lt-LT" dirty="0"/>
          </a:p>
        </p:txBody>
      </p:sp>
      <p:pic>
        <p:nvPicPr>
          <p:cNvPr id="6" name="Graphic 5" descr="Bar graph with downward trend with solid fill">
            <a:extLst>
              <a:ext uri="{FF2B5EF4-FFF2-40B4-BE49-F238E27FC236}">
                <a16:creationId xmlns:a16="http://schemas.microsoft.com/office/drawing/2014/main" id="{2BE28553-7406-9BB2-A942-90B5274A9D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7409" y="1690688"/>
            <a:ext cx="1590194" cy="1590194"/>
          </a:xfrm>
          <a:prstGeom prst="rect">
            <a:avLst/>
          </a:prstGeom>
        </p:spPr>
      </p:pic>
      <p:pic>
        <p:nvPicPr>
          <p:cNvPr id="8" name="Graphic 7" descr="Checklist with solid fill">
            <a:extLst>
              <a:ext uri="{FF2B5EF4-FFF2-40B4-BE49-F238E27FC236}">
                <a16:creationId xmlns:a16="http://schemas.microsoft.com/office/drawing/2014/main" id="{8D3723DD-FBB5-70F8-CE7D-91182DB44F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68019" y="4549762"/>
            <a:ext cx="1158979" cy="1158979"/>
          </a:xfrm>
          <a:prstGeom prst="rect">
            <a:avLst/>
          </a:prstGeom>
        </p:spPr>
      </p:pic>
      <p:pic>
        <p:nvPicPr>
          <p:cNvPr id="10" name="Graphic 9" descr="Close with solid fill">
            <a:extLst>
              <a:ext uri="{FF2B5EF4-FFF2-40B4-BE49-F238E27FC236}">
                <a16:creationId xmlns:a16="http://schemas.microsoft.com/office/drawing/2014/main" id="{0886C2ED-88EB-619B-B7BB-679E1E5EE12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06619" y="4714359"/>
            <a:ext cx="977136" cy="977136"/>
          </a:xfrm>
          <a:prstGeom prst="rect">
            <a:avLst/>
          </a:prstGeom>
        </p:spPr>
      </p:pic>
      <p:pic>
        <p:nvPicPr>
          <p:cNvPr id="12" name="Graphic 11" descr="Coins with solid fill">
            <a:extLst>
              <a:ext uri="{FF2B5EF4-FFF2-40B4-BE49-F238E27FC236}">
                <a16:creationId xmlns:a16="http://schemas.microsoft.com/office/drawing/2014/main" id="{0A6D62CD-F3AA-67EE-659B-5DC75A564EB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30302" y="3386418"/>
            <a:ext cx="1121053" cy="1121053"/>
          </a:xfrm>
          <a:prstGeom prst="rect">
            <a:avLst/>
          </a:prstGeom>
        </p:spPr>
      </p:pic>
      <p:pic>
        <p:nvPicPr>
          <p:cNvPr id="14" name="Graphic 13" descr="Group brainstorm with solid fill">
            <a:extLst>
              <a:ext uri="{FF2B5EF4-FFF2-40B4-BE49-F238E27FC236}">
                <a16:creationId xmlns:a16="http://schemas.microsoft.com/office/drawing/2014/main" id="{BCD9EFE4-0CC1-6D5A-8A2C-2AD4D2CB713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1056" y="3224199"/>
            <a:ext cx="1325563" cy="1325563"/>
          </a:xfrm>
          <a:prstGeom prst="rect">
            <a:avLst/>
          </a:prstGeom>
        </p:spPr>
      </p:pic>
      <p:pic>
        <p:nvPicPr>
          <p:cNvPr id="16" name="Graphic 15" descr="Schoolhouse with solid fill">
            <a:extLst>
              <a:ext uri="{FF2B5EF4-FFF2-40B4-BE49-F238E27FC236}">
                <a16:creationId xmlns:a16="http://schemas.microsoft.com/office/drawing/2014/main" id="{B8F30253-980D-4C12-92E4-C49E67AB019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06007" y="5204433"/>
            <a:ext cx="1582422" cy="1582422"/>
          </a:xfrm>
          <a:prstGeom prst="rect">
            <a:avLst/>
          </a:prstGeom>
        </p:spPr>
      </p:pic>
    </p:spTree>
    <p:extLst>
      <p:ext uri="{BB962C8B-B14F-4D97-AF65-F5344CB8AC3E}">
        <p14:creationId xmlns:p14="http://schemas.microsoft.com/office/powerpoint/2010/main" val="3099943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F43B2-CC5E-BE20-4B8F-DFF9DB289077}"/>
              </a:ext>
            </a:extLst>
          </p:cNvPr>
          <p:cNvSpPr>
            <a:spLocks noGrp="1"/>
          </p:cNvSpPr>
          <p:nvPr>
            <p:ph type="title"/>
          </p:nvPr>
        </p:nvSpPr>
        <p:spPr/>
        <p:txBody>
          <a:bodyPr>
            <a:normAutofit/>
          </a:bodyPr>
          <a:lstStyle/>
          <a:p>
            <a:r>
              <a:rPr lang="lt-LT" dirty="0"/>
              <a:t>Projektų planavimo proceso skirtumai</a:t>
            </a:r>
            <a:br>
              <a:rPr lang="lt-LT" dirty="0"/>
            </a:br>
            <a:r>
              <a:rPr lang="lt-LT" sz="3600" dirty="0"/>
              <a:t>Regiono plėtros plano rengimo / keitimo procesas</a:t>
            </a:r>
            <a:endParaRPr lang="lt-LT" dirty="0"/>
          </a:p>
        </p:txBody>
      </p:sp>
      <p:pic>
        <p:nvPicPr>
          <p:cNvPr id="5" name="Content Placeholder 4">
            <a:extLst>
              <a:ext uri="{FF2B5EF4-FFF2-40B4-BE49-F238E27FC236}">
                <a16:creationId xmlns:a16="http://schemas.microsoft.com/office/drawing/2014/main" id="{A788FFDE-D4A8-DFC0-C260-253E9FF6FAD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3459" y="1856942"/>
            <a:ext cx="8365081" cy="5001058"/>
          </a:xfrm>
        </p:spPr>
      </p:pic>
    </p:spTree>
    <p:extLst>
      <p:ext uri="{BB962C8B-B14F-4D97-AF65-F5344CB8AC3E}">
        <p14:creationId xmlns:p14="http://schemas.microsoft.com/office/powerpoint/2010/main" val="1595637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82E6-5EB4-28D9-CACA-67E7A0D4557D}"/>
              </a:ext>
            </a:extLst>
          </p:cNvPr>
          <p:cNvSpPr>
            <a:spLocks noGrp="1"/>
          </p:cNvSpPr>
          <p:nvPr>
            <p:ph type="title"/>
          </p:nvPr>
        </p:nvSpPr>
        <p:spPr/>
        <p:txBody>
          <a:bodyPr/>
          <a:lstStyle/>
          <a:p>
            <a:r>
              <a:rPr lang="en-US" dirty="0" err="1"/>
              <a:t>Investicijų</a:t>
            </a:r>
            <a:r>
              <a:rPr lang="en-US" dirty="0"/>
              <a:t> </a:t>
            </a:r>
            <a:r>
              <a:rPr lang="en-US" dirty="0" err="1"/>
              <a:t>greitis</a:t>
            </a:r>
            <a:br>
              <a:rPr lang="lt-LT" dirty="0"/>
            </a:br>
            <a:r>
              <a:rPr lang="lt-LT" dirty="0"/>
              <a:t>Planavimo dokumentų tvirtinimas</a:t>
            </a:r>
          </a:p>
        </p:txBody>
      </p:sp>
      <p:sp>
        <p:nvSpPr>
          <p:cNvPr id="3" name="Content Placeholder 2">
            <a:extLst>
              <a:ext uri="{FF2B5EF4-FFF2-40B4-BE49-F238E27FC236}">
                <a16:creationId xmlns:a16="http://schemas.microsoft.com/office/drawing/2014/main" id="{F03C77B8-6C22-219C-96AF-CBA64E7DD925}"/>
              </a:ext>
            </a:extLst>
          </p:cNvPr>
          <p:cNvSpPr>
            <a:spLocks noGrp="1"/>
          </p:cNvSpPr>
          <p:nvPr>
            <p:ph idx="1"/>
          </p:nvPr>
        </p:nvSpPr>
        <p:spPr>
          <a:xfrm>
            <a:off x="546813" y="2408903"/>
            <a:ext cx="5549187" cy="670835"/>
          </a:xfrm>
        </p:spPr>
        <p:txBody>
          <a:bodyPr>
            <a:normAutofit/>
          </a:bodyPr>
          <a:lstStyle/>
          <a:p>
            <a:pPr marL="0" indent="0">
              <a:buNone/>
            </a:pPr>
            <a:r>
              <a:rPr lang="lt-LT" sz="2000" dirty="0"/>
              <a:t>Visų 24 regioninių priemonių PFSA buvo patvirtinti nuo 2015 m. rugsėjo iki 2017 m. lapkričio mėn.</a:t>
            </a:r>
          </a:p>
        </p:txBody>
      </p:sp>
      <p:pic>
        <p:nvPicPr>
          <p:cNvPr id="4" name="Paveikslėlis 11">
            <a:extLst>
              <a:ext uri="{FF2B5EF4-FFF2-40B4-BE49-F238E27FC236}">
                <a16:creationId xmlns:a16="http://schemas.microsoft.com/office/drawing/2014/main" id="{CAA7467B-9DCA-E0C6-4855-C9DC095A159E}"/>
              </a:ext>
            </a:extLst>
          </p:cNvPr>
          <p:cNvPicPr>
            <a:picLocks noChangeAspect="1"/>
          </p:cNvPicPr>
          <p:nvPr/>
        </p:nvPicPr>
        <p:blipFill>
          <a:blip r:embed="rId3"/>
          <a:stretch>
            <a:fillRect/>
          </a:stretch>
        </p:blipFill>
        <p:spPr>
          <a:xfrm>
            <a:off x="546813" y="3079738"/>
            <a:ext cx="5549187" cy="3232162"/>
          </a:xfrm>
          <a:prstGeom prst="rect">
            <a:avLst/>
          </a:prstGeom>
        </p:spPr>
      </p:pic>
      <p:sp>
        <p:nvSpPr>
          <p:cNvPr id="7" name="Content Placeholder 2">
            <a:extLst>
              <a:ext uri="{FF2B5EF4-FFF2-40B4-BE49-F238E27FC236}">
                <a16:creationId xmlns:a16="http://schemas.microsoft.com/office/drawing/2014/main" id="{2AD97ABF-7543-76D7-2BF7-3D331E8D9305}"/>
              </a:ext>
            </a:extLst>
          </p:cNvPr>
          <p:cNvSpPr txBox="1">
            <a:spLocks/>
          </p:cNvSpPr>
          <p:nvPr/>
        </p:nvSpPr>
        <p:spPr>
          <a:xfrm>
            <a:off x="454742" y="1836109"/>
            <a:ext cx="5641258" cy="448316"/>
          </a:xfrm>
          <a:prstGeom prst="rect">
            <a:avLst/>
          </a:prstGeom>
          <a:solidFill>
            <a:schemeClr val="accent6">
              <a:lumMod val="20000"/>
              <a:lumOff val="80000"/>
            </a:schemeClr>
          </a:solidFill>
        </p:spPr>
        <p:txBody>
          <a:bodyPr vert="horz" lIns="91440" tIns="45720" rIns="91440" bIns="45720" rtlCol="0">
            <a:normAutofit fontScale="85000" lnSpcReduction="10000"/>
          </a:bodyPr>
          <a:lstStyle>
            <a:defPPr>
              <a:defRPr lang="lt-LT"/>
            </a:defPPr>
            <a:lvl1pPr indent="0">
              <a:lnSpc>
                <a:spcPct val="90000"/>
              </a:lnSpc>
              <a:spcBef>
                <a:spcPts val="1000"/>
              </a:spcBef>
              <a:buFont typeface="Arial" panose="020B0604020202020204" pitchFamily="34" charset="0"/>
              <a:buNone/>
              <a:defRPr sz="2800" b="1">
                <a:solidFill>
                  <a:srgbClr val="1C5F79"/>
                </a:solidFill>
                <a:latin typeface="Times New Roman" panose="02020603050405020304" pitchFamily="18" charset="0"/>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solidFill>
                  <a:srgbClr val="1C5F79"/>
                </a:solidFill>
                <a:latin typeface="Times New Roman" panose="02020603050405020304" pitchFamily="18" charset="0"/>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rgbClr val="1C5F79"/>
                </a:solidFill>
                <a:latin typeface="Times New Roman" panose="02020603050405020304" pitchFamily="18" charset="0"/>
                <a:cs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rgbClr val="1C5F79"/>
                </a:solidFill>
                <a:latin typeface="Times New Roman" panose="02020603050405020304" pitchFamily="18" charset="0"/>
                <a:cs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rgbClr val="1C5F79"/>
                </a:solidFill>
                <a:latin typeface="Times New Roman" panose="02020603050405020304" pitchFamily="18" charset="0"/>
                <a:cs typeface="Times New Roman" panose="02020603050405020304" pitchFamily="18"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en-US" dirty="0"/>
              <a:t>2014–2020 m. </a:t>
            </a:r>
            <a:r>
              <a:rPr lang="lt-LT" dirty="0"/>
              <a:t>ES finansavimo laikotarpis </a:t>
            </a:r>
          </a:p>
        </p:txBody>
      </p:sp>
      <p:grpSp>
        <p:nvGrpSpPr>
          <p:cNvPr id="11" name="Group 10">
            <a:extLst>
              <a:ext uri="{FF2B5EF4-FFF2-40B4-BE49-F238E27FC236}">
                <a16:creationId xmlns:a16="http://schemas.microsoft.com/office/drawing/2014/main" id="{BCAFCD7B-0F45-7DBD-D14B-A125E80B9E9C}"/>
              </a:ext>
            </a:extLst>
          </p:cNvPr>
          <p:cNvGrpSpPr/>
          <p:nvPr/>
        </p:nvGrpSpPr>
        <p:grpSpPr>
          <a:xfrm>
            <a:off x="6179574" y="1836109"/>
            <a:ext cx="5835445" cy="4475789"/>
            <a:chOff x="6179574" y="1836109"/>
            <a:chExt cx="5835445" cy="4475789"/>
          </a:xfrm>
        </p:grpSpPr>
        <p:sp>
          <p:nvSpPr>
            <p:cNvPr id="8" name="Content Placeholder 2">
              <a:extLst>
                <a:ext uri="{FF2B5EF4-FFF2-40B4-BE49-F238E27FC236}">
                  <a16:creationId xmlns:a16="http://schemas.microsoft.com/office/drawing/2014/main" id="{6928906D-F0A1-FB10-9B5B-6D5E5E81DA7C}"/>
                </a:ext>
              </a:extLst>
            </p:cNvPr>
            <p:cNvSpPr txBox="1">
              <a:spLocks/>
            </p:cNvSpPr>
            <p:nvPr/>
          </p:nvSpPr>
          <p:spPr>
            <a:xfrm>
              <a:off x="6302477" y="1836109"/>
              <a:ext cx="5712542" cy="448316"/>
            </a:xfrm>
            <a:prstGeom prst="rect">
              <a:avLst/>
            </a:prstGeom>
            <a:solidFill>
              <a:schemeClr val="accent6">
                <a:lumMod val="20000"/>
                <a:lumOff val="80000"/>
              </a:schemeClr>
            </a:solidFill>
          </p:spPr>
          <p:txBody>
            <a:bodyPr vert="horz" lIns="91440" tIns="45720" rIns="91440" bIns="45720" rtlCol="0">
              <a:normAutofit/>
            </a:bodyPr>
            <a:lstStyle>
              <a:defPPr>
                <a:defRPr lang="lt-LT"/>
              </a:defPPr>
              <a:lvl1pPr indent="0">
                <a:lnSpc>
                  <a:spcPct val="90000"/>
                </a:lnSpc>
                <a:spcBef>
                  <a:spcPts val="1000"/>
                </a:spcBef>
                <a:buFont typeface="Arial" panose="020B0604020202020204" pitchFamily="34" charset="0"/>
                <a:buNone/>
                <a:defRPr sz="2800" b="1">
                  <a:solidFill>
                    <a:srgbClr val="1C5F79"/>
                  </a:solidFill>
                  <a:latin typeface="Times New Roman" panose="02020603050405020304" pitchFamily="18" charset="0"/>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solidFill>
                    <a:srgbClr val="1C5F79"/>
                  </a:solidFill>
                  <a:latin typeface="Times New Roman" panose="02020603050405020304" pitchFamily="18" charset="0"/>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rgbClr val="1C5F79"/>
                  </a:solidFill>
                  <a:latin typeface="Times New Roman" panose="02020603050405020304" pitchFamily="18" charset="0"/>
                  <a:cs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rgbClr val="1C5F79"/>
                  </a:solidFill>
                  <a:latin typeface="Times New Roman" panose="02020603050405020304" pitchFamily="18" charset="0"/>
                  <a:cs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rgbClr val="1C5F79"/>
                  </a:solidFill>
                  <a:latin typeface="Times New Roman" panose="02020603050405020304" pitchFamily="18" charset="0"/>
                  <a:cs typeface="Times New Roman" panose="02020603050405020304" pitchFamily="18"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en-US" sz="2400" dirty="0"/>
                <a:t>2021–2027 m. </a:t>
              </a:r>
              <a:r>
                <a:rPr lang="lt-LT" sz="2400" dirty="0"/>
                <a:t>ES finansavimo laikotarpis </a:t>
              </a:r>
            </a:p>
          </p:txBody>
        </p:sp>
        <p:graphicFrame>
          <p:nvGraphicFramePr>
            <p:cNvPr id="9" name="Chart 8">
              <a:extLst>
                <a:ext uri="{FF2B5EF4-FFF2-40B4-BE49-F238E27FC236}">
                  <a16:creationId xmlns:a16="http://schemas.microsoft.com/office/drawing/2014/main" id="{2519CC41-369A-97A6-DCAC-B0C420EA399C}"/>
                </a:ext>
              </a:extLst>
            </p:cNvPr>
            <p:cNvGraphicFramePr>
              <a:graphicFrameLocks/>
            </p:cNvGraphicFramePr>
            <p:nvPr>
              <p:extLst>
                <p:ext uri="{D42A27DB-BD31-4B8C-83A1-F6EECF244321}">
                  <p14:modId xmlns:p14="http://schemas.microsoft.com/office/powerpoint/2010/main" val="2900498107"/>
                </p:ext>
              </p:extLst>
            </p:nvPr>
          </p:nvGraphicFramePr>
          <p:xfrm>
            <a:off x="6179574" y="3079737"/>
            <a:ext cx="5712542" cy="3232161"/>
          </p:xfrm>
          <a:graphic>
            <a:graphicData uri="http://schemas.openxmlformats.org/drawingml/2006/chart">
              <c:chart xmlns:c="http://schemas.openxmlformats.org/drawingml/2006/chart" xmlns:r="http://schemas.openxmlformats.org/officeDocument/2006/relationships" r:id="rId4"/>
            </a:graphicData>
          </a:graphic>
        </p:graphicFrame>
        <p:sp>
          <p:nvSpPr>
            <p:cNvPr id="10" name="Content Placeholder 2">
              <a:extLst>
                <a:ext uri="{FF2B5EF4-FFF2-40B4-BE49-F238E27FC236}">
                  <a16:creationId xmlns:a16="http://schemas.microsoft.com/office/drawing/2014/main" id="{AF54F01C-3FE7-BB38-F35B-2B26980A85CF}"/>
                </a:ext>
              </a:extLst>
            </p:cNvPr>
            <p:cNvSpPr txBox="1">
              <a:spLocks/>
            </p:cNvSpPr>
            <p:nvPr/>
          </p:nvSpPr>
          <p:spPr>
            <a:xfrm>
              <a:off x="6261251" y="2429846"/>
              <a:ext cx="5549187" cy="86396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C5F79"/>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C5F79"/>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5F79"/>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5F79"/>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5F79"/>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t-LT" sz="2000" dirty="0"/>
                <a:t>Visų 14 regioninių pažangos priemonių finansavimo gairės buvo patvirtintos nuo 2022 m. spalio iki 2023 m. lapkričio mėn.</a:t>
              </a:r>
            </a:p>
          </p:txBody>
        </p:sp>
      </p:grpSp>
    </p:spTree>
    <p:extLst>
      <p:ext uri="{BB962C8B-B14F-4D97-AF65-F5344CB8AC3E}">
        <p14:creationId xmlns:p14="http://schemas.microsoft.com/office/powerpoint/2010/main" val="139509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CA1CB10-5888-C60C-EBFF-1D7093D14078}"/>
              </a:ext>
            </a:extLst>
          </p:cNvPr>
          <p:cNvSpPr>
            <a:spLocks noGrp="1"/>
          </p:cNvSpPr>
          <p:nvPr>
            <p:ph type="title"/>
          </p:nvPr>
        </p:nvSpPr>
        <p:spPr>
          <a:xfrm>
            <a:off x="334297" y="425415"/>
            <a:ext cx="11857703" cy="1325563"/>
          </a:xfrm>
        </p:spPr>
        <p:txBody>
          <a:bodyPr/>
          <a:lstStyle/>
          <a:p>
            <a:r>
              <a:rPr lang="lt-LT" dirty="0"/>
              <a:t>Investicijų greitis</a:t>
            </a:r>
            <a:br>
              <a:rPr lang="lt-LT" dirty="0"/>
            </a:br>
            <a:r>
              <a:rPr lang="lt-LT" dirty="0"/>
              <a:t>Projektų vertinimas ir sutarčių pasirašymas</a:t>
            </a:r>
          </a:p>
        </p:txBody>
      </p:sp>
      <p:sp>
        <p:nvSpPr>
          <p:cNvPr id="6" name="Turinio vietos rezervavimo ženklas 2">
            <a:extLst>
              <a:ext uri="{FF2B5EF4-FFF2-40B4-BE49-F238E27FC236}">
                <a16:creationId xmlns:a16="http://schemas.microsoft.com/office/drawing/2014/main" id="{A1FFFA3A-120A-EB05-8DC6-FBA41E61E006}"/>
              </a:ext>
            </a:extLst>
          </p:cNvPr>
          <p:cNvSpPr txBox="1">
            <a:spLocks/>
          </p:cNvSpPr>
          <p:nvPr/>
        </p:nvSpPr>
        <p:spPr>
          <a:xfrm>
            <a:off x="1447685" y="2199912"/>
            <a:ext cx="4142865" cy="43211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C5F79"/>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C5F79"/>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5F79"/>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5F79"/>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5F79"/>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t-LT" sz="2000" dirty="0"/>
              <a:t>Tiek praėjusiame, tiek dabartiniame periode projektų vertinimas vidutiniškai trunka </a:t>
            </a:r>
            <a:r>
              <a:rPr lang="lt-LT" sz="2000" b="1" dirty="0"/>
              <a:t>3 mėn. </a:t>
            </a:r>
            <a:r>
              <a:rPr lang="lt-LT" sz="2000" dirty="0"/>
              <a:t>(nuo paraiškos pateikimo iki sutarties įsigaliojimo).</a:t>
            </a:r>
          </a:p>
          <a:p>
            <a:pPr marL="0" indent="0">
              <a:buNone/>
            </a:pPr>
            <a:endParaRPr lang="lt-LT" sz="2000" dirty="0"/>
          </a:p>
          <a:p>
            <a:endParaRPr lang="lt-LT" sz="2000" dirty="0"/>
          </a:p>
          <a:p>
            <a:pPr marL="0" indent="0">
              <a:buNone/>
            </a:pPr>
            <a:r>
              <a:rPr lang="lt-LT" sz="2000" dirty="0"/>
              <a:t>Pasirašytos iš viso </a:t>
            </a:r>
            <a:r>
              <a:rPr lang="lt-LT" sz="2000" b="1" dirty="0"/>
              <a:t>251</a:t>
            </a:r>
            <a:r>
              <a:rPr lang="lt-LT" sz="2000" dirty="0"/>
              <a:t> ES struktūrinių fondų lėšomis finansuojamų projektų finansavimo ir administravimo sutartys, kurių bendra vertė beveik </a:t>
            </a:r>
            <a:r>
              <a:rPr lang="lt-LT" sz="2000" b="1" dirty="0"/>
              <a:t>289</a:t>
            </a:r>
            <a:r>
              <a:rPr lang="lt-LT" sz="2000" dirty="0"/>
              <a:t> mln. Eur. </a:t>
            </a:r>
          </a:p>
        </p:txBody>
      </p:sp>
      <p:sp>
        <p:nvSpPr>
          <p:cNvPr id="7" name="Content Placeholder 2">
            <a:extLst>
              <a:ext uri="{FF2B5EF4-FFF2-40B4-BE49-F238E27FC236}">
                <a16:creationId xmlns:a16="http://schemas.microsoft.com/office/drawing/2014/main" id="{19474E53-2C7F-0033-B5DF-7865D1B43326}"/>
              </a:ext>
            </a:extLst>
          </p:cNvPr>
          <p:cNvSpPr txBox="1">
            <a:spLocks/>
          </p:cNvSpPr>
          <p:nvPr/>
        </p:nvSpPr>
        <p:spPr>
          <a:xfrm>
            <a:off x="0" y="4136897"/>
            <a:ext cx="5456903" cy="302982"/>
          </a:xfrm>
          <a:prstGeom prst="rect">
            <a:avLst/>
          </a:prstGeom>
          <a:solidFill>
            <a:schemeClr val="accent6">
              <a:lumMod val="20000"/>
              <a:lumOff val="80000"/>
            </a:schemeClr>
          </a:solidFill>
        </p:spPr>
        <p:txBody>
          <a:bodyPr vert="horz" lIns="91440" tIns="45720" rIns="91440" bIns="45720" rtlCol="0">
            <a:normAutofit fontScale="62500" lnSpcReduction="20000"/>
          </a:bodyPr>
          <a:lstStyle>
            <a:defPPr>
              <a:defRPr lang="lt-LT"/>
            </a:defPPr>
            <a:lvl1pPr indent="0">
              <a:lnSpc>
                <a:spcPct val="90000"/>
              </a:lnSpc>
              <a:spcBef>
                <a:spcPts val="1000"/>
              </a:spcBef>
              <a:buFont typeface="Arial" panose="020B0604020202020204" pitchFamily="34" charset="0"/>
              <a:buNone/>
              <a:defRPr sz="2800" b="1">
                <a:solidFill>
                  <a:srgbClr val="1C5F79"/>
                </a:solidFill>
                <a:latin typeface="Times New Roman" panose="02020603050405020304" pitchFamily="18" charset="0"/>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solidFill>
                  <a:srgbClr val="1C5F79"/>
                </a:solidFill>
                <a:latin typeface="Times New Roman" panose="02020603050405020304" pitchFamily="18" charset="0"/>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rgbClr val="1C5F79"/>
                </a:solidFill>
                <a:latin typeface="Times New Roman" panose="02020603050405020304" pitchFamily="18" charset="0"/>
                <a:cs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rgbClr val="1C5F79"/>
                </a:solidFill>
                <a:latin typeface="Times New Roman" panose="02020603050405020304" pitchFamily="18" charset="0"/>
                <a:cs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rgbClr val="1C5F79"/>
                </a:solidFill>
                <a:latin typeface="Times New Roman" panose="02020603050405020304" pitchFamily="18" charset="0"/>
                <a:cs typeface="Times New Roman" panose="02020603050405020304" pitchFamily="18"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en-US" dirty="0"/>
              <a:t>2014–2020 m. </a:t>
            </a:r>
            <a:r>
              <a:rPr lang="lt-LT" dirty="0"/>
              <a:t>ES finansavimo laikotarpis </a:t>
            </a:r>
          </a:p>
        </p:txBody>
      </p:sp>
      <p:sp>
        <p:nvSpPr>
          <p:cNvPr id="3" name="Content Placeholder 2">
            <a:extLst>
              <a:ext uri="{FF2B5EF4-FFF2-40B4-BE49-F238E27FC236}">
                <a16:creationId xmlns:a16="http://schemas.microsoft.com/office/drawing/2014/main" id="{7B98E189-F8CC-0850-9345-C8A0C3EAE3D1}"/>
              </a:ext>
            </a:extLst>
          </p:cNvPr>
          <p:cNvSpPr txBox="1">
            <a:spLocks/>
          </p:cNvSpPr>
          <p:nvPr/>
        </p:nvSpPr>
        <p:spPr>
          <a:xfrm>
            <a:off x="6263148" y="4955986"/>
            <a:ext cx="5928852" cy="302073"/>
          </a:xfrm>
          <a:prstGeom prst="rect">
            <a:avLst/>
          </a:prstGeom>
          <a:solidFill>
            <a:schemeClr val="accent6">
              <a:lumMod val="20000"/>
              <a:lumOff val="80000"/>
            </a:schemeClr>
          </a:solidFill>
        </p:spPr>
        <p:txBody>
          <a:bodyPr vert="horz" lIns="91440" tIns="45720" rIns="91440" bIns="45720" rtlCol="0">
            <a:normAutofit fontScale="62500" lnSpcReduction="20000"/>
          </a:bodyPr>
          <a:lstStyle>
            <a:defPPr>
              <a:defRPr lang="lt-LT"/>
            </a:defPPr>
            <a:lvl1pPr indent="0">
              <a:lnSpc>
                <a:spcPct val="90000"/>
              </a:lnSpc>
              <a:spcBef>
                <a:spcPts val="1000"/>
              </a:spcBef>
              <a:buFont typeface="Arial" panose="020B0604020202020204" pitchFamily="34" charset="0"/>
              <a:buNone/>
              <a:defRPr sz="2800" b="1">
                <a:solidFill>
                  <a:srgbClr val="1C5F79"/>
                </a:solidFill>
                <a:latin typeface="Times New Roman" panose="02020603050405020304" pitchFamily="18" charset="0"/>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solidFill>
                  <a:srgbClr val="1C5F79"/>
                </a:solidFill>
                <a:latin typeface="Times New Roman" panose="02020603050405020304" pitchFamily="18" charset="0"/>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rgbClr val="1C5F79"/>
                </a:solidFill>
                <a:latin typeface="Times New Roman" panose="02020603050405020304" pitchFamily="18" charset="0"/>
                <a:cs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rgbClr val="1C5F79"/>
                </a:solidFill>
                <a:latin typeface="Times New Roman" panose="02020603050405020304" pitchFamily="18" charset="0"/>
                <a:cs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rgbClr val="1C5F79"/>
                </a:solidFill>
                <a:latin typeface="Times New Roman" panose="02020603050405020304" pitchFamily="18" charset="0"/>
                <a:cs typeface="Times New Roman" panose="02020603050405020304" pitchFamily="18"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en-US" dirty="0"/>
              <a:t>2021–2027 m. </a:t>
            </a:r>
            <a:r>
              <a:rPr lang="lt-LT" dirty="0"/>
              <a:t>ES finansavimo laikotarpis </a:t>
            </a:r>
          </a:p>
        </p:txBody>
      </p:sp>
      <p:sp>
        <p:nvSpPr>
          <p:cNvPr id="4" name="Content Placeholder 2">
            <a:extLst>
              <a:ext uri="{FF2B5EF4-FFF2-40B4-BE49-F238E27FC236}">
                <a16:creationId xmlns:a16="http://schemas.microsoft.com/office/drawing/2014/main" id="{80AC2DBC-D4F3-9847-6B09-7C48D9420F3E}"/>
              </a:ext>
            </a:extLst>
          </p:cNvPr>
          <p:cNvSpPr>
            <a:spLocks noGrp="1"/>
          </p:cNvSpPr>
          <p:nvPr>
            <p:ph idx="1"/>
          </p:nvPr>
        </p:nvSpPr>
        <p:spPr>
          <a:xfrm>
            <a:off x="7656925" y="5258059"/>
            <a:ext cx="4436752" cy="1368500"/>
          </a:xfrm>
        </p:spPr>
        <p:txBody>
          <a:bodyPr>
            <a:normAutofit/>
          </a:bodyPr>
          <a:lstStyle/>
          <a:p>
            <a:pPr marL="0" indent="0">
              <a:buNone/>
            </a:pPr>
            <a:r>
              <a:rPr lang="lt-LT" sz="2000" dirty="0"/>
              <a:t>Šiais metais planuojama pasirašyti sutarčių už </a:t>
            </a:r>
            <a:r>
              <a:rPr lang="lt-LT" sz="2000" b="1" dirty="0"/>
              <a:t>daugiau nei 90 proc. </a:t>
            </a:r>
            <a:r>
              <a:rPr lang="lt-LT" sz="2000" dirty="0"/>
              <a:t>Kauno regionui numatytų ES lėšų.</a:t>
            </a:r>
          </a:p>
        </p:txBody>
      </p:sp>
      <p:pic>
        <p:nvPicPr>
          <p:cNvPr id="10" name="Graphic 9" descr="Checklist with solid fill">
            <a:extLst>
              <a:ext uri="{FF2B5EF4-FFF2-40B4-BE49-F238E27FC236}">
                <a16:creationId xmlns:a16="http://schemas.microsoft.com/office/drawing/2014/main" id="{C79E9CB1-2D0F-A095-884E-D777BB97D4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63148" y="5258059"/>
            <a:ext cx="1577784" cy="1577784"/>
          </a:xfrm>
          <a:prstGeom prst="rect">
            <a:avLst/>
          </a:prstGeom>
        </p:spPr>
      </p:pic>
      <p:pic>
        <p:nvPicPr>
          <p:cNvPr id="15" name="Graphic 14" descr="Clock with solid fill">
            <a:extLst>
              <a:ext uri="{FF2B5EF4-FFF2-40B4-BE49-F238E27FC236}">
                <a16:creationId xmlns:a16="http://schemas.microsoft.com/office/drawing/2014/main" id="{F7EA0451-5025-99F2-9046-A41F0FEADC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2049273"/>
            <a:ext cx="1447685" cy="1447685"/>
          </a:xfrm>
          <a:prstGeom prst="rect">
            <a:avLst/>
          </a:prstGeom>
        </p:spPr>
      </p:pic>
      <p:pic>
        <p:nvPicPr>
          <p:cNvPr id="16" name="Picture 15">
            <a:extLst>
              <a:ext uri="{FF2B5EF4-FFF2-40B4-BE49-F238E27FC236}">
                <a16:creationId xmlns:a16="http://schemas.microsoft.com/office/drawing/2014/main" id="{7CD160C0-B9DD-A9FE-F251-F70710A53B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9222" y="1683206"/>
            <a:ext cx="5556704" cy="3121743"/>
          </a:xfrm>
          <a:prstGeom prst="rect">
            <a:avLst/>
          </a:prstGeom>
        </p:spPr>
      </p:pic>
      <p:sp>
        <p:nvSpPr>
          <p:cNvPr id="17" name="Rectangle: Rounded Corners 16">
            <a:extLst>
              <a:ext uri="{FF2B5EF4-FFF2-40B4-BE49-F238E27FC236}">
                <a16:creationId xmlns:a16="http://schemas.microsoft.com/office/drawing/2014/main" id="{5D78F4EA-4905-CD8E-2F72-11AB9D06648B}"/>
              </a:ext>
            </a:extLst>
          </p:cNvPr>
          <p:cNvSpPr/>
          <p:nvPr/>
        </p:nvSpPr>
        <p:spPr>
          <a:xfrm>
            <a:off x="6587612" y="1793022"/>
            <a:ext cx="4665109" cy="364845"/>
          </a:xfrm>
          <a:prstGeom prst="roundRect">
            <a:avLst/>
          </a:prstGeom>
          <a:solidFill>
            <a:srgbClr val="1B5F7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i="1" dirty="0">
                <a:latin typeface="Times New Roman" panose="02020603050405020304" pitchFamily="18" charset="0"/>
                <a:cs typeface="Times New Roman" panose="02020603050405020304" pitchFamily="18" charset="0"/>
              </a:rPr>
              <a:t>Projektas „Kovo 11-osios parko atgaivinimas“</a:t>
            </a:r>
            <a:endParaRPr lang="lt-LT" i="1" dirty="0">
              <a:solidFill>
                <a:srgbClr val="247A9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9382625"/>
      </p:ext>
    </p:extLst>
  </p:cSld>
  <p:clrMapOvr>
    <a:masterClrMapping/>
  </p:clrMapOvr>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Microsoft PowerPoint Presentation" id="{4FB9CD9F-3184-40C8-BB19-42775DB7FB4E}" vid="{BDD99DFB-60C6-431B-A051-EC9AEDB5F2CE}"/>
    </a:ext>
  </a:extLst>
</a:theme>
</file>

<file path=ppt/theme/theme2.xml><?xml version="1.0" encoding="utf-8"?>
<a:theme xmlns:a="http://schemas.openxmlformats.org/drawingml/2006/main" name="1_„Office“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Microsoft PowerPoint Presentation" id="{5D7CD48A-D61F-45FB-9B02-102DC8CC330B}" vid="{FB52F7DE-B795-47F5-9CD1-EC8B5D76C4D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c2b0bd0-d90f-479d-80ec-e7bd01e25c7f" xsi:nil="true"/>
    <lcf76f155ced4ddcb4097134ff3c332f xmlns="f74d65a0-5b29-4eac-b110-4dec9eb5e7db">
      <Terms xmlns="http://schemas.microsoft.com/office/infopath/2007/PartnerControls"/>
    </lcf76f155ced4ddcb4097134ff3c332f>
    <Tikslin_x0117_s_x0020_auditorijos xmlns="f74d65a0-5b29-4eac-b110-4dec9eb5e7db" xsi:nil="true"/>
    <_ModernAudienceTargetUserField xmlns="f74d65a0-5b29-4eac-b110-4dec9eb5e7db">
      <UserInfo>
        <DisplayName/>
        <AccountId xsi:nil="true"/>
        <AccountType/>
      </UserInfo>
    </_ModernAudienceTargetUserField>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6BCBA7A087B334792E97417280903C7" ma:contentTypeVersion="16" ma:contentTypeDescription="Create a new document." ma:contentTypeScope="" ma:versionID="d6fcdbd3564b9c125d594dab7162700d">
  <xsd:schema xmlns:xsd="http://www.w3.org/2001/XMLSchema" xmlns:xs="http://www.w3.org/2001/XMLSchema" xmlns:p="http://schemas.microsoft.com/office/2006/metadata/properties" xmlns:ns2="f74d65a0-5b29-4eac-b110-4dec9eb5e7db" xmlns:ns3="8c2b0bd0-d90f-479d-80ec-e7bd01e25c7f" targetNamespace="http://schemas.microsoft.com/office/2006/metadata/properties" ma:root="true" ma:fieldsID="33f503f072eb37d26517316b29a5ad0b" ns2:_="" ns3:_="">
    <xsd:import namespace="f74d65a0-5b29-4eac-b110-4dec9eb5e7db"/>
    <xsd:import namespace="8c2b0bd0-d90f-479d-80ec-e7bd01e25c7f"/>
    <xsd:element name="properties">
      <xsd:complexType>
        <xsd:sequence>
          <xsd:element name="documentManagement">
            <xsd:complexType>
              <xsd:all>
                <xsd:element ref="ns2:MediaServiceMetadata" minOccurs="0"/>
                <xsd:element ref="ns2:MediaServiceFastMetadata" minOccurs="0"/>
                <xsd:element ref="ns2:Tikslin_x0117_s_x0020_auditorijos" minOccurs="0"/>
                <xsd:element ref="ns2:_ModernAudienceTargetUserField" minOccurs="0"/>
                <xsd:element ref="ns2:_ModernAudienceAadObjectIds"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4d65a0-5b29-4eac-b110-4dec9eb5e7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Tikslin_x0117_s_x0020_auditorijos" ma:index="10" nillable="true" ma:displayName="Tikslinės auditorijos" ma:internalName="Tikslin_x0117_s_x0020_auditorijos">
      <xsd:simpleType>
        <xsd:restriction base="dms:Unknown"/>
      </xsd:simpleType>
    </xsd:element>
    <xsd:element name="_ModernAudienceTargetUserField" ma:index="11" nillable="true" ma:displayName="Audience" ma:list="UserInfo" ma:SharePointGroup="0" ma:internalName="_ModernAudienceTargetUserField"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ModernAudienceAadObjectIds" ma:index="12" nillable="true" ma:displayName="AudienceIds" ma:list="{ef12ca35-ea0d-4790-bce8-e068f78aef73}" ma:internalName="_ModernAudienceAadObjectIds" ma:readOnly="true" ma:showField="_AadObjectIdForUser" ma:web="8c2b0bd0-d90f-479d-80ec-e7bd01e25c7f">
      <xsd:complexType>
        <xsd:complexContent>
          <xsd:extension base="dms:MultiChoiceLookup">
            <xsd:sequence>
              <xsd:element name="Value" type="dms:Lookup" maxOccurs="unbounded" minOccurs="0" nillable="true"/>
            </xsd:sequence>
          </xsd:extension>
        </xsd:complexContent>
      </xsd:complex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01e9e4-b388-4db9-9077-0cda23979b0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c2b0bd0-d90f-479d-80ec-e7bd01e25c7f"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adcdc87d-e3e3-4d93-a1a2-ccc4f509042d}" ma:internalName="TaxCatchAll" ma:showField="CatchAllData" ma:web="8c2b0bd0-d90f-479d-80ec-e7bd01e25c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7A3CBA-B610-4C02-88CB-51B928E5026A}">
  <ds:schemaRefs>
    <ds:schemaRef ds:uri="http://schemas.microsoft.com/sharepoint/v3/contenttype/forms"/>
  </ds:schemaRefs>
</ds:datastoreItem>
</file>

<file path=customXml/itemProps2.xml><?xml version="1.0" encoding="utf-8"?>
<ds:datastoreItem xmlns:ds="http://schemas.openxmlformats.org/officeDocument/2006/customXml" ds:itemID="{DDE2D231-03DB-4C6C-9C4D-E31D767F76B0}">
  <ds:schemaRefs>
    <ds:schemaRef ds:uri="http://schemas.microsoft.com/office/2006/metadata/properties"/>
    <ds:schemaRef ds:uri="http://schemas.microsoft.com/office/infopath/2007/PartnerControls"/>
    <ds:schemaRef ds:uri="8c2b0bd0-d90f-479d-80ec-e7bd01e25c7f"/>
    <ds:schemaRef ds:uri="f74d65a0-5b29-4eac-b110-4dec9eb5e7db"/>
  </ds:schemaRefs>
</ds:datastoreItem>
</file>

<file path=customXml/itemProps3.xml><?xml version="1.0" encoding="utf-8"?>
<ds:datastoreItem xmlns:ds="http://schemas.openxmlformats.org/officeDocument/2006/customXml" ds:itemID="{1C2BFA15-6FAA-42BF-BA27-F37A4E1F3B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4d65a0-5b29-4eac-b110-4dec9eb5e7db"/>
    <ds:schemaRef ds:uri="8c2b0bd0-d90f-479d-80ec-e7bd01e25c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1459</TotalTime>
  <Words>2185</Words>
  <Application>Microsoft Office PowerPoint</Application>
  <PresentationFormat>Widescreen</PresentationFormat>
  <Paragraphs>190</Paragraphs>
  <Slides>14</Slides>
  <Notes>13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vt:i4>
      </vt:variant>
    </vt:vector>
  </HeadingPairs>
  <TitlesOfParts>
    <vt:vector size="22" baseType="lpstr">
      <vt:lpstr>Arial</vt:lpstr>
      <vt:lpstr>Calibri</vt:lpstr>
      <vt:lpstr>Calibri Light</vt:lpstr>
      <vt:lpstr>Segoe UI</vt:lpstr>
      <vt:lpstr>Times New Roman</vt:lpstr>
      <vt:lpstr>Wingdings</vt:lpstr>
      <vt:lpstr>„Office“ tema</vt:lpstr>
      <vt:lpstr>1_„Office“ tema</vt:lpstr>
      <vt:lpstr>Europa investuoja –  Kauno regionas kuria</vt:lpstr>
      <vt:lpstr>Investicijų apimtys</vt:lpstr>
      <vt:lpstr>Investicijų planavimas savivaldybėse</vt:lpstr>
      <vt:lpstr>Investicijų paskirstymas 2014–2020 m. ES finansavimo laikotarpis </vt:lpstr>
      <vt:lpstr>Investicijų paskirstymas 2021–2027 m. ES finansavimo laikotarpis </vt:lpstr>
      <vt:lpstr>Projektų planavimo proceso skirtumai</vt:lpstr>
      <vt:lpstr>Projektų planavimo proceso skirtumai Regiono plėtros plano rengimo / keitimo procesas</vt:lpstr>
      <vt:lpstr>Investicijų greitis Planavimo dokumentų tvirtinimas</vt:lpstr>
      <vt:lpstr>Investicijų greitis Projektų vertinimas ir sutarčių pasirašymas</vt:lpstr>
      <vt:lpstr>Pasiekti rezultatai Įgyvendinus 2014–2020 m. ES finansavimo laikotarpio projektus:</vt:lpstr>
      <vt:lpstr>Esama situacija</vt:lpstr>
      <vt:lpstr>2021–2027 m. ES finansavimo laikotarpio projektų įgyvendinimas įsibėgėja</vt:lpstr>
      <vt:lpstr>Planuojami pasiekti rezultatai Įgyvendinus 2021–2027 m. ES finansavimo laikotarpio projektus:</vt:lpstr>
      <vt:lpstr>Europa investuoja –  Kauno regionas kuria!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pateiktis</dc:title>
  <dc:creator>Džesika Bernotaitė</dc:creator>
  <cp:lastModifiedBy>Eglė Dekšnienė</cp:lastModifiedBy>
  <cp:revision>47</cp:revision>
  <dcterms:created xsi:type="dcterms:W3CDTF">2023-06-12T10:51:08Z</dcterms:created>
  <dcterms:modified xsi:type="dcterms:W3CDTF">2025-06-19T05:42:07Z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0x010100D6BCBA7A087B334792E97417280903C7</vt:lpwstr>
  </property>
</Properties>
</file>