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82" r:id="rId4"/>
    <p:sldId id="283" r:id="rId5"/>
    <p:sldId id="284" r:id="rId6"/>
    <p:sldId id="287" r:id="rId7"/>
    <p:sldId id="261" r:id="rId8"/>
    <p:sldId id="285" r:id="rId9"/>
    <p:sldId id="286" r:id="rId10"/>
    <p:sldId id="273" r:id="rId11"/>
    <p:sldId id="274" r:id="rId12"/>
    <p:sldId id="264" r:id="rId13"/>
    <p:sldId id="288" r:id="rId14"/>
    <p:sldId id="289" r:id="rId15"/>
    <p:sldId id="290" r:id="rId16"/>
    <p:sldId id="291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0000"/>
    <a:srgbClr val="2F4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0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6383" y="1122363"/>
            <a:ext cx="7497417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56383" y="3602038"/>
            <a:ext cx="7497417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8656707" cy="285273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865670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4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3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2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89611"/>
            <a:ext cx="10515600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D79ED-3FA7-4EF8-964B-EB8BCFAB02F8}" type="datetimeFigureOut">
              <a:rPr lang="en-US" smtClean="0"/>
              <a:t>1/13/2021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0475" y="4914981"/>
            <a:ext cx="896556" cy="32439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 rot="16200000">
            <a:off x="-2113768" y="2546065"/>
            <a:ext cx="388867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200" b="1" baseline="0" dirty="0">
                <a:solidFill>
                  <a:schemeClr val="bg1">
                    <a:lumMod val="65000"/>
                  </a:schemeClr>
                </a:solidFill>
              </a:rPr>
              <a:t>prezentr.com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4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1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uitine@lrmuitine.lt" TargetMode="External"/><Relationship Id="rId7" Type="http://schemas.openxmlformats.org/officeDocument/2006/relationships/image" Target="../media/image6.jpeg"/><Relationship Id="rId2" Type="http://schemas.openxmlformats.org/officeDocument/2006/relationships/hyperlink" Target="mailto:info@lrmuitine.l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hyperlink" Target="https://lrmuitine.lt/web/guest/klausimai/uzduot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lt/url?sa=i&amp;url=https://www.foodmanufacture.co.uk/Article/2020/10/14/Trade-unions-unite-in-plea-to-oppose-no-deal-Brexit&amp;psig=AOvVaw02dVXZfEnk805Q19kgJKyG&amp;ust=1605622223095000&amp;source=images&amp;cd=vfe&amp;ved=0CAIQjRxqFwoTCICQg46fh-0CFQAAAAAdAAAAABA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lt/url?sa=i&amp;url=https://bowagateglobal.com/2019/04/11/list-of-items-you-can-export-from-nigeria-and-make-your-cool-money/&amp;psig=AOvVaw1r7PcT0vG892aZRWXhKf4E&amp;ust=1605624641965000&amp;source=images&amp;cd=vfe&amp;ved=0CAIQjRxqFwoTCJizgIuoh-0CFQAAAAAdAAAAABAD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transition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ogle.lt/url?sa=i&amp;url=https://www.irishtimes.com/news/world/europe/declaration-promises-uk-free-trade-and-close-security-relationship-1.3707443&amp;psig=AOvVaw3j00ARlyR1E_OLJNVKwX8g&amp;ust=1610119336561000&amp;source=images&amp;cd=vfe&amp;ved=0CAIQjRxqFwoTCPDngY-Qiu4CFQAAAAAdAAAAABAE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5348" y="1126903"/>
            <a:ext cx="9048585" cy="2284206"/>
          </a:xfrm>
        </p:spPr>
        <p:txBody>
          <a:bodyPr>
            <a:normAutofit/>
          </a:bodyPr>
          <a:lstStyle/>
          <a:p>
            <a:pPr algn="l"/>
            <a:r>
              <a:rPr lang="lt-LT" sz="4800" dirty="0"/>
              <a:t>SITUACIJA PO BREXIT:</a:t>
            </a:r>
            <a:br>
              <a:rPr lang="lt-LT" sz="4800" dirty="0"/>
            </a:br>
            <a:r>
              <a:rPr lang="lt-LT" sz="4800" dirty="0"/>
              <a:t>SU MUITINĖS VEIKLA SUSIJĘ KLAUSIMAI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2092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40117" y="308593"/>
            <a:ext cx="6830171" cy="693270"/>
          </a:xfrm>
        </p:spPr>
        <p:txBody>
          <a:bodyPr>
            <a:normAutofit fontScale="90000"/>
          </a:bodyPr>
          <a:lstStyle/>
          <a:p>
            <a:r>
              <a:rPr lang="lt-LT" dirty="0"/>
              <a:t>INFORMACIJA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4389" y="1176792"/>
            <a:ext cx="9800645" cy="539098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lt-LT" dirty="0"/>
              <a:t>Europos Komisijos parengtos gairės, svarstytos techniniuose seminaruose su ES valstybių narių atstovais (prieinamos ir lietuvių kalba)</a:t>
            </a:r>
          </a:p>
          <a:p>
            <a:pPr>
              <a:lnSpc>
                <a:spcPct val="100000"/>
              </a:lnSpc>
            </a:pPr>
            <a:r>
              <a:rPr lang="lt-LT" dirty="0"/>
              <a:t>Rubrika Lietuvos muitinės interneto tinklalapyje</a:t>
            </a:r>
            <a:br>
              <a:rPr lang="lt-LT" dirty="0"/>
            </a:br>
            <a:r>
              <a:rPr lang="lt-LT" dirty="0">
                <a:solidFill>
                  <a:schemeClr val="accent1">
                    <a:lumMod val="75000"/>
                  </a:schemeClr>
                </a:solidFill>
              </a:rPr>
              <a:t>https://www.lrmuitine.lt/web/guest/887</a:t>
            </a:r>
          </a:p>
          <a:p>
            <a:pPr>
              <a:lnSpc>
                <a:spcPct val="100000"/>
              </a:lnSpc>
            </a:pPr>
            <a:r>
              <a:rPr lang="lt-LT" dirty="0"/>
              <a:t>Rubrika Europos Komisijos Mokesčių ir muitų sąjungos (TAXUD) generalinio direktorato interneto tinklalapyje</a:t>
            </a:r>
            <a:br>
              <a:rPr lang="lt-LT" dirty="0"/>
            </a:br>
            <a:r>
              <a:rPr lang="lt-LT" dirty="0">
                <a:solidFill>
                  <a:schemeClr val="accent1">
                    <a:lumMod val="75000"/>
                  </a:schemeClr>
                </a:solidFill>
              </a:rPr>
              <a:t>https://ec.europa.eu/taxation_customs/uk-withdrawal-lt</a:t>
            </a:r>
          </a:p>
          <a:p>
            <a:pPr>
              <a:lnSpc>
                <a:spcPct val="100000"/>
              </a:lnSpc>
            </a:pPr>
            <a:r>
              <a:rPr lang="lt-LT" dirty="0"/>
              <a:t>Lankstinukas „Jungtinės Karalystės išstojimas iš ES. Kaip pasirengti užbaigti pereinamąjį laikotarpį (įmonėms skirtas vadovas)</a:t>
            </a:r>
          </a:p>
          <a:p>
            <a:r>
              <a:rPr lang="lt-LT" dirty="0"/>
              <a:t>„</a:t>
            </a:r>
            <a:r>
              <a:rPr lang="lt-LT" dirty="0" err="1"/>
              <a:t>Brexit’o</a:t>
            </a:r>
            <a:r>
              <a:rPr lang="lt-LT" dirty="0"/>
              <a:t>“ kontrolinis sąrašas verslininkams</a:t>
            </a:r>
          </a:p>
          <a:p>
            <a:r>
              <a:rPr lang="lt-LT" dirty="0"/>
              <a:t>Brošiūra „ES ir JK prekybos ir bendradarbiavimo susitarimas“</a:t>
            </a:r>
          </a:p>
          <a:p>
            <a:pPr>
              <a:lnSpc>
                <a:spcPct val="100000"/>
              </a:lnSpc>
            </a:pPr>
            <a:r>
              <a:rPr lang="lt-LT" dirty="0"/>
              <a:t>Informacija Užsienio reikalų ministerijos, VšĮ „Versli Lietuva“, Migracijos informacijos centro „Renkuosi Lietuvą“ ir kituose interneto tinklalapiuose (nuorodas galima rasti Lietuvos muitinės interneto tinklalapyje)</a:t>
            </a:r>
          </a:p>
          <a:p>
            <a:pPr>
              <a:lnSpc>
                <a:spcPct val="100000"/>
              </a:lnSpc>
            </a:pPr>
            <a:r>
              <a:rPr lang="lt-LT" dirty="0"/>
              <a:t>Konsultacijas teikia Muitinės departamento Muitinės informacijos skyrius:</a:t>
            </a:r>
            <a:br>
              <a:rPr lang="lt-LT" dirty="0"/>
            </a:br>
            <a:r>
              <a:rPr lang="es-ES" dirty="0"/>
              <a:t>tel. 8 800 900 80 (</a:t>
            </a:r>
            <a:r>
              <a:rPr lang="es-ES" dirty="0" err="1"/>
              <a:t>darbo</a:t>
            </a:r>
            <a:r>
              <a:rPr lang="es-ES" dirty="0"/>
              <a:t> </a:t>
            </a:r>
            <a:r>
              <a:rPr lang="es-ES" dirty="0" err="1"/>
              <a:t>valandomis</a:t>
            </a:r>
            <a:r>
              <a:rPr lang="es-ES" dirty="0"/>
              <a:t>)</a:t>
            </a:r>
            <a:r>
              <a:rPr lang="lt-LT" dirty="0"/>
              <a:t>;</a:t>
            </a:r>
            <a:r>
              <a:rPr lang="es-ES" dirty="0"/>
              <a:t> el. </a:t>
            </a:r>
            <a:r>
              <a:rPr lang="es-ES" dirty="0" err="1"/>
              <a:t>paštas</a:t>
            </a:r>
            <a:r>
              <a:rPr lang="es-ES" dirty="0"/>
              <a:t> </a:t>
            </a:r>
            <a:r>
              <a:rPr lang="es-ES" dirty="0" err="1">
                <a:hlinkClick r:id="rId2"/>
              </a:rPr>
              <a:t>info@lrmuitine.lt</a:t>
            </a:r>
            <a:r>
              <a:rPr lang="es-ES" dirty="0"/>
              <a:t>, </a:t>
            </a:r>
            <a:r>
              <a:rPr lang="es-ES" dirty="0">
                <a:hlinkClick r:id="rId3"/>
              </a:rPr>
              <a:t>muitine@lrmuitine.lt</a:t>
            </a:r>
            <a:r>
              <a:rPr lang="lt-LT" dirty="0"/>
              <a:t>; </a:t>
            </a:r>
            <a:r>
              <a:rPr lang="lt-LT" dirty="0">
                <a:hlinkClick r:id="rId4"/>
              </a:rPr>
              <a:t>https://lrmuitine.lt/web/guest/klausimai/uzduoti</a:t>
            </a:r>
            <a:r>
              <a:rPr lang="lt-LT" dirty="0"/>
              <a:t> 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841" y="0"/>
            <a:ext cx="1510748" cy="214526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340" y="1415411"/>
            <a:ext cx="1510748" cy="213519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44020" y="2297927"/>
            <a:ext cx="1334638" cy="189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318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708745" y="214052"/>
            <a:ext cx="6742706" cy="787815"/>
          </a:xfrm>
        </p:spPr>
        <p:txBody>
          <a:bodyPr>
            <a:normAutofit/>
          </a:bodyPr>
          <a:lstStyle/>
          <a:p>
            <a:r>
              <a:rPr lang="lt-LT" dirty="0"/>
              <a:t>SU POKYČIAIS SUSIDURIA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3224" y="1001867"/>
            <a:ext cx="10797209" cy="3546280"/>
          </a:xfrm>
        </p:spPr>
        <p:txBody>
          <a:bodyPr/>
          <a:lstStyle/>
          <a:p>
            <a:r>
              <a:rPr lang="lt-LT" dirty="0"/>
              <a:t>Parduodantys prekes ar teikiantys paslaugas partneriams Jungtinėje Karalystėje</a:t>
            </a:r>
          </a:p>
          <a:p>
            <a:r>
              <a:rPr lang="lt-LT" dirty="0"/>
              <a:t>Perkantys prekes ar gaunantys paslaugas iš partnerių Jungtinėje Karalystėje</a:t>
            </a:r>
          </a:p>
          <a:p>
            <a:r>
              <a:rPr lang="lt-LT" dirty="0"/>
              <a:t>Vežantys prekes per Jungtinę Karalystę</a:t>
            </a:r>
          </a:p>
          <a:p>
            <a:r>
              <a:rPr lang="lt-LT" dirty="0"/>
              <a:t>Naudojantys Jungtinės Karalystės kilmės medžiagas ir prekes prekybai su ES šalimis partnerėmis pagal lengvatinių muitų tarifų sistemas</a:t>
            </a:r>
          </a:p>
        </p:txBody>
      </p:sp>
      <p:pic>
        <p:nvPicPr>
          <p:cNvPr id="1026" name="Picture 2" descr="Trade unions unite in plea to oppose no-deal Brexi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696" y="4374745"/>
            <a:ext cx="3270264" cy="233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92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9572" y="723569"/>
            <a:ext cx="101935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/>
              <a:t>Nuo 2021 m. sausio 1 d. prekių apyvarta su Jungtine Karalyste vyksta panašiai kaip ir su bet kuria kita ES nepriklausančia šalimi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815" y="3022869"/>
            <a:ext cx="5449698" cy="329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09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4986" y="326005"/>
            <a:ext cx="101776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/>
              <a:t>Išstojusi iš ES Jungtinė Karalystė tapo atskira Konvencijos dėl bendrosios tranzito procedūros susitariančiąja šalimi ir toliau turi prieigą prie Naujosios kompiuterizuotos tranzito sistemos (NCTS)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925" y="3564960"/>
            <a:ext cx="5079792" cy="292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9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1" y="329938"/>
            <a:ext cx="9368794" cy="60897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82187" y="3190130"/>
            <a:ext cx="952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rgbClr val="C00000"/>
                </a:solidFill>
              </a:rPr>
              <a:t>T1/ T2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46736" y="3732981"/>
            <a:ext cx="1068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rgbClr val="C00000"/>
                </a:solidFill>
              </a:rPr>
              <a:t>T1/ T2</a:t>
            </a:r>
          </a:p>
        </p:txBody>
      </p:sp>
      <p:sp>
        <p:nvSpPr>
          <p:cNvPr id="7" name="Rodyklė: kairėn-dešinėn 6"/>
          <p:cNvSpPr/>
          <p:nvPr/>
        </p:nvSpPr>
        <p:spPr>
          <a:xfrm rot="829721">
            <a:off x="2762723" y="3795174"/>
            <a:ext cx="4140715" cy="318824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Rodyklė: kairėn-dešinėn 7"/>
          <p:cNvSpPr/>
          <p:nvPr/>
        </p:nvSpPr>
        <p:spPr>
          <a:xfrm rot="829721">
            <a:off x="1516307" y="3758235"/>
            <a:ext cx="3831635" cy="318824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020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39773" y="300882"/>
            <a:ext cx="6756850" cy="819619"/>
          </a:xfrm>
        </p:spPr>
        <p:txBody>
          <a:bodyPr/>
          <a:lstStyle/>
          <a:p>
            <a:r>
              <a:rPr lang="en-US" dirty="0"/>
              <a:t>EORI </a:t>
            </a:r>
            <a:r>
              <a:rPr lang="lt-LT" dirty="0"/>
              <a:t>KODAI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8249" y="1120501"/>
            <a:ext cx="10515600" cy="3912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Užsiregistruoti/ persiregistruoti turėjo/ turi šie asmenys</a:t>
            </a:r>
            <a:r>
              <a:rPr lang="en-US" dirty="0"/>
              <a:t>:</a:t>
            </a:r>
          </a:p>
          <a:p>
            <a:pPr lvl="1"/>
            <a:r>
              <a:rPr lang="lt-LT" dirty="0"/>
              <a:t>prekiavę tik ES vidaus rinkoje ir nedalyvavę prekyboje su trečiosiomis šalimis, jeigu ketina vykdyti prekybos operacijas, kurias vykdant privaloma atlikti muitinės formalumus</a:t>
            </a:r>
            <a:endParaRPr lang="en-US" dirty="0"/>
          </a:p>
          <a:p>
            <a:pPr lvl="1"/>
            <a:r>
              <a:rPr lang="lt-LT" dirty="0"/>
              <a:t>turėję EORI kodus, kuriuos suteikė Jungtinės Karalystės muitinė (įskaitant trečiųjų šalių asmenis)</a:t>
            </a:r>
            <a:r>
              <a:rPr lang="en-US" dirty="0"/>
              <a:t>, </a:t>
            </a:r>
            <a:r>
              <a:rPr lang="lt-LT" dirty="0"/>
              <a:t>nes Jungtinei Karalystei išstojus iš ES šie kodai ES nebegalioja</a:t>
            </a:r>
            <a:endParaRPr lang="en-US" dirty="0"/>
          </a:p>
          <a:p>
            <a:r>
              <a:rPr lang="lt-LT" dirty="0"/>
              <a:t>Pateikus EORI registracijai reikalingus duomenis iš anksto, iki pereinamojo laikotarpio pabaigos, naujai suteikti EORI kodai įsigaliojo 2021 m. sausio 1 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91185" y="5248777"/>
            <a:ext cx="685402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lt-LT" dirty="0"/>
              <a:t>Vienu metu asmuo gali turėti tik vieną ES galiojantį EORI kodą</a:t>
            </a:r>
          </a:p>
        </p:txBody>
      </p:sp>
    </p:spTree>
    <p:extLst>
      <p:ext uri="{BB962C8B-B14F-4D97-AF65-F5344CB8AC3E}">
        <p14:creationId xmlns:p14="http://schemas.microsoft.com/office/powerpoint/2010/main" val="2600129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/>
          <p:cNvSpPr>
            <a:spLocks noGrp="1"/>
          </p:cNvSpPr>
          <p:nvPr>
            <p:ph type="title"/>
          </p:nvPr>
        </p:nvSpPr>
        <p:spPr>
          <a:xfrm>
            <a:off x="1908314" y="253809"/>
            <a:ext cx="8142135" cy="922986"/>
          </a:xfrm>
        </p:spPr>
        <p:txBody>
          <a:bodyPr>
            <a:normAutofit/>
          </a:bodyPr>
          <a:lstStyle/>
          <a:p>
            <a:r>
              <a:rPr lang="lt-LT" dirty="0"/>
              <a:t>ĮVEŽIMAS/ IMPORTAS Į ES</a:t>
            </a:r>
          </a:p>
        </p:txBody>
      </p:sp>
      <p:sp>
        <p:nvSpPr>
          <p:cNvPr id="5" name="Turinio vietos rezervavimo ženklas 2"/>
          <p:cNvSpPr>
            <a:spLocks noGrp="1"/>
          </p:cNvSpPr>
          <p:nvPr>
            <p:ph idx="1"/>
          </p:nvPr>
        </p:nvSpPr>
        <p:spPr>
          <a:xfrm>
            <a:off x="275591" y="1314343"/>
            <a:ext cx="7818838" cy="4624544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Eksporto/ išvežimo iš  Jungtinės Karalystės muitinės formalumai</a:t>
            </a:r>
          </a:p>
          <a:p>
            <a:r>
              <a:rPr lang="lt-LT" dirty="0"/>
              <a:t>Bendrasis tranzitas (paprastai – T1 procedūra) iš Jungtinės Karalystės į paskirties vietą ES (priklausomai nuo Jungtinės Karalystės teisės aktų, galimybių įforminti tranzito procedūras ir naudojamos logistikos schemos)</a:t>
            </a:r>
          </a:p>
          <a:p>
            <a:r>
              <a:rPr lang="lt-LT" dirty="0"/>
              <a:t>Įvežimo bendroji deklaracija ir įvežimo į ES formalumai (pvz., </a:t>
            </a:r>
            <a:r>
              <a:rPr lang="lt-LT" i="1" dirty="0" err="1"/>
              <a:t>Smart</a:t>
            </a:r>
            <a:r>
              <a:rPr lang="lt-LT" i="1" dirty="0"/>
              <a:t> </a:t>
            </a:r>
            <a:r>
              <a:rPr lang="lt-LT" i="1" dirty="0" err="1"/>
              <a:t>border</a:t>
            </a:r>
            <a:r>
              <a:rPr lang="lt-LT" dirty="0"/>
              <a:t> formalumai Prancūzijoje)</a:t>
            </a:r>
          </a:p>
          <a:p>
            <a:r>
              <a:rPr lang="lt-LT" dirty="0"/>
              <a:t>Laikinasis saugojimas</a:t>
            </a:r>
          </a:p>
          <a:p>
            <a:r>
              <a:rPr lang="lt-LT" dirty="0"/>
              <a:t>Importo arba kita muitinės deklaracija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175" y="1176795"/>
            <a:ext cx="3397070" cy="339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86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 txBox="1">
            <a:spLocks/>
          </p:cNvSpPr>
          <p:nvPr/>
        </p:nvSpPr>
        <p:spPr>
          <a:xfrm>
            <a:off x="838200" y="229953"/>
            <a:ext cx="10515600" cy="10104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1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dirty="0"/>
              <a:t>EKSPORTAS/ IŠVEŽIMAS IŠ ES</a:t>
            </a:r>
          </a:p>
        </p:txBody>
      </p:sp>
      <p:sp>
        <p:nvSpPr>
          <p:cNvPr id="3" name="Turinio vietos rezervavimo ženklas 2"/>
          <p:cNvSpPr txBox="1">
            <a:spLocks/>
          </p:cNvSpPr>
          <p:nvPr/>
        </p:nvSpPr>
        <p:spPr>
          <a:xfrm>
            <a:off x="291546" y="1070476"/>
            <a:ext cx="7065397" cy="501727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Eksporto iš ES muitinės formalumai</a:t>
            </a:r>
          </a:p>
          <a:p>
            <a:r>
              <a:rPr lang="lt-LT" dirty="0"/>
              <a:t>Sąjungos (įskaitant gabenimą su TIR knygele)/ bendrasis tranzitas (paprastai – T2 procedūra) iš ES į paskirties vietą Jungtinėje Karalystėje (priklausomai nuo konkrečių eksporto ar reeksporto atvejų ir naudojamos logistikos schemos)</a:t>
            </a:r>
          </a:p>
          <a:p>
            <a:r>
              <a:rPr lang="lt-LT" dirty="0"/>
              <a:t>Išankstinė išvežimo deklaracija</a:t>
            </a:r>
          </a:p>
          <a:p>
            <a:r>
              <a:rPr lang="lt-LT" dirty="0"/>
              <a:t>Išvežimo iš ES muitinės formalumai</a:t>
            </a:r>
          </a:p>
          <a:p>
            <a:r>
              <a:rPr lang="lt-LT" dirty="0"/>
              <a:t>Įvežimo/ importo į Jungtinę Karalystę muitinės formalumai (pvz., </a:t>
            </a:r>
            <a:r>
              <a:rPr lang="lt-LT" i="1" dirty="0" err="1"/>
              <a:t>Goods</a:t>
            </a:r>
            <a:r>
              <a:rPr lang="lt-LT" i="1" dirty="0"/>
              <a:t> </a:t>
            </a:r>
            <a:r>
              <a:rPr lang="lt-LT" i="1" dirty="0" err="1"/>
              <a:t>Vehicle</a:t>
            </a:r>
            <a:r>
              <a:rPr lang="lt-LT" i="1" dirty="0"/>
              <a:t> </a:t>
            </a:r>
            <a:r>
              <a:rPr lang="lt-LT" i="1" dirty="0" err="1"/>
              <a:t>Movement</a:t>
            </a:r>
            <a:r>
              <a:rPr lang="lt-LT" i="1" dirty="0"/>
              <a:t> </a:t>
            </a:r>
            <a:r>
              <a:rPr lang="lt-LT" i="1" dirty="0" err="1"/>
              <a:t>Service</a:t>
            </a:r>
            <a:r>
              <a:rPr lang="lt-LT" dirty="0"/>
              <a:t> (GVMS) formalumai)</a:t>
            </a:r>
          </a:p>
          <a:p>
            <a:endParaRPr lang="lt-LT" dirty="0"/>
          </a:p>
        </p:txBody>
      </p:sp>
      <p:pic>
        <p:nvPicPr>
          <p:cNvPr id="2050" name="Picture 2" descr="List of items you can export from Nigeria and make your cool money. |  Bowa-Gate Global - Freight Shipping to Nigeria, Customs Clearance,  Warehousing Solutions, Door to Door Servic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943" y="1240404"/>
            <a:ext cx="4556096" cy="303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489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16264" y="325371"/>
            <a:ext cx="8142135" cy="922986"/>
          </a:xfrm>
        </p:spPr>
        <p:txBody>
          <a:bodyPr>
            <a:normAutofit/>
          </a:bodyPr>
          <a:lstStyle/>
          <a:p>
            <a:r>
              <a:rPr lang="lt-LT" dirty="0"/>
              <a:t>GRĄŽINTOS PREKĖS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47867" y="1144993"/>
            <a:ext cx="11276937" cy="312049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lt-LT" dirty="0"/>
              <a:t>Sąjungos prekės, įvežtos į Jungtinę Karalystę iš ES iki pereinamojo laikotarpio pabaigos, per trejus metus gali būti be importo muitų sugrąžintos į ES šiam laikotarpiui jau pasibaigus, suinteresuotam asmeniui įrodžius, kad prekės:</a:t>
            </a:r>
          </a:p>
          <a:p>
            <a:pPr lvl="1">
              <a:lnSpc>
                <a:spcPct val="100000"/>
              </a:lnSpc>
            </a:pPr>
            <a:r>
              <a:rPr lang="lt-LT" dirty="0"/>
              <a:t>buvo išvežtos į Jungtinę Karalystę iki pereinamojo laikotarpio pabaigos (pateikus prekėms surašytą transporto ar kitą dokumentą)</a:t>
            </a:r>
          </a:p>
          <a:p>
            <a:pPr lvl="1">
              <a:lnSpc>
                <a:spcPct val="100000"/>
              </a:lnSpc>
            </a:pPr>
            <a:r>
              <a:rPr lang="lt-LT" dirty="0"/>
              <a:t>grąžintos tokio paties pavidalo, kokio buvo išvežtos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516" y="4360899"/>
            <a:ext cx="4181641" cy="23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5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900362" y="253809"/>
            <a:ext cx="8142135" cy="922986"/>
          </a:xfrm>
        </p:spPr>
        <p:txBody>
          <a:bodyPr>
            <a:normAutofit/>
          </a:bodyPr>
          <a:lstStyle/>
          <a:p>
            <a:r>
              <a:rPr lang="lt-LT" dirty="0"/>
              <a:t>ATLEIDIMAS NUO MUITO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8355" y="1176795"/>
            <a:ext cx="10426148" cy="3045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Taikant atleidimą nuo muito asmenų, keičiančių nuolatinę gyvenamąją vietą, asmeniniam turtui ar kitoms prekėms, kai pagal Reglamento Nr. 1186/2009 5 straipsnį ar kitas nuostatas asmuo turėjo nustatytą laiką turėti nuolatinę gyvenamąją vietą ne Sąjungos muitų teritorijoje, į šį laikotarpį įskaičiuojamas ir nuolatinės gyvenamosios vietos turėjimas Jungtinėje Karalystėje iki pereinamojo laikotarpio pabaigos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918" y="4097998"/>
            <a:ext cx="4408336" cy="265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07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168385" y="269710"/>
            <a:ext cx="7569642" cy="827570"/>
          </a:xfrm>
        </p:spPr>
        <p:txBody>
          <a:bodyPr>
            <a:normAutofit/>
          </a:bodyPr>
          <a:lstStyle/>
          <a:p>
            <a:r>
              <a:rPr lang="lt-LT" dirty="0"/>
              <a:t>DAR ŽINOTINA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3747" y="993915"/>
            <a:ext cx="7778695" cy="546344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lt-LT" dirty="0"/>
              <a:t>Prekių gabenimų ir muitinės procedūrų, pradėtų iki pereinamojo laikotarpio pabaigos, užbaigimo ypatumai tam laikotarpiui jau pasibaigus, nustatyti Išstojimo sutartyje</a:t>
            </a:r>
          </a:p>
          <a:p>
            <a:pPr>
              <a:lnSpc>
                <a:spcPct val="100000"/>
              </a:lnSpc>
            </a:pPr>
            <a:r>
              <a:rPr lang="lt-LT" dirty="0"/>
              <a:t>Šiaurės Airija:</a:t>
            </a:r>
          </a:p>
          <a:p>
            <a:pPr lvl="1">
              <a:lnSpc>
                <a:spcPct val="100000"/>
              </a:lnSpc>
            </a:pPr>
            <a:r>
              <a:rPr lang="lt-LT" dirty="0"/>
              <a:t>ES muitų teisė taikoma Šiaurės Airijoje ir Šiaurės Airija </a:t>
            </a:r>
            <a:r>
              <a:rPr lang="lt-LT" i="1" dirty="0"/>
              <a:t>de facto</a:t>
            </a:r>
            <a:r>
              <a:rPr lang="lt-LT" dirty="0"/>
              <a:t> laikytina Sąjungos muitų teritorijos dalimi</a:t>
            </a:r>
          </a:p>
          <a:p>
            <a:pPr lvl="1">
              <a:lnSpc>
                <a:spcPct val="100000"/>
              </a:lnSpc>
            </a:pPr>
            <a:r>
              <a:rPr lang="lt-LT" dirty="0"/>
              <a:t>ES reglamentai ir ES–JK jungtinio komiteto sprendimai dėl Išstojimo sutarties taikymo</a:t>
            </a:r>
          </a:p>
          <a:p>
            <a:pPr lvl="1">
              <a:lnSpc>
                <a:spcPct val="100000"/>
              </a:lnSpc>
            </a:pPr>
            <a:r>
              <a:rPr lang="lt-LT" dirty="0"/>
              <a:t>Santykiuose su trečiosiomis šalimis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lt-LT" dirty="0"/>
              <a:t> ES prekybos partnerėmis, kurioms taikomos lengvatinių muitų tarifų priemonės, Šiaurės Airija nebus laikoma Sąjungos muitų teritorijos dalimi</a:t>
            </a:r>
          </a:p>
          <a:p>
            <a:pPr>
              <a:lnSpc>
                <a:spcPct val="100000"/>
              </a:lnSpc>
            </a:pPr>
            <a:r>
              <a:rPr lang="lt-LT" dirty="0"/>
              <a:t>Prekių importo iš ES formalumai Jungtinėje Karalystėje bus pradėti taikyti laipsniškai, o visa apimtimi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lt-LT" dirty="0"/>
              <a:t> nuo 2021 m. liepos 1 d.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42" y="1702214"/>
            <a:ext cx="4071115" cy="24426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3955" y="6285139"/>
            <a:ext cx="5915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(daugiau informacijos:</a:t>
            </a:r>
            <a:r>
              <a:rPr lang="lt-LT" dirty="0">
                <a:hlinkClick r:id="rId3"/>
              </a:rPr>
              <a:t> https://www.gov.uk/transition</a:t>
            </a:r>
            <a:r>
              <a:rPr lang="lt-L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215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53359" y="88360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lt-LT" dirty="0"/>
              <a:t>ES IR JUNGTINĖS KARALYSTĖS PREKYBOS IR BENDRADARBIAVIMO SUSITARIMAS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102" y="2677213"/>
            <a:ext cx="4972114" cy="279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991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242577"/>
            <a:ext cx="10515600" cy="841506"/>
          </a:xfrm>
        </p:spPr>
        <p:txBody>
          <a:bodyPr/>
          <a:lstStyle/>
          <a:p>
            <a:r>
              <a:rPr lang="lt-LT" dirty="0"/>
              <a:t>MUITINĖ IR PREKYBOS PALENGVINIMAS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93802" y="1140644"/>
            <a:ext cx="11604396" cy="4854803"/>
          </a:xfrm>
        </p:spPr>
        <p:txBody>
          <a:bodyPr/>
          <a:lstStyle/>
          <a:p>
            <a:r>
              <a:rPr lang="lt-LT" dirty="0"/>
              <a:t>Nuostatos, atitinkančios Pasaulio prekybos organizacijos Susitarimą dėl prekybos palengvinimo, suderinamos su Sąjungos muitinės kodeksu; galimybės plėsti bendradarbiavimą ateityje</a:t>
            </a:r>
          </a:p>
          <a:p>
            <a:r>
              <a:rPr lang="lt-LT" dirty="0"/>
              <a:t>Abipusis įgaliotojo ekonominės veiklos vykdytojo (AEO) statuso pripažinimas ir galimybė tą pripažinimą sustabdyti, jeigu būtų nesilaikoma nustatytų sąlygų</a:t>
            </a:r>
          </a:p>
          <a:p>
            <a:r>
              <a:rPr lang="lt-LT" dirty="0"/>
              <a:t>Bendradarbiavimas siekiant supaprastinti ir paspartinti RO-RO transportui taikomus formalumus</a:t>
            </a:r>
          </a:p>
          <a:p>
            <a:r>
              <a:rPr lang="lt-LT" dirty="0"/>
              <a:t>Nesusitarus dėl saugumo ir saugos standartų suderinimo,</a:t>
            </a:r>
            <a:br>
              <a:rPr lang="lt-LT" dirty="0"/>
            </a:br>
            <a:r>
              <a:rPr lang="lt-LT" dirty="0"/>
              <a:t>išimčių, susijusių su išankstine informacija nėra, tačiau</a:t>
            </a:r>
            <a:br>
              <a:rPr lang="lt-LT" dirty="0"/>
            </a:br>
            <a:r>
              <a:rPr lang="lt-LT" dirty="0"/>
              <a:t>numatyta, kad tokios išimtys gali būti nustatytos ateityje</a:t>
            </a:r>
          </a:p>
        </p:txBody>
      </p:sp>
    </p:spTree>
    <p:extLst>
      <p:ext uri="{BB962C8B-B14F-4D97-AF65-F5344CB8AC3E}">
        <p14:creationId xmlns:p14="http://schemas.microsoft.com/office/powerpoint/2010/main" val="3140812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21963" y="261430"/>
            <a:ext cx="8748074" cy="803799"/>
          </a:xfrm>
        </p:spPr>
        <p:txBody>
          <a:bodyPr>
            <a:normAutofit fontScale="90000"/>
          </a:bodyPr>
          <a:lstStyle/>
          <a:p>
            <a:r>
              <a:rPr lang="lt-LT" dirty="0"/>
              <a:t>KITOS NUOSTATOS IR PROTOKOLAI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220772"/>
            <a:ext cx="10515600" cy="3233394"/>
          </a:xfrm>
        </p:spPr>
        <p:txBody>
          <a:bodyPr/>
          <a:lstStyle/>
          <a:p>
            <a:r>
              <a:rPr lang="lt-LT" dirty="0"/>
              <a:t>Standartinės nuostatos, susijusios su muitinės įgyvendinamomis intelektinės nuosavybės teisių apsaugos priemonėmis</a:t>
            </a:r>
          </a:p>
          <a:p>
            <a:r>
              <a:rPr lang="lt-LT" dirty="0"/>
              <a:t>Protokolas dėl savitarpio pagalbos muitinės veiklos srityje</a:t>
            </a:r>
          </a:p>
          <a:p>
            <a:r>
              <a:rPr lang="lt-LT" dirty="0"/>
              <a:t>Protokolas dėl administracinio bendradarbiavimo ir kovos su sukčiavimu pridėtinės vertės mokesčio srityje ir dėl savitarpio pagalbos vykdant su muitais ir mokesčiais susijusius reikalavimus (naujovė tokio pobūdžio susitarimuose)</a:t>
            </a:r>
          </a:p>
          <a:p>
            <a:endParaRPr lang="lt-LT" b="1" dirty="0"/>
          </a:p>
        </p:txBody>
      </p:sp>
      <p:pic>
        <p:nvPicPr>
          <p:cNvPr id="1026" name="Picture 2" descr="Declaration promises UK free trade and close security relationshi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844" y="4609709"/>
            <a:ext cx="3760312" cy="200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003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139885" y="138883"/>
            <a:ext cx="7654565" cy="681250"/>
          </a:xfrm>
        </p:spPr>
        <p:txBody>
          <a:bodyPr>
            <a:normAutofit fontScale="90000"/>
          </a:bodyPr>
          <a:lstStyle/>
          <a:p>
            <a:r>
              <a:rPr lang="lt-LT" dirty="0"/>
              <a:t>PREKIŲ KILMĖS TAISYKLĖS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9110" y="1018096"/>
            <a:ext cx="11745797" cy="5382704"/>
          </a:xfrm>
        </p:spPr>
        <p:txBody>
          <a:bodyPr>
            <a:normAutofit lnSpcReduction="10000"/>
          </a:bodyPr>
          <a:lstStyle/>
          <a:p>
            <a:r>
              <a:rPr lang="lt-LT" dirty="0"/>
              <a:t>Parengtos remiantis ES – Japonijos ekonominės partnerystės susitarimu</a:t>
            </a:r>
          </a:p>
          <a:p>
            <a:r>
              <a:rPr lang="lt-LT" dirty="0"/>
              <a:t>Bendrosios nuostatos: pilna dvišalė kumuliacija; galimybė taikyti apskaitos atskyrimo metodą kai kuriems galutiniams produktams, taip pat sąlyginį apmokestinimą su numatyta jo sąlygų taikymo peržiūra</a:t>
            </a:r>
          </a:p>
          <a:p>
            <a:r>
              <a:rPr lang="lt-LT" dirty="0"/>
              <a:t>Lengvatinių muitų taikymas pagal eksportuotojo surašytą pareiškimą apie prekių kilmę arba importuotojo žinias; galimybė teikti prašymus taikyti lengvatinius muitus atgaliniu terminu, taip pat surašyti pareiškimus apie prekių kilmę eksportuotojui dar neturint tiekėjo deklaracijų; naudojimas Registruotųjų eksportuotojų sistema (REX)</a:t>
            </a:r>
          </a:p>
          <a:p>
            <a:r>
              <a:rPr lang="lt-LT" dirty="0"/>
              <a:t>Muitinių bendradarbiavimas tikrinant prekių kilmę ir šalies importuotojos teisė priimti galutinį sprendimą, griežtesni konfidencialumo užtikrinimo reikalavimai</a:t>
            </a:r>
          </a:p>
          <a:p>
            <a:r>
              <a:rPr lang="lt-LT" dirty="0"/>
              <a:t>Naujos konkretiems produktams (pvz., elektromobiliams,</a:t>
            </a:r>
            <a:br>
              <a:rPr lang="lt-LT" dirty="0"/>
            </a:br>
            <a:r>
              <a:rPr lang="lt-LT" dirty="0"/>
              <a:t>baterijoms, televizoriams) taikomos taisyklės</a:t>
            </a:r>
          </a:p>
        </p:txBody>
      </p:sp>
    </p:spTree>
    <p:extLst>
      <p:ext uri="{BB962C8B-B14F-4D97-AF65-F5344CB8AC3E}">
        <p14:creationId xmlns:p14="http://schemas.microsoft.com/office/powerpoint/2010/main" val="1844585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614114" y="1207964"/>
            <a:ext cx="8682825" cy="1113817"/>
          </a:xfrm>
        </p:spPr>
        <p:txBody>
          <a:bodyPr/>
          <a:lstStyle/>
          <a:p>
            <a:r>
              <a:rPr lang="lt-LT" dirty="0"/>
              <a:t>AČIŪ UŽ DĖMESĮ</a:t>
            </a:r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339" y="2568979"/>
            <a:ext cx="5962374" cy="328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7065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gineer PowerPoint Template" id="{4FF43E9C-0D2D-614C-9192-F100A5A000AE}" vid="{5DAE2F9E-A6BA-C54E-8A89-C2CCFCB800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UK-PowerPoint-Template</Template>
  <TotalTime>1794</TotalTime>
  <Words>832</Words>
  <Application>Microsoft Office PowerPoint</Application>
  <PresentationFormat>Widescreen</PresentationFormat>
  <Paragraphs>68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Times New Roman</vt:lpstr>
      <vt:lpstr>Trebuchet MS</vt:lpstr>
      <vt:lpstr>„Office“ tema</vt:lpstr>
      <vt:lpstr>SITUACIJA PO BREXIT: SU MUITINĖS VEIKLA SUSIJĘ KLAUSIMAI</vt:lpstr>
      <vt:lpstr>INFORMACIJA</vt:lpstr>
      <vt:lpstr>SU POKYČIAIS SUSIDURIA</vt:lpstr>
      <vt:lpstr>PowerPoint Presentation</vt:lpstr>
      <vt:lpstr>PowerPoint Presentation</vt:lpstr>
      <vt:lpstr>PowerPoint Presentation</vt:lpstr>
      <vt:lpstr>EORI KODAI</vt:lpstr>
      <vt:lpstr>ĮVEŽIMAS/ IMPORTAS Į ES</vt:lpstr>
      <vt:lpstr>PowerPoint Presentation</vt:lpstr>
      <vt:lpstr>GRĄŽINTOS PREKĖS</vt:lpstr>
      <vt:lpstr>ATLEIDIMAS NUO MUITO</vt:lpstr>
      <vt:lpstr>DAR ŽINOTINA</vt:lpstr>
      <vt:lpstr>ES IR JUNGTINĖS KARALYSTĖS PREKYBOS IR BENDRADARBIAVIMO SUSITARIMAS</vt:lpstr>
      <vt:lpstr>MUITINĖ IR PREKYBOS PALENGVINIMAS</vt:lpstr>
      <vt:lpstr>KITOS NUOSTATOS IR PROTOKOLAI</vt:lpstr>
      <vt:lpstr>PREKIŲ KILMĖS TAISYKLĖS</vt:lpstr>
      <vt:lpstr>AČIŪ UŽ DĖMESĮ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Šarūnas Avižienis</dc:creator>
  <cp:lastModifiedBy>Giedrius Šatkauskas</cp:lastModifiedBy>
  <cp:revision>134</cp:revision>
  <dcterms:created xsi:type="dcterms:W3CDTF">2019-02-18T14:31:25Z</dcterms:created>
  <dcterms:modified xsi:type="dcterms:W3CDTF">2021-01-13T06:12:48Z</dcterms:modified>
</cp:coreProperties>
</file>