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5" r:id="rId3"/>
    <p:sldMasterId id="2147483675" r:id="rId4"/>
    <p:sldMasterId id="2147483684" r:id="rId5"/>
  </p:sldMasterIdLst>
  <p:notesMasterIdLst>
    <p:notesMasterId r:id="rId26"/>
  </p:notesMasterIdLst>
  <p:sldIdLst>
    <p:sldId id="899" r:id="rId6"/>
    <p:sldId id="893" r:id="rId7"/>
    <p:sldId id="894" r:id="rId8"/>
    <p:sldId id="662" r:id="rId9"/>
    <p:sldId id="257" r:id="rId10"/>
    <p:sldId id="895" r:id="rId11"/>
    <p:sldId id="665" r:id="rId12"/>
    <p:sldId id="673" r:id="rId13"/>
    <p:sldId id="907" r:id="rId14"/>
    <p:sldId id="904" r:id="rId15"/>
    <p:sldId id="902" r:id="rId16"/>
    <p:sldId id="903" r:id="rId17"/>
    <p:sldId id="380" r:id="rId18"/>
    <p:sldId id="897" r:id="rId19"/>
    <p:sldId id="663" r:id="rId20"/>
    <p:sldId id="900" r:id="rId21"/>
    <p:sldId id="898" r:id="rId22"/>
    <p:sldId id="908" r:id="rId23"/>
    <p:sldId id="906" r:id="rId24"/>
    <p:sldId id="901" r:id="rId25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7333" userDrawn="1">
          <p15:clr>
            <a:srgbClr val="A4A3A4"/>
          </p15:clr>
        </p15:guide>
        <p15:guide id="3" pos="5632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orient="horz" pos="799" userDrawn="1">
          <p15:clr>
            <a:srgbClr val="A4A3A4"/>
          </p15:clr>
        </p15:guide>
        <p15:guide id="7" pos="7106" userDrawn="1">
          <p15:clr>
            <a:srgbClr val="A4A3A4"/>
          </p15:clr>
        </p15:guide>
        <p15:guide id="21" orient="horz" pos="2500" userDrawn="1">
          <p15:clr>
            <a:srgbClr val="A4A3A4"/>
          </p15:clr>
        </p15:guide>
        <p15:guide id="31" orient="horz" pos="1911" userDrawn="1">
          <p15:clr>
            <a:srgbClr val="A4A3A4"/>
          </p15:clr>
        </p15:guide>
        <p15:guide id="32" orient="horz" pos="2205" userDrawn="1">
          <p15:clr>
            <a:srgbClr val="A4A3A4"/>
          </p15:clr>
        </p15:guide>
        <p15:guide id="33" pos="5722" userDrawn="1">
          <p15:clr>
            <a:srgbClr val="A4A3A4"/>
          </p15:clr>
        </p15:guide>
        <p15:guide id="34" orient="horz" pos="9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žvydas Šileika" initials="MŠ" lastIdx="1" clrIdx="0">
    <p:extLst>
      <p:ext uri="{19B8F6BF-5375-455C-9EA6-DF929625EA0E}">
        <p15:presenceInfo xmlns:p15="http://schemas.microsoft.com/office/powerpoint/2012/main" xmlns="" userId="S::m.sileika@linasagro.lt::0000c326-ab5d-4754-a153-449ff2e0b64c" providerId="AD"/>
      </p:ext>
    </p:extLst>
  </p:cmAuthor>
  <p:cmAuthor id="2" name="Dovilė Jakučionė" initials="DJ" lastIdx="2" clrIdx="1">
    <p:extLst>
      <p:ext uri="{19B8F6BF-5375-455C-9EA6-DF929625EA0E}">
        <p15:presenceInfo xmlns:p15="http://schemas.microsoft.com/office/powerpoint/2012/main" xmlns="" userId="S::d.jakucione@linasagro.lt::3e75eeaf-6ac9-46b4-b763-e35ec2740010" providerId="AD"/>
      </p:ext>
    </p:extLst>
  </p:cmAuthor>
  <p:cmAuthor id="3" name="Jorinta Zolubaitė" initials="JZ" lastIdx="1" clrIdx="2">
    <p:extLst>
      <p:ext uri="{19B8F6BF-5375-455C-9EA6-DF929625EA0E}">
        <p15:presenceInfo xmlns:p15="http://schemas.microsoft.com/office/powerpoint/2012/main" xmlns="" userId="S::j.zolubaite@linasagro.lt::39a3724b-2f42-49ed-adb2-ecc7437231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9B11"/>
    <a:srgbClr val="003082"/>
    <a:srgbClr val="626501"/>
    <a:srgbClr val="CC9900"/>
    <a:srgbClr val="C1B8AB"/>
    <a:srgbClr val="7F7F7F"/>
    <a:srgbClr val="006699"/>
    <a:srgbClr val="C0C0C0"/>
    <a:srgbClr val="D9D9D9"/>
    <a:srgbClr val="D4D4D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296F38-6A2C-485F-A642-7D3AD6FC4915}" v="258" dt="2021-09-22T06:16:38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6614" autoAdjust="0"/>
  </p:normalViewPr>
  <p:slideViewPr>
    <p:cSldViewPr snapToGrid="0" showGuides="1">
      <p:cViewPr varScale="1">
        <p:scale>
          <a:sx n="110" d="100"/>
          <a:sy n="110" d="100"/>
        </p:scale>
        <p:origin x="-348" y="-96"/>
      </p:cViewPr>
      <p:guideLst>
        <p:guide orient="horz" pos="799"/>
        <p:guide orient="horz" pos="2500"/>
        <p:guide orient="horz" pos="1911"/>
        <p:guide orient="horz" pos="2205"/>
        <p:guide orient="horz" pos="935"/>
        <p:guide pos="7333"/>
        <p:guide pos="5632"/>
        <p:guide pos="302"/>
        <p:guide pos="7106"/>
        <p:guide pos="572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lt-LT"/>
  <c:chart>
    <c:autoTitleDeleted val="1"/>
    <c:plotArea>
      <c:layout/>
      <c:lineChart>
        <c:grouping val="standard"/>
        <c:ser>
          <c:idx val="0"/>
          <c:order val="0"/>
          <c:tx>
            <c:strRef>
              <c:f>Worksheet!$B$1</c:f>
              <c:strCache>
                <c:ptCount val="1"/>
                <c:pt idx="0">
                  <c:v>Paskutinės koreguota kaina</c:v>
                </c:pt>
              </c:strCache>
            </c:strRef>
          </c:tx>
          <c:spPr>
            <a:ln w="28575" cap="rnd">
              <a:solidFill>
                <a:srgbClr val="003082"/>
              </a:solidFill>
              <a:round/>
            </a:ln>
            <a:effectLst/>
          </c:spPr>
          <c:marker>
            <c:symbol val="none"/>
          </c:marker>
          <c:dLbls>
            <c:dLbl>
              <c:idx val="261"/>
              <c:layout>
                <c:manualLayout>
                  <c:x val="-3.5022550937818427E-2"/>
                  <c:y val="-4.28281122379813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FB-4A7E-9F78-7B281D562D56}"/>
                </c:ext>
              </c:extLst>
            </c:dLbl>
            <c:dLbl>
              <c:idx val="310"/>
              <c:layout>
                <c:manualLayout>
                  <c:x val="-4.3778188672273016E-3"/>
                  <c:y val="5.7104149650641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FB-4A7E-9F78-7B281D562D56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Worksheet!$A$2:$A$312</c:f>
              <c:numCache>
                <c:formatCode>yyyy\.mm\.dd</c:formatCode>
                <c:ptCount val="311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44018</c:v>
                </c:pt>
                <c:pt idx="4">
                  <c:v>44019</c:v>
                </c:pt>
                <c:pt idx="5">
                  <c:v>44020</c:v>
                </c:pt>
                <c:pt idx="6">
                  <c:v>44021</c:v>
                </c:pt>
                <c:pt idx="7">
                  <c:v>44022</c:v>
                </c:pt>
                <c:pt idx="8">
                  <c:v>44025</c:v>
                </c:pt>
                <c:pt idx="9">
                  <c:v>44026</c:v>
                </c:pt>
                <c:pt idx="10">
                  <c:v>44027</c:v>
                </c:pt>
                <c:pt idx="11">
                  <c:v>44028</c:v>
                </c:pt>
                <c:pt idx="12">
                  <c:v>44029</c:v>
                </c:pt>
                <c:pt idx="13">
                  <c:v>44032</c:v>
                </c:pt>
                <c:pt idx="14">
                  <c:v>44033</c:v>
                </c:pt>
                <c:pt idx="15">
                  <c:v>44034</c:v>
                </c:pt>
                <c:pt idx="16">
                  <c:v>44035</c:v>
                </c:pt>
                <c:pt idx="17">
                  <c:v>44036</c:v>
                </c:pt>
                <c:pt idx="18">
                  <c:v>44039</c:v>
                </c:pt>
                <c:pt idx="19">
                  <c:v>44040</c:v>
                </c:pt>
                <c:pt idx="20">
                  <c:v>44041</c:v>
                </c:pt>
                <c:pt idx="21">
                  <c:v>44042</c:v>
                </c:pt>
                <c:pt idx="22">
                  <c:v>44043</c:v>
                </c:pt>
                <c:pt idx="23">
                  <c:v>44046</c:v>
                </c:pt>
                <c:pt idx="24">
                  <c:v>44047</c:v>
                </c:pt>
                <c:pt idx="25">
                  <c:v>44048</c:v>
                </c:pt>
                <c:pt idx="26">
                  <c:v>44049</c:v>
                </c:pt>
                <c:pt idx="27">
                  <c:v>44050</c:v>
                </c:pt>
                <c:pt idx="28">
                  <c:v>44053</c:v>
                </c:pt>
                <c:pt idx="29">
                  <c:v>44054</c:v>
                </c:pt>
                <c:pt idx="30">
                  <c:v>44055</c:v>
                </c:pt>
                <c:pt idx="31">
                  <c:v>44056</c:v>
                </c:pt>
                <c:pt idx="32">
                  <c:v>44057</c:v>
                </c:pt>
                <c:pt idx="33">
                  <c:v>44060</c:v>
                </c:pt>
                <c:pt idx="34">
                  <c:v>44061</c:v>
                </c:pt>
                <c:pt idx="35">
                  <c:v>44062</c:v>
                </c:pt>
                <c:pt idx="36">
                  <c:v>44063</c:v>
                </c:pt>
                <c:pt idx="37">
                  <c:v>44064</c:v>
                </c:pt>
                <c:pt idx="38">
                  <c:v>44067</c:v>
                </c:pt>
                <c:pt idx="39">
                  <c:v>44068</c:v>
                </c:pt>
                <c:pt idx="40">
                  <c:v>44069</c:v>
                </c:pt>
                <c:pt idx="41">
                  <c:v>44070</c:v>
                </c:pt>
                <c:pt idx="42">
                  <c:v>44071</c:v>
                </c:pt>
                <c:pt idx="43">
                  <c:v>44074</c:v>
                </c:pt>
                <c:pt idx="44">
                  <c:v>44075</c:v>
                </c:pt>
                <c:pt idx="45">
                  <c:v>44076</c:v>
                </c:pt>
                <c:pt idx="46">
                  <c:v>44077</c:v>
                </c:pt>
                <c:pt idx="47">
                  <c:v>44078</c:v>
                </c:pt>
                <c:pt idx="48">
                  <c:v>44081</c:v>
                </c:pt>
                <c:pt idx="49">
                  <c:v>44082</c:v>
                </c:pt>
                <c:pt idx="50">
                  <c:v>44083</c:v>
                </c:pt>
                <c:pt idx="51">
                  <c:v>44084</c:v>
                </c:pt>
                <c:pt idx="52">
                  <c:v>44085</c:v>
                </c:pt>
                <c:pt idx="53">
                  <c:v>44088</c:v>
                </c:pt>
                <c:pt idx="54">
                  <c:v>44089</c:v>
                </c:pt>
                <c:pt idx="55">
                  <c:v>44090</c:v>
                </c:pt>
                <c:pt idx="56">
                  <c:v>44091</c:v>
                </c:pt>
                <c:pt idx="57">
                  <c:v>44092</c:v>
                </c:pt>
                <c:pt idx="58">
                  <c:v>44095</c:v>
                </c:pt>
                <c:pt idx="59">
                  <c:v>44096</c:v>
                </c:pt>
                <c:pt idx="60">
                  <c:v>44097</c:v>
                </c:pt>
                <c:pt idx="61">
                  <c:v>44098</c:v>
                </c:pt>
                <c:pt idx="62">
                  <c:v>44099</c:v>
                </c:pt>
                <c:pt idx="63">
                  <c:v>44102</c:v>
                </c:pt>
                <c:pt idx="64">
                  <c:v>44103</c:v>
                </c:pt>
                <c:pt idx="65">
                  <c:v>44104</c:v>
                </c:pt>
                <c:pt idx="66">
                  <c:v>44105</c:v>
                </c:pt>
                <c:pt idx="67">
                  <c:v>44106</c:v>
                </c:pt>
                <c:pt idx="68">
                  <c:v>44109</c:v>
                </c:pt>
                <c:pt idx="69">
                  <c:v>44110</c:v>
                </c:pt>
                <c:pt idx="70">
                  <c:v>44111</c:v>
                </c:pt>
                <c:pt idx="71">
                  <c:v>44112</c:v>
                </c:pt>
                <c:pt idx="72">
                  <c:v>44113</c:v>
                </c:pt>
                <c:pt idx="73">
                  <c:v>44116</c:v>
                </c:pt>
                <c:pt idx="74">
                  <c:v>44117</c:v>
                </c:pt>
                <c:pt idx="75">
                  <c:v>44118</c:v>
                </c:pt>
                <c:pt idx="76">
                  <c:v>44119</c:v>
                </c:pt>
                <c:pt idx="77">
                  <c:v>44120</c:v>
                </c:pt>
                <c:pt idx="78">
                  <c:v>44123</c:v>
                </c:pt>
                <c:pt idx="79">
                  <c:v>44124</c:v>
                </c:pt>
                <c:pt idx="80">
                  <c:v>44125</c:v>
                </c:pt>
                <c:pt idx="81">
                  <c:v>44126</c:v>
                </c:pt>
                <c:pt idx="82">
                  <c:v>44127</c:v>
                </c:pt>
                <c:pt idx="83">
                  <c:v>44130</c:v>
                </c:pt>
                <c:pt idx="84">
                  <c:v>44131</c:v>
                </c:pt>
                <c:pt idx="85">
                  <c:v>44132</c:v>
                </c:pt>
                <c:pt idx="86">
                  <c:v>44133</c:v>
                </c:pt>
                <c:pt idx="87">
                  <c:v>44134</c:v>
                </c:pt>
                <c:pt idx="88">
                  <c:v>44137</c:v>
                </c:pt>
                <c:pt idx="89">
                  <c:v>44138</c:v>
                </c:pt>
                <c:pt idx="90">
                  <c:v>44139</c:v>
                </c:pt>
                <c:pt idx="91">
                  <c:v>44140</c:v>
                </c:pt>
                <c:pt idx="92">
                  <c:v>44141</c:v>
                </c:pt>
                <c:pt idx="93">
                  <c:v>44144</c:v>
                </c:pt>
                <c:pt idx="94">
                  <c:v>44145</c:v>
                </c:pt>
                <c:pt idx="95">
                  <c:v>44146</c:v>
                </c:pt>
                <c:pt idx="96">
                  <c:v>44147</c:v>
                </c:pt>
                <c:pt idx="97">
                  <c:v>44148</c:v>
                </c:pt>
                <c:pt idx="98">
                  <c:v>44151</c:v>
                </c:pt>
                <c:pt idx="99">
                  <c:v>44152</c:v>
                </c:pt>
                <c:pt idx="100">
                  <c:v>44153</c:v>
                </c:pt>
                <c:pt idx="101">
                  <c:v>44154</c:v>
                </c:pt>
                <c:pt idx="102">
                  <c:v>44155</c:v>
                </c:pt>
                <c:pt idx="103">
                  <c:v>44158</c:v>
                </c:pt>
                <c:pt idx="104">
                  <c:v>44159</c:v>
                </c:pt>
                <c:pt idx="105">
                  <c:v>44160</c:v>
                </c:pt>
                <c:pt idx="106">
                  <c:v>44161</c:v>
                </c:pt>
                <c:pt idx="107">
                  <c:v>44162</c:v>
                </c:pt>
                <c:pt idx="108">
                  <c:v>44165</c:v>
                </c:pt>
                <c:pt idx="109">
                  <c:v>44166</c:v>
                </c:pt>
                <c:pt idx="110">
                  <c:v>44167</c:v>
                </c:pt>
                <c:pt idx="111">
                  <c:v>44168</c:v>
                </c:pt>
                <c:pt idx="112">
                  <c:v>44169</c:v>
                </c:pt>
                <c:pt idx="113">
                  <c:v>44172</c:v>
                </c:pt>
                <c:pt idx="114">
                  <c:v>44173</c:v>
                </c:pt>
                <c:pt idx="115">
                  <c:v>44174</c:v>
                </c:pt>
                <c:pt idx="116">
                  <c:v>44175</c:v>
                </c:pt>
                <c:pt idx="117">
                  <c:v>44176</c:v>
                </c:pt>
                <c:pt idx="118">
                  <c:v>44179</c:v>
                </c:pt>
                <c:pt idx="119">
                  <c:v>44180</c:v>
                </c:pt>
                <c:pt idx="120">
                  <c:v>44181</c:v>
                </c:pt>
                <c:pt idx="121">
                  <c:v>44182</c:v>
                </c:pt>
                <c:pt idx="122">
                  <c:v>44183</c:v>
                </c:pt>
                <c:pt idx="123">
                  <c:v>44186</c:v>
                </c:pt>
                <c:pt idx="124">
                  <c:v>44187</c:v>
                </c:pt>
                <c:pt idx="125">
                  <c:v>44188</c:v>
                </c:pt>
                <c:pt idx="126">
                  <c:v>44193</c:v>
                </c:pt>
                <c:pt idx="127">
                  <c:v>44194</c:v>
                </c:pt>
                <c:pt idx="128">
                  <c:v>44195</c:v>
                </c:pt>
                <c:pt idx="129">
                  <c:v>44200</c:v>
                </c:pt>
                <c:pt idx="130">
                  <c:v>44201</c:v>
                </c:pt>
                <c:pt idx="131">
                  <c:v>44202</c:v>
                </c:pt>
                <c:pt idx="132">
                  <c:v>44203</c:v>
                </c:pt>
                <c:pt idx="133">
                  <c:v>44204</c:v>
                </c:pt>
                <c:pt idx="134">
                  <c:v>44207</c:v>
                </c:pt>
                <c:pt idx="135">
                  <c:v>44208</c:v>
                </c:pt>
                <c:pt idx="136">
                  <c:v>44209</c:v>
                </c:pt>
                <c:pt idx="137">
                  <c:v>44210</c:v>
                </c:pt>
                <c:pt idx="138">
                  <c:v>44211</c:v>
                </c:pt>
                <c:pt idx="139">
                  <c:v>44214</c:v>
                </c:pt>
                <c:pt idx="140">
                  <c:v>44215</c:v>
                </c:pt>
                <c:pt idx="141">
                  <c:v>44216</c:v>
                </c:pt>
                <c:pt idx="142">
                  <c:v>44217</c:v>
                </c:pt>
                <c:pt idx="143">
                  <c:v>44218</c:v>
                </c:pt>
                <c:pt idx="144">
                  <c:v>44221</c:v>
                </c:pt>
                <c:pt idx="145">
                  <c:v>44222</c:v>
                </c:pt>
                <c:pt idx="146">
                  <c:v>44223</c:v>
                </c:pt>
                <c:pt idx="147">
                  <c:v>44224</c:v>
                </c:pt>
                <c:pt idx="148">
                  <c:v>44225</c:v>
                </c:pt>
                <c:pt idx="149">
                  <c:v>44228</c:v>
                </c:pt>
                <c:pt idx="150">
                  <c:v>44229</c:v>
                </c:pt>
                <c:pt idx="151">
                  <c:v>44230</c:v>
                </c:pt>
                <c:pt idx="152">
                  <c:v>44231</c:v>
                </c:pt>
                <c:pt idx="153">
                  <c:v>44232</c:v>
                </c:pt>
                <c:pt idx="154">
                  <c:v>44235</c:v>
                </c:pt>
                <c:pt idx="155">
                  <c:v>44236</c:v>
                </c:pt>
                <c:pt idx="156">
                  <c:v>44237</c:v>
                </c:pt>
                <c:pt idx="157">
                  <c:v>44238</c:v>
                </c:pt>
                <c:pt idx="158">
                  <c:v>44239</c:v>
                </c:pt>
                <c:pt idx="159">
                  <c:v>44242</c:v>
                </c:pt>
                <c:pt idx="160">
                  <c:v>44243</c:v>
                </c:pt>
                <c:pt idx="161">
                  <c:v>44244</c:v>
                </c:pt>
                <c:pt idx="162">
                  <c:v>44245</c:v>
                </c:pt>
                <c:pt idx="163">
                  <c:v>44246</c:v>
                </c:pt>
                <c:pt idx="164">
                  <c:v>44249</c:v>
                </c:pt>
                <c:pt idx="165">
                  <c:v>44250</c:v>
                </c:pt>
                <c:pt idx="166">
                  <c:v>44251</c:v>
                </c:pt>
                <c:pt idx="167">
                  <c:v>44252</c:v>
                </c:pt>
                <c:pt idx="168">
                  <c:v>44253</c:v>
                </c:pt>
                <c:pt idx="169">
                  <c:v>44256</c:v>
                </c:pt>
                <c:pt idx="170">
                  <c:v>44257</c:v>
                </c:pt>
                <c:pt idx="171">
                  <c:v>44258</c:v>
                </c:pt>
                <c:pt idx="172">
                  <c:v>44259</c:v>
                </c:pt>
                <c:pt idx="173">
                  <c:v>44260</c:v>
                </c:pt>
                <c:pt idx="174">
                  <c:v>44263</c:v>
                </c:pt>
                <c:pt idx="175">
                  <c:v>44264</c:v>
                </c:pt>
                <c:pt idx="176">
                  <c:v>44265</c:v>
                </c:pt>
                <c:pt idx="177">
                  <c:v>44266</c:v>
                </c:pt>
                <c:pt idx="178">
                  <c:v>44267</c:v>
                </c:pt>
                <c:pt idx="179">
                  <c:v>44270</c:v>
                </c:pt>
                <c:pt idx="180">
                  <c:v>44271</c:v>
                </c:pt>
                <c:pt idx="181">
                  <c:v>44272</c:v>
                </c:pt>
                <c:pt idx="182">
                  <c:v>44273</c:v>
                </c:pt>
                <c:pt idx="183">
                  <c:v>44274</c:v>
                </c:pt>
                <c:pt idx="184">
                  <c:v>44277</c:v>
                </c:pt>
                <c:pt idx="185">
                  <c:v>44278</c:v>
                </c:pt>
                <c:pt idx="186">
                  <c:v>44279</c:v>
                </c:pt>
                <c:pt idx="187">
                  <c:v>44280</c:v>
                </c:pt>
                <c:pt idx="188">
                  <c:v>44281</c:v>
                </c:pt>
                <c:pt idx="189">
                  <c:v>44284</c:v>
                </c:pt>
                <c:pt idx="190">
                  <c:v>44285</c:v>
                </c:pt>
                <c:pt idx="191">
                  <c:v>44286</c:v>
                </c:pt>
                <c:pt idx="192">
                  <c:v>44287</c:v>
                </c:pt>
                <c:pt idx="193">
                  <c:v>44292</c:v>
                </c:pt>
                <c:pt idx="194">
                  <c:v>44293</c:v>
                </c:pt>
                <c:pt idx="195">
                  <c:v>44294</c:v>
                </c:pt>
                <c:pt idx="196">
                  <c:v>44295</c:v>
                </c:pt>
                <c:pt idx="197">
                  <c:v>44298</c:v>
                </c:pt>
                <c:pt idx="198">
                  <c:v>44299</c:v>
                </c:pt>
                <c:pt idx="199">
                  <c:v>44300</c:v>
                </c:pt>
                <c:pt idx="200">
                  <c:v>44301</c:v>
                </c:pt>
                <c:pt idx="201">
                  <c:v>44302</c:v>
                </c:pt>
                <c:pt idx="202">
                  <c:v>44305</c:v>
                </c:pt>
                <c:pt idx="203">
                  <c:v>44306</c:v>
                </c:pt>
                <c:pt idx="204">
                  <c:v>44307</c:v>
                </c:pt>
                <c:pt idx="205">
                  <c:v>44308</c:v>
                </c:pt>
                <c:pt idx="206">
                  <c:v>44309</c:v>
                </c:pt>
                <c:pt idx="207">
                  <c:v>44312</c:v>
                </c:pt>
                <c:pt idx="208">
                  <c:v>44313</c:v>
                </c:pt>
                <c:pt idx="209">
                  <c:v>44314</c:v>
                </c:pt>
                <c:pt idx="210">
                  <c:v>44315</c:v>
                </c:pt>
                <c:pt idx="211">
                  <c:v>44316</c:v>
                </c:pt>
                <c:pt idx="212">
                  <c:v>44319</c:v>
                </c:pt>
                <c:pt idx="213">
                  <c:v>44320</c:v>
                </c:pt>
                <c:pt idx="214">
                  <c:v>44321</c:v>
                </c:pt>
                <c:pt idx="215">
                  <c:v>44322</c:v>
                </c:pt>
                <c:pt idx="216">
                  <c:v>44323</c:v>
                </c:pt>
                <c:pt idx="217">
                  <c:v>44326</c:v>
                </c:pt>
                <c:pt idx="218">
                  <c:v>44327</c:v>
                </c:pt>
                <c:pt idx="219">
                  <c:v>44328</c:v>
                </c:pt>
                <c:pt idx="220">
                  <c:v>44330</c:v>
                </c:pt>
                <c:pt idx="221">
                  <c:v>44333</c:v>
                </c:pt>
                <c:pt idx="222">
                  <c:v>44334</c:v>
                </c:pt>
                <c:pt idx="223">
                  <c:v>44335</c:v>
                </c:pt>
                <c:pt idx="224">
                  <c:v>44336</c:v>
                </c:pt>
                <c:pt idx="225">
                  <c:v>44337</c:v>
                </c:pt>
                <c:pt idx="226">
                  <c:v>44340</c:v>
                </c:pt>
                <c:pt idx="227">
                  <c:v>44341</c:v>
                </c:pt>
                <c:pt idx="228">
                  <c:v>44342</c:v>
                </c:pt>
                <c:pt idx="229">
                  <c:v>44343</c:v>
                </c:pt>
                <c:pt idx="230">
                  <c:v>44344</c:v>
                </c:pt>
                <c:pt idx="231">
                  <c:v>44347</c:v>
                </c:pt>
                <c:pt idx="232">
                  <c:v>44348</c:v>
                </c:pt>
                <c:pt idx="233">
                  <c:v>44349</c:v>
                </c:pt>
                <c:pt idx="234">
                  <c:v>44350</c:v>
                </c:pt>
                <c:pt idx="235">
                  <c:v>44351</c:v>
                </c:pt>
                <c:pt idx="236">
                  <c:v>44354</c:v>
                </c:pt>
                <c:pt idx="237">
                  <c:v>44355</c:v>
                </c:pt>
                <c:pt idx="238">
                  <c:v>44356</c:v>
                </c:pt>
                <c:pt idx="239">
                  <c:v>44357</c:v>
                </c:pt>
                <c:pt idx="240">
                  <c:v>44358</c:v>
                </c:pt>
                <c:pt idx="241">
                  <c:v>44361</c:v>
                </c:pt>
                <c:pt idx="242">
                  <c:v>44362</c:v>
                </c:pt>
                <c:pt idx="243">
                  <c:v>44363</c:v>
                </c:pt>
                <c:pt idx="244">
                  <c:v>44364</c:v>
                </c:pt>
                <c:pt idx="245">
                  <c:v>44365</c:v>
                </c:pt>
                <c:pt idx="246">
                  <c:v>44368</c:v>
                </c:pt>
                <c:pt idx="247">
                  <c:v>44369</c:v>
                </c:pt>
                <c:pt idx="248">
                  <c:v>44370</c:v>
                </c:pt>
                <c:pt idx="249">
                  <c:v>44372</c:v>
                </c:pt>
                <c:pt idx="250">
                  <c:v>44375</c:v>
                </c:pt>
                <c:pt idx="251">
                  <c:v>44376</c:v>
                </c:pt>
                <c:pt idx="252">
                  <c:v>44377</c:v>
                </c:pt>
                <c:pt idx="253">
                  <c:v>44378</c:v>
                </c:pt>
                <c:pt idx="254">
                  <c:v>44379</c:v>
                </c:pt>
                <c:pt idx="255">
                  <c:v>44382</c:v>
                </c:pt>
                <c:pt idx="256">
                  <c:v>44383</c:v>
                </c:pt>
                <c:pt idx="257">
                  <c:v>44384</c:v>
                </c:pt>
                <c:pt idx="258">
                  <c:v>44385</c:v>
                </c:pt>
                <c:pt idx="259">
                  <c:v>44386</c:v>
                </c:pt>
                <c:pt idx="260">
                  <c:v>44389</c:v>
                </c:pt>
                <c:pt idx="261">
                  <c:v>44390</c:v>
                </c:pt>
                <c:pt idx="262">
                  <c:v>44391</c:v>
                </c:pt>
                <c:pt idx="263">
                  <c:v>44392</c:v>
                </c:pt>
                <c:pt idx="264">
                  <c:v>44393</c:v>
                </c:pt>
                <c:pt idx="265">
                  <c:v>44396</c:v>
                </c:pt>
                <c:pt idx="266">
                  <c:v>44397</c:v>
                </c:pt>
                <c:pt idx="267">
                  <c:v>44398</c:v>
                </c:pt>
                <c:pt idx="268">
                  <c:v>44399</c:v>
                </c:pt>
                <c:pt idx="269">
                  <c:v>44400</c:v>
                </c:pt>
                <c:pt idx="270">
                  <c:v>44403</c:v>
                </c:pt>
                <c:pt idx="271">
                  <c:v>44404</c:v>
                </c:pt>
                <c:pt idx="272">
                  <c:v>44405</c:v>
                </c:pt>
                <c:pt idx="273">
                  <c:v>44406</c:v>
                </c:pt>
                <c:pt idx="274">
                  <c:v>44407</c:v>
                </c:pt>
                <c:pt idx="275">
                  <c:v>44410</c:v>
                </c:pt>
                <c:pt idx="276">
                  <c:v>44411</c:v>
                </c:pt>
                <c:pt idx="277">
                  <c:v>44412</c:v>
                </c:pt>
                <c:pt idx="278">
                  <c:v>44413</c:v>
                </c:pt>
                <c:pt idx="279">
                  <c:v>44414</c:v>
                </c:pt>
                <c:pt idx="280">
                  <c:v>44417</c:v>
                </c:pt>
                <c:pt idx="281">
                  <c:v>44418</c:v>
                </c:pt>
                <c:pt idx="282">
                  <c:v>44419</c:v>
                </c:pt>
                <c:pt idx="283">
                  <c:v>44420</c:v>
                </c:pt>
                <c:pt idx="284">
                  <c:v>44421</c:v>
                </c:pt>
                <c:pt idx="285">
                  <c:v>44424</c:v>
                </c:pt>
                <c:pt idx="286">
                  <c:v>44425</c:v>
                </c:pt>
                <c:pt idx="287">
                  <c:v>44426</c:v>
                </c:pt>
                <c:pt idx="288">
                  <c:v>44427</c:v>
                </c:pt>
                <c:pt idx="289">
                  <c:v>44428</c:v>
                </c:pt>
                <c:pt idx="290">
                  <c:v>44431</c:v>
                </c:pt>
                <c:pt idx="291">
                  <c:v>44432</c:v>
                </c:pt>
                <c:pt idx="292">
                  <c:v>44433</c:v>
                </c:pt>
                <c:pt idx="293">
                  <c:v>44434</c:v>
                </c:pt>
                <c:pt idx="294">
                  <c:v>44435</c:v>
                </c:pt>
                <c:pt idx="295">
                  <c:v>44438</c:v>
                </c:pt>
                <c:pt idx="296">
                  <c:v>44439</c:v>
                </c:pt>
                <c:pt idx="297">
                  <c:v>44440</c:v>
                </c:pt>
                <c:pt idx="298">
                  <c:v>44441</c:v>
                </c:pt>
                <c:pt idx="299">
                  <c:v>44442</c:v>
                </c:pt>
                <c:pt idx="300">
                  <c:v>44445</c:v>
                </c:pt>
                <c:pt idx="301">
                  <c:v>44446</c:v>
                </c:pt>
                <c:pt idx="302">
                  <c:v>44447</c:v>
                </c:pt>
                <c:pt idx="303">
                  <c:v>44448</c:v>
                </c:pt>
                <c:pt idx="304">
                  <c:v>44449</c:v>
                </c:pt>
                <c:pt idx="305">
                  <c:v>44452</c:v>
                </c:pt>
                <c:pt idx="306">
                  <c:v>44453</c:v>
                </c:pt>
                <c:pt idx="307">
                  <c:v>44454</c:v>
                </c:pt>
                <c:pt idx="308">
                  <c:v>44455</c:v>
                </c:pt>
                <c:pt idx="309">
                  <c:v>44456</c:v>
                </c:pt>
                <c:pt idx="310">
                  <c:v>44459</c:v>
                </c:pt>
              </c:numCache>
            </c:numRef>
          </c:cat>
          <c:val>
            <c:numRef>
              <c:f>Worksheet!$B$2:$B$312</c:f>
              <c:numCache>
                <c:formatCode>General</c:formatCode>
                <c:ptCount val="311"/>
                <c:pt idx="0">
                  <c:v>0.58000000000000007</c:v>
                </c:pt>
                <c:pt idx="1">
                  <c:v>0.58000000000000007</c:v>
                </c:pt>
                <c:pt idx="2">
                  <c:v>0.58000000000000007</c:v>
                </c:pt>
                <c:pt idx="3">
                  <c:v>0.58000000000000007</c:v>
                </c:pt>
                <c:pt idx="4">
                  <c:v>0.56999999999999995</c:v>
                </c:pt>
                <c:pt idx="5">
                  <c:v>0.56499999999999995</c:v>
                </c:pt>
                <c:pt idx="6">
                  <c:v>0.56999999999999995</c:v>
                </c:pt>
                <c:pt idx="7">
                  <c:v>0.56999999999999995</c:v>
                </c:pt>
                <c:pt idx="8">
                  <c:v>0.56999999999999995</c:v>
                </c:pt>
                <c:pt idx="9">
                  <c:v>0.56999999999999995</c:v>
                </c:pt>
                <c:pt idx="10">
                  <c:v>0.56499999999999995</c:v>
                </c:pt>
                <c:pt idx="11">
                  <c:v>0.56000000000000005</c:v>
                </c:pt>
                <c:pt idx="12">
                  <c:v>0.56000000000000005</c:v>
                </c:pt>
                <c:pt idx="13">
                  <c:v>0.56999999999999995</c:v>
                </c:pt>
                <c:pt idx="14">
                  <c:v>0.56999999999999995</c:v>
                </c:pt>
                <c:pt idx="15">
                  <c:v>0.56499999999999995</c:v>
                </c:pt>
                <c:pt idx="16">
                  <c:v>0.56999999999999995</c:v>
                </c:pt>
                <c:pt idx="17">
                  <c:v>0.56999999999999995</c:v>
                </c:pt>
                <c:pt idx="18">
                  <c:v>0.56499999999999995</c:v>
                </c:pt>
                <c:pt idx="19">
                  <c:v>0.56000000000000005</c:v>
                </c:pt>
                <c:pt idx="20">
                  <c:v>0.56000000000000005</c:v>
                </c:pt>
                <c:pt idx="21">
                  <c:v>0.56000000000000005</c:v>
                </c:pt>
                <c:pt idx="22">
                  <c:v>0.56000000000000005</c:v>
                </c:pt>
                <c:pt idx="23">
                  <c:v>0.56000000000000005</c:v>
                </c:pt>
                <c:pt idx="24">
                  <c:v>0.55500000000000005</c:v>
                </c:pt>
                <c:pt idx="25">
                  <c:v>0.56000000000000005</c:v>
                </c:pt>
                <c:pt idx="26">
                  <c:v>0.56000000000000005</c:v>
                </c:pt>
                <c:pt idx="27">
                  <c:v>0.56000000000000005</c:v>
                </c:pt>
                <c:pt idx="28">
                  <c:v>0.56000000000000005</c:v>
                </c:pt>
                <c:pt idx="29">
                  <c:v>0.56000000000000005</c:v>
                </c:pt>
                <c:pt idx="30">
                  <c:v>0.56499999999999995</c:v>
                </c:pt>
                <c:pt idx="31">
                  <c:v>0.56999999999999995</c:v>
                </c:pt>
                <c:pt idx="32">
                  <c:v>0.56999999999999995</c:v>
                </c:pt>
                <c:pt idx="33">
                  <c:v>0.56999999999999995</c:v>
                </c:pt>
                <c:pt idx="34">
                  <c:v>0.56999999999999995</c:v>
                </c:pt>
                <c:pt idx="35">
                  <c:v>0.56499999999999995</c:v>
                </c:pt>
                <c:pt idx="36">
                  <c:v>0.56999999999999995</c:v>
                </c:pt>
                <c:pt idx="37">
                  <c:v>0.56999999999999995</c:v>
                </c:pt>
                <c:pt idx="38">
                  <c:v>0.56999999999999995</c:v>
                </c:pt>
                <c:pt idx="39">
                  <c:v>0.56499999999999995</c:v>
                </c:pt>
                <c:pt idx="40">
                  <c:v>0.56999999999999995</c:v>
                </c:pt>
                <c:pt idx="41">
                  <c:v>0.57500000000000007</c:v>
                </c:pt>
                <c:pt idx="42">
                  <c:v>0.56499999999999995</c:v>
                </c:pt>
                <c:pt idx="43">
                  <c:v>0.56999999999999995</c:v>
                </c:pt>
                <c:pt idx="44">
                  <c:v>0.59</c:v>
                </c:pt>
                <c:pt idx="45">
                  <c:v>0.59</c:v>
                </c:pt>
                <c:pt idx="46">
                  <c:v>0.59</c:v>
                </c:pt>
                <c:pt idx="47">
                  <c:v>0.57500000000000007</c:v>
                </c:pt>
                <c:pt idx="48">
                  <c:v>0.58000000000000007</c:v>
                </c:pt>
                <c:pt idx="49">
                  <c:v>0.58000000000000007</c:v>
                </c:pt>
                <c:pt idx="50">
                  <c:v>0.58000000000000007</c:v>
                </c:pt>
                <c:pt idx="51">
                  <c:v>0.57500000000000007</c:v>
                </c:pt>
                <c:pt idx="52">
                  <c:v>0.57500000000000007</c:v>
                </c:pt>
                <c:pt idx="53">
                  <c:v>0.58000000000000007</c:v>
                </c:pt>
                <c:pt idx="54">
                  <c:v>0.58000000000000007</c:v>
                </c:pt>
                <c:pt idx="55">
                  <c:v>0.58000000000000007</c:v>
                </c:pt>
                <c:pt idx="56">
                  <c:v>0.57500000000000007</c:v>
                </c:pt>
                <c:pt idx="57">
                  <c:v>0.57500000000000007</c:v>
                </c:pt>
                <c:pt idx="58">
                  <c:v>0.57500000000000007</c:v>
                </c:pt>
                <c:pt idx="59">
                  <c:v>0.57500000000000007</c:v>
                </c:pt>
                <c:pt idx="60">
                  <c:v>0.57500000000000007</c:v>
                </c:pt>
                <c:pt idx="61">
                  <c:v>0.56999999999999995</c:v>
                </c:pt>
                <c:pt idx="62">
                  <c:v>0.56999999999999995</c:v>
                </c:pt>
                <c:pt idx="63">
                  <c:v>0.56999999999999995</c:v>
                </c:pt>
                <c:pt idx="64">
                  <c:v>0.57500000000000007</c:v>
                </c:pt>
                <c:pt idx="65">
                  <c:v>0.57500000000000007</c:v>
                </c:pt>
                <c:pt idx="66">
                  <c:v>0.58000000000000007</c:v>
                </c:pt>
                <c:pt idx="67">
                  <c:v>0.62000000000000011</c:v>
                </c:pt>
                <c:pt idx="68">
                  <c:v>0.63000000000000012</c:v>
                </c:pt>
                <c:pt idx="69">
                  <c:v>0.62500000000000011</c:v>
                </c:pt>
                <c:pt idx="70">
                  <c:v>0.62000000000000011</c:v>
                </c:pt>
                <c:pt idx="71">
                  <c:v>0.6150000000000001</c:v>
                </c:pt>
                <c:pt idx="72">
                  <c:v>0.62000000000000011</c:v>
                </c:pt>
                <c:pt idx="73">
                  <c:v>0.62000000000000011</c:v>
                </c:pt>
                <c:pt idx="74">
                  <c:v>0.6150000000000001</c:v>
                </c:pt>
                <c:pt idx="75">
                  <c:v>0.62000000000000011</c:v>
                </c:pt>
                <c:pt idx="76">
                  <c:v>0.6100000000000001</c:v>
                </c:pt>
                <c:pt idx="77">
                  <c:v>0.6150000000000001</c:v>
                </c:pt>
                <c:pt idx="78">
                  <c:v>0.6150000000000001</c:v>
                </c:pt>
                <c:pt idx="79">
                  <c:v>0.6100000000000001</c:v>
                </c:pt>
                <c:pt idx="80">
                  <c:v>0.6150000000000001</c:v>
                </c:pt>
                <c:pt idx="81">
                  <c:v>0.62000000000000011</c:v>
                </c:pt>
                <c:pt idx="82">
                  <c:v>0.62000000000000011</c:v>
                </c:pt>
                <c:pt idx="83">
                  <c:v>0.6100000000000001</c:v>
                </c:pt>
                <c:pt idx="84">
                  <c:v>0.60500000000000009</c:v>
                </c:pt>
                <c:pt idx="85">
                  <c:v>0.60000000000000009</c:v>
                </c:pt>
                <c:pt idx="86">
                  <c:v>0.59499999999999997</c:v>
                </c:pt>
                <c:pt idx="87">
                  <c:v>0.60000000000000009</c:v>
                </c:pt>
                <c:pt idx="88">
                  <c:v>0.60000000000000009</c:v>
                </c:pt>
                <c:pt idx="89">
                  <c:v>0.6100000000000001</c:v>
                </c:pt>
                <c:pt idx="90">
                  <c:v>0.6100000000000001</c:v>
                </c:pt>
                <c:pt idx="91">
                  <c:v>0.6100000000000001</c:v>
                </c:pt>
                <c:pt idx="92">
                  <c:v>0.60500000000000009</c:v>
                </c:pt>
                <c:pt idx="93">
                  <c:v>0.6150000000000001</c:v>
                </c:pt>
                <c:pt idx="94">
                  <c:v>0.6100000000000001</c:v>
                </c:pt>
                <c:pt idx="95">
                  <c:v>0.6150000000000001</c:v>
                </c:pt>
                <c:pt idx="96">
                  <c:v>0.6150000000000001</c:v>
                </c:pt>
                <c:pt idx="97">
                  <c:v>0.6150000000000001</c:v>
                </c:pt>
                <c:pt idx="98">
                  <c:v>0.6150000000000001</c:v>
                </c:pt>
                <c:pt idx="99">
                  <c:v>0.62000000000000011</c:v>
                </c:pt>
                <c:pt idx="100">
                  <c:v>0.6150000000000001</c:v>
                </c:pt>
                <c:pt idx="101">
                  <c:v>0.6150000000000001</c:v>
                </c:pt>
                <c:pt idx="102">
                  <c:v>0.6150000000000001</c:v>
                </c:pt>
                <c:pt idx="103">
                  <c:v>0.6150000000000001</c:v>
                </c:pt>
                <c:pt idx="104">
                  <c:v>0.62000000000000011</c:v>
                </c:pt>
                <c:pt idx="105">
                  <c:v>0.6150000000000001</c:v>
                </c:pt>
                <c:pt idx="106">
                  <c:v>0.6150000000000001</c:v>
                </c:pt>
                <c:pt idx="107">
                  <c:v>0.63000000000000012</c:v>
                </c:pt>
                <c:pt idx="108">
                  <c:v>0.63000000000000012</c:v>
                </c:pt>
                <c:pt idx="109">
                  <c:v>0.63000000000000012</c:v>
                </c:pt>
                <c:pt idx="110">
                  <c:v>0.63500000000000012</c:v>
                </c:pt>
                <c:pt idx="111">
                  <c:v>0.64500000000000013</c:v>
                </c:pt>
                <c:pt idx="112">
                  <c:v>0.64000000000000012</c:v>
                </c:pt>
                <c:pt idx="113">
                  <c:v>0.63000000000000012</c:v>
                </c:pt>
                <c:pt idx="114">
                  <c:v>0.63000000000000012</c:v>
                </c:pt>
                <c:pt idx="115">
                  <c:v>0.63000000000000012</c:v>
                </c:pt>
                <c:pt idx="116">
                  <c:v>0.63000000000000012</c:v>
                </c:pt>
                <c:pt idx="117">
                  <c:v>0.63000000000000012</c:v>
                </c:pt>
                <c:pt idx="118">
                  <c:v>0.6150000000000001</c:v>
                </c:pt>
                <c:pt idx="119">
                  <c:v>0.62500000000000011</c:v>
                </c:pt>
                <c:pt idx="120">
                  <c:v>0.63000000000000012</c:v>
                </c:pt>
                <c:pt idx="121">
                  <c:v>0.63000000000000012</c:v>
                </c:pt>
                <c:pt idx="122">
                  <c:v>0.63500000000000012</c:v>
                </c:pt>
                <c:pt idx="123">
                  <c:v>0.62500000000000011</c:v>
                </c:pt>
                <c:pt idx="124">
                  <c:v>0.63500000000000012</c:v>
                </c:pt>
                <c:pt idx="125">
                  <c:v>0.66500000000000015</c:v>
                </c:pt>
                <c:pt idx="126">
                  <c:v>0.68</c:v>
                </c:pt>
                <c:pt idx="127">
                  <c:v>0.70000000000000007</c:v>
                </c:pt>
                <c:pt idx="128">
                  <c:v>0.71000000000000008</c:v>
                </c:pt>
                <c:pt idx="129">
                  <c:v>0.69000000000000006</c:v>
                </c:pt>
                <c:pt idx="130">
                  <c:v>0.68500000000000005</c:v>
                </c:pt>
                <c:pt idx="131">
                  <c:v>0.69000000000000006</c:v>
                </c:pt>
                <c:pt idx="132">
                  <c:v>0.70500000000000007</c:v>
                </c:pt>
                <c:pt idx="133">
                  <c:v>0.72500000000000009</c:v>
                </c:pt>
                <c:pt idx="134">
                  <c:v>0.7400000000000001</c:v>
                </c:pt>
                <c:pt idx="135">
                  <c:v>0.75000000000000011</c:v>
                </c:pt>
                <c:pt idx="136">
                  <c:v>0.76000000000000012</c:v>
                </c:pt>
                <c:pt idx="137">
                  <c:v>0.76000000000000012</c:v>
                </c:pt>
                <c:pt idx="138">
                  <c:v>0.77000000000000013</c:v>
                </c:pt>
                <c:pt idx="139">
                  <c:v>0.76000000000000012</c:v>
                </c:pt>
                <c:pt idx="140">
                  <c:v>0.77000000000000013</c:v>
                </c:pt>
                <c:pt idx="141">
                  <c:v>0.77000000000000013</c:v>
                </c:pt>
                <c:pt idx="142">
                  <c:v>0.76500000000000012</c:v>
                </c:pt>
                <c:pt idx="143">
                  <c:v>0.76500000000000012</c:v>
                </c:pt>
                <c:pt idx="144">
                  <c:v>0.77000000000000013</c:v>
                </c:pt>
                <c:pt idx="145">
                  <c:v>0.76500000000000012</c:v>
                </c:pt>
                <c:pt idx="146">
                  <c:v>0.75500000000000012</c:v>
                </c:pt>
                <c:pt idx="147">
                  <c:v>0.74500000000000011</c:v>
                </c:pt>
                <c:pt idx="148">
                  <c:v>0.74500000000000011</c:v>
                </c:pt>
                <c:pt idx="149">
                  <c:v>0.7350000000000001</c:v>
                </c:pt>
                <c:pt idx="150">
                  <c:v>0.7350000000000001</c:v>
                </c:pt>
                <c:pt idx="151">
                  <c:v>0.74500000000000011</c:v>
                </c:pt>
                <c:pt idx="152">
                  <c:v>0.74500000000000011</c:v>
                </c:pt>
                <c:pt idx="153">
                  <c:v>0.76500000000000012</c:v>
                </c:pt>
                <c:pt idx="154">
                  <c:v>0.75500000000000012</c:v>
                </c:pt>
                <c:pt idx="155">
                  <c:v>0.76000000000000012</c:v>
                </c:pt>
                <c:pt idx="156">
                  <c:v>0.76000000000000012</c:v>
                </c:pt>
                <c:pt idx="157">
                  <c:v>0.75500000000000012</c:v>
                </c:pt>
                <c:pt idx="158">
                  <c:v>0.75500000000000012</c:v>
                </c:pt>
                <c:pt idx="159">
                  <c:v>0.77000000000000013</c:v>
                </c:pt>
                <c:pt idx="160">
                  <c:v>0.77000000000000013</c:v>
                </c:pt>
                <c:pt idx="161">
                  <c:v>0.76500000000000012</c:v>
                </c:pt>
                <c:pt idx="162">
                  <c:v>0.77000000000000013</c:v>
                </c:pt>
                <c:pt idx="163">
                  <c:v>0.77000000000000013</c:v>
                </c:pt>
                <c:pt idx="164">
                  <c:v>0.76000000000000012</c:v>
                </c:pt>
                <c:pt idx="165">
                  <c:v>0.76000000000000012</c:v>
                </c:pt>
                <c:pt idx="166">
                  <c:v>0.76500000000000012</c:v>
                </c:pt>
                <c:pt idx="167">
                  <c:v>0.76500000000000012</c:v>
                </c:pt>
                <c:pt idx="168">
                  <c:v>0.77000000000000013</c:v>
                </c:pt>
                <c:pt idx="169">
                  <c:v>0.77000000000000013</c:v>
                </c:pt>
                <c:pt idx="170">
                  <c:v>0.78</c:v>
                </c:pt>
                <c:pt idx="171">
                  <c:v>0.78500000000000003</c:v>
                </c:pt>
                <c:pt idx="172">
                  <c:v>0.79</c:v>
                </c:pt>
                <c:pt idx="173">
                  <c:v>0.78500000000000003</c:v>
                </c:pt>
                <c:pt idx="174">
                  <c:v>0.79</c:v>
                </c:pt>
                <c:pt idx="175">
                  <c:v>0.78500000000000003</c:v>
                </c:pt>
                <c:pt idx="176">
                  <c:v>0.79</c:v>
                </c:pt>
                <c:pt idx="177">
                  <c:v>0.79</c:v>
                </c:pt>
                <c:pt idx="178">
                  <c:v>0.81499999999999995</c:v>
                </c:pt>
                <c:pt idx="179">
                  <c:v>0.80500000000000005</c:v>
                </c:pt>
                <c:pt idx="180">
                  <c:v>0.78500000000000003</c:v>
                </c:pt>
                <c:pt idx="181">
                  <c:v>0.78</c:v>
                </c:pt>
                <c:pt idx="182">
                  <c:v>0.78</c:v>
                </c:pt>
                <c:pt idx="183">
                  <c:v>0.78</c:v>
                </c:pt>
                <c:pt idx="184">
                  <c:v>0.78</c:v>
                </c:pt>
                <c:pt idx="185">
                  <c:v>0.77500000000000013</c:v>
                </c:pt>
                <c:pt idx="186">
                  <c:v>0.76500000000000012</c:v>
                </c:pt>
                <c:pt idx="187">
                  <c:v>0.76500000000000012</c:v>
                </c:pt>
                <c:pt idx="188">
                  <c:v>0.76000000000000012</c:v>
                </c:pt>
                <c:pt idx="189">
                  <c:v>0.76000000000000012</c:v>
                </c:pt>
                <c:pt idx="190">
                  <c:v>0.77000000000000013</c:v>
                </c:pt>
                <c:pt idx="191">
                  <c:v>0.77500000000000013</c:v>
                </c:pt>
                <c:pt idx="192">
                  <c:v>0.78600000000000003</c:v>
                </c:pt>
                <c:pt idx="193">
                  <c:v>0.80200000000000005</c:v>
                </c:pt>
                <c:pt idx="194">
                  <c:v>0.79200000000000004</c:v>
                </c:pt>
                <c:pt idx="195">
                  <c:v>0.79200000000000004</c:v>
                </c:pt>
                <c:pt idx="196">
                  <c:v>0.8</c:v>
                </c:pt>
                <c:pt idx="197">
                  <c:v>0.79400000000000004</c:v>
                </c:pt>
                <c:pt idx="198">
                  <c:v>0.78800000000000003</c:v>
                </c:pt>
                <c:pt idx="199">
                  <c:v>0.78600000000000003</c:v>
                </c:pt>
                <c:pt idx="200">
                  <c:v>0.79</c:v>
                </c:pt>
                <c:pt idx="201">
                  <c:v>0.78800000000000003</c:v>
                </c:pt>
                <c:pt idx="202">
                  <c:v>0.78200000000000003</c:v>
                </c:pt>
                <c:pt idx="203">
                  <c:v>0.78200000000000003</c:v>
                </c:pt>
                <c:pt idx="204">
                  <c:v>0.77600000000000013</c:v>
                </c:pt>
                <c:pt idx="205">
                  <c:v>0.78800000000000003</c:v>
                </c:pt>
                <c:pt idx="206">
                  <c:v>0.78600000000000003</c:v>
                </c:pt>
                <c:pt idx="207">
                  <c:v>0.78800000000000003</c:v>
                </c:pt>
                <c:pt idx="208">
                  <c:v>0.78800000000000003</c:v>
                </c:pt>
                <c:pt idx="209">
                  <c:v>0.78600000000000003</c:v>
                </c:pt>
                <c:pt idx="210">
                  <c:v>0.78600000000000003</c:v>
                </c:pt>
                <c:pt idx="211">
                  <c:v>0.78600000000000003</c:v>
                </c:pt>
                <c:pt idx="212">
                  <c:v>0.79</c:v>
                </c:pt>
                <c:pt idx="213">
                  <c:v>0.79800000000000004</c:v>
                </c:pt>
                <c:pt idx="214">
                  <c:v>0.80400000000000005</c:v>
                </c:pt>
                <c:pt idx="215">
                  <c:v>0.79400000000000004</c:v>
                </c:pt>
                <c:pt idx="216">
                  <c:v>0.80600000000000005</c:v>
                </c:pt>
                <c:pt idx="217">
                  <c:v>0.82399999999999995</c:v>
                </c:pt>
                <c:pt idx="218">
                  <c:v>0.79600000000000004</c:v>
                </c:pt>
                <c:pt idx="219">
                  <c:v>0.82000000000000006</c:v>
                </c:pt>
                <c:pt idx="220">
                  <c:v>0.81799999999999995</c:v>
                </c:pt>
                <c:pt idx="221">
                  <c:v>0.79800000000000004</c:v>
                </c:pt>
                <c:pt idx="222">
                  <c:v>0.80400000000000005</c:v>
                </c:pt>
                <c:pt idx="223">
                  <c:v>0.8</c:v>
                </c:pt>
                <c:pt idx="224">
                  <c:v>0.80200000000000005</c:v>
                </c:pt>
                <c:pt idx="225">
                  <c:v>0.80200000000000005</c:v>
                </c:pt>
                <c:pt idx="226">
                  <c:v>0.80800000000000005</c:v>
                </c:pt>
                <c:pt idx="227">
                  <c:v>0.80800000000000005</c:v>
                </c:pt>
                <c:pt idx="228">
                  <c:v>0.81</c:v>
                </c:pt>
                <c:pt idx="229">
                  <c:v>0.80800000000000005</c:v>
                </c:pt>
                <c:pt idx="230">
                  <c:v>0.80800000000000005</c:v>
                </c:pt>
                <c:pt idx="231">
                  <c:v>0.80800000000000005</c:v>
                </c:pt>
                <c:pt idx="232">
                  <c:v>0.81200000000000017</c:v>
                </c:pt>
                <c:pt idx="233">
                  <c:v>0.81</c:v>
                </c:pt>
                <c:pt idx="234">
                  <c:v>0.8</c:v>
                </c:pt>
                <c:pt idx="235">
                  <c:v>0.80400000000000005</c:v>
                </c:pt>
                <c:pt idx="236">
                  <c:v>0.80200000000000005</c:v>
                </c:pt>
                <c:pt idx="237">
                  <c:v>0.80400000000000005</c:v>
                </c:pt>
                <c:pt idx="238">
                  <c:v>0.81</c:v>
                </c:pt>
                <c:pt idx="239">
                  <c:v>0.81399999999999995</c:v>
                </c:pt>
                <c:pt idx="240">
                  <c:v>0.81200000000000017</c:v>
                </c:pt>
                <c:pt idx="241">
                  <c:v>0.80400000000000005</c:v>
                </c:pt>
                <c:pt idx="242">
                  <c:v>0.80800000000000005</c:v>
                </c:pt>
                <c:pt idx="243">
                  <c:v>0.80600000000000005</c:v>
                </c:pt>
                <c:pt idx="244">
                  <c:v>0.80800000000000005</c:v>
                </c:pt>
                <c:pt idx="245">
                  <c:v>0.81200000000000017</c:v>
                </c:pt>
                <c:pt idx="246">
                  <c:v>0.81399999999999995</c:v>
                </c:pt>
                <c:pt idx="247">
                  <c:v>0.81799999999999995</c:v>
                </c:pt>
                <c:pt idx="248">
                  <c:v>0.81799999999999995</c:v>
                </c:pt>
                <c:pt idx="249">
                  <c:v>0.82199999999999995</c:v>
                </c:pt>
                <c:pt idx="250">
                  <c:v>0.82000000000000006</c:v>
                </c:pt>
                <c:pt idx="251">
                  <c:v>0.82000000000000006</c:v>
                </c:pt>
                <c:pt idx="252">
                  <c:v>0.82000000000000006</c:v>
                </c:pt>
                <c:pt idx="253">
                  <c:v>0.81799999999999995</c:v>
                </c:pt>
                <c:pt idx="254">
                  <c:v>0.82000000000000006</c:v>
                </c:pt>
                <c:pt idx="255">
                  <c:v>0.82000000000000006</c:v>
                </c:pt>
                <c:pt idx="256">
                  <c:v>0.82000000000000006</c:v>
                </c:pt>
                <c:pt idx="257">
                  <c:v>0.87200000000000011</c:v>
                </c:pt>
                <c:pt idx="258">
                  <c:v>0.87400000000000011</c:v>
                </c:pt>
                <c:pt idx="259">
                  <c:v>0.87600000000000011</c:v>
                </c:pt>
                <c:pt idx="260">
                  <c:v>0.93</c:v>
                </c:pt>
                <c:pt idx="261">
                  <c:v>0.98</c:v>
                </c:pt>
                <c:pt idx="262">
                  <c:v>0.97600000000000009</c:v>
                </c:pt>
                <c:pt idx="263">
                  <c:v>0.96000000000000008</c:v>
                </c:pt>
                <c:pt idx="264">
                  <c:v>0.96000000000000008</c:v>
                </c:pt>
                <c:pt idx="265">
                  <c:v>0.93799999999999994</c:v>
                </c:pt>
                <c:pt idx="266">
                  <c:v>0.92</c:v>
                </c:pt>
                <c:pt idx="267">
                  <c:v>0.94199999999999995</c:v>
                </c:pt>
                <c:pt idx="268">
                  <c:v>0.93799999999999994</c:v>
                </c:pt>
                <c:pt idx="269">
                  <c:v>0.96200000000000008</c:v>
                </c:pt>
                <c:pt idx="270">
                  <c:v>0.94399999999999995</c:v>
                </c:pt>
                <c:pt idx="271">
                  <c:v>0.93600000000000005</c:v>
                </c:pt>
                <c:pt idx="272">
                  <c:v>0.93799999999999994</c:v>
                </c:pt>
                <c:pt idx="273">
                  <c:v>0.93</c:v>
                </c:pt>
                <c:pt idx="274">
                  <c:v>0.92</c:v>
                </c:pt>
                <c:pt idx="275">
                  <c:v>0.93</c:v>
                </c:pt>
                <c:pt idx="276">
                  <c:v>0.92</c:v>
                </c:pt>
                <c:pt idx="277">
                  <c:v>0.9</c:v>
                </c:pt>
                <c:pt idx="278">
                  <c:v>0.90800000000000003</c:v>
                </c:pt>
                <c:pt idx="279">
                  <c:v>0.91</c:v>
                </c:pt>
                <c:pt idx="280">
                  <c:v>0.88</c:v>
                </c:pt>
                <c:pt idx="281">
                  <c:v>0.9</c:v>
                </c:pt>
                <c:pt idx="282">
                  <c:v>0.89600000000000002</c:v>
                </c:pt>
                <c:pt idx="283">
                  <c:v>0.90600000000000003</c:v>
                </c:pt>
                <c:pt idx="284">
                  <c:v>0.90400000000000003</c:v>
                </c:pt>
                <c:pt idx="285">
                  <c:v>0.90200000000000002</c:v>
                </c:pt>
                <c:pt idx="286">
                  <c:v>0.9</c:v>
                </c:pt>
                <c:pt idx="287">
                  <c:v>0.90600000000000003</c:v>
                </c:pt>
                <c:pt idx="288">
                  <c:v>0.9</c:v>
                </c:pt>
                <c:pt idx="289">
                  <c:v>0.90200000000000002</c:v>
                </c:pt>
                <c:pt idx="290">
                  <c:v>0.9</c:v>
                </c:pt>
                <c:pt idx="291">
                  <c:v>0.9</c:v>
                </c:pt>
                <c:pt idx="292">
                  <c:v>0.9</c:v>
                </c:pt>
                <c:pt idx="293">
                  <c:v>0.90400000000000003</c:v>
                </c:pt>
                <c:pt idx="294">
                  <c:v>0.90800000000000003</c:v>
                </c:pt>
                <c:pt idx="295">
                  <c:v>0.91400000000000003</c:v>
                </c:pt>
                <c:pt idx="296">
                  <c:v>0.91400000000000003</c:v>
                </c:pt>
                <c:pt idx="297">
                  <c:v>0.95000000000000007</c:v>
                </c:pt>
                <c:pt idx="298">
                  <c:v>0.96200000000000008</c:v>
                </c:pt>
                <c:pt idx="299">
                  <c:v>0.96000000000000008</c:v>
                </c:pt>
                <c:pt idx="300">
                  <c:v>0.96000000000000008</c:v>
                </c:pt>
                <c:pt idx="301">
                  <c:v>0.96000000000000008</c:v>
                </c:pt>
                <c:pt idx="302">
                  <c:v>0.97000000000000008</c:v>
                </c:pt>
                <c:pt idx="303">
                  <c:v>0.96200000000000008</c:v>
                </c:pt>
                <c:pt idx="304">
                  <c:v>0.96000000000000008</c:v>
                </c:pt>
                <c:pt idx="305">
                  <c:v>0.96600000000000008</c:v>
                </c:pt>
                <c:pt idx="306">
                  <c:v>0.96600000000000008</c:v>
                </c:pt>
                <c:pt idx="307">
                  <c:v>0.96200000000000008</c:v>
                </c:pt>
                <c:pt idx="308">
                  <c:v>0.96200000000000008</c:v>
                </c:pt>
                <c:pt idx="309">
                  <c:v>0.96800000000000008</c:v>
                </c:pt>
                <c:pt idx="310">
                  <c:v>0.95400000000000007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FB-4A7E-9F78-7B281D562D56}"/>
            </c:ext>
          </c:extLst>
        </c:ser>
        <c:dLbls/>
        <c:marker val="1"/>
        <c:axId val="192588416"/>
        <c:axId val="192811392"/>
      </c:lineChart>
      <c:dateAx>
        <c:axId val="192588416"/>
        <c:scaling>
          <c:orientation val="minMax"/>
        </c:scaling>
        <c:axPos val="b"/>
        <c:numFmt formatCode="yyyy\.mm\.dd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92811392"/>
        <c:crosses val="autoZero"/>
        <c:auto val="1"/>
        <c:lblOffset val="100"/>
        <c:baseTimeUnit val="days"/>
      </c:dateAx>
      <c:valAx>
        <c:axId val="19281139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9258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6A2D4BF-7E48-404C-9644-4E37FFFA010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44B1145-8CDE-46B2-A2EB-5FB05D8E78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8568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C7FB-96EA-4350-864F-85CA69BC45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76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C7FB-96EA-4350-864F-85CA69BC45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69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06B00-D296-B941-8302-5B74B07A0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25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5C7FB-96EA-4350-864F-85CA69BC454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5593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u="sng" dirty="0" err="1"/>
              <a:t>Supporting</a:t>
            </a:r>
            <a:r>
              <a:rPr lang="lt-LT" u="sng" dirty="0"/>
              <a:t> </a:t>
            </a:r>
            <a:r>
              <a:rPr lang="lt-LT" u="sng" dirty="0" err="1"/>
              <a:t>arguments</a:t>
            </a:r>
            <a:r>
              <a:rPr lang="lt-LT" u="sng" dirty="0"/>
              <a:t> to </a:t>
            </a:r>
            <a:r>
              <a:rPr lang="lt-LT" u="sng" dirty="0" err="1"/>
              <a:t>proceed</a:t>
            </a:r>
            <a:r>
              <a:rPr lang="lt-LT" u="sng" dirty="0"/>
              <a:t> </a:t>
            </a:r>
            <a:r>
              <a:rPr lang="lt-LT" u="sng" dirty="0" err="1"/>
              <a:t>with</a:t>
            </a:r>
            <a:r>
              <a:rPr lang="lt-LT" u="sng" dirty="0"/>
              <a:t> </a:t>
            </a:r>
            <a:r>
              <a:rPr lang="lt-LT" u="sng" dirty="0" err="1"/>
              <a:t>transaction</a:t>
            </a:r>
            <a:r>
              <a:rPr lang="lt-LT" u="sng" dirty="0"/>
              <a:t>:</a:t>
            </a:r>
          </a:p>
          <a:p>
            <a:pPr marL="171450" indent="-171450">
              <a:buFontTx/>
              <a:buChar char="-"/>
            </a:pPr>
            <a:r>
              <a:rPr lang="lt-LT" b="1" dirty="0" err="1"/>
              <a:t>strategic</a:t>
            </a:r>
            <a:r>
              <a:rPr lang="lt-LT" b="1" dirty="0"/>
              <a:t> </a:t>
            </a:r>
            <a:r>
              <a:rPr lang="lt-LT" b="1" dirty="0" err="1"/>
              <a:t>fit</a:t>
            </a:r>
            <a:r>
              <a:rPr lang="lt-LT" b="1" dirty="0"/>
              <a:t> </a:t>
            </a:r>
            <a:r>
              <a:rPr lang="lt-LT" b="1" dirty="0" err="1"/>
              <a:t>of</a:t>
            </a:r>
            <a:r>
              <a:rPr lang="lt-LT" b="1" dirty="0"/>
              <a:t> KG </a:t>
            </a:r>
            <a:r>
              <a:rPr lang="lt-LT" b="1" dirty="0" err="1"/>
              <a:t>group</a:t>
            </a:r>
            <a:r>
              <a:rPr lang="lt-LT" dirty="0"/>
              <a:t>: a) </a:t>
            </a:r>
            <a:r>
              <a:rPr lang="lt-LT" dirty="0" err="1"/>
              <a:t>bringing</a:t>
            </a:r>
            <a:r>
              <a:rPr lang="lt-LT" dirty="0"/>
              <a:t> </a:t>
            </a:r>
            <a:r>
              <a:rPr lang="lt-LT" dirty="0" err="1"/>
              <a:t>scale</a:t>
            </a:r>
            <a:r>
              <a:rPr lang="lt-LT" dirty="0"/>
              <a:t> to </a:t>
            </a:r>
            <a:r>
              <a:rPr lang="lt-LT" dirty="0" err="1"/>
              <a:t>overlapping</a:t>
            </a:r>
            <a:r>
              <a:rPr lang="lt-LT" dirty="0"/>
              <a:t> </a:t>
            </a:r>
            <a:r>
              <a:rPr lang="lt-LT" dirty="0" err="1"/>
              <a:t>businesses</a:t>
            </a:r>
            <a:r>
              <a:rPr lang="lt-LT" dirty="0"/>
              <a:t> b) </a:t>
            </a:r>
            <a:r>
              <a:rPr lang="lt-LT" dirty="0" err="1"/>
              <a:t>widening</a:t>
            </a:r>
            <a:r>
              <a:rPr lang="lt-LT" dirty="0"/>
              <a:t> </a:t>
            </a:r>
            <a:r>
              <a:rPr lang="lt-LT" dirty="0" err="1"/>
              <a:t>portfolio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new</a:t>
            </a:r>
            <a:r>
              <a:rPr lang="lt-LT" dirty="0"/>
              <a:t> </a:t>
            </a:r>
            <a:r>
              <a:rPr lang="lt-LT" dirty="0" err="1"/>
              <a:t>product</a:t>
            </a:r>
            <a:r>
              <a:rPr lang="lt-LT" dirty="0"/>
              <a:t> </a:t>
            </a:r>
            <a:r>
              <a:rPr lang="lt-LT" dirty="0" err="1"/>
              <a:t>groups</a:t>
            </a:r>
            <a:r>
              <a:rPr lang="lt-LT" dirty="0"/>
              <a:t> </a:t>
            </a:r>
            <a:r>
              <a:rPr lang="lt-LT" dirty="0" err="1"/>
              <a:t>added</a:t>
            </a:r>
            <a:r>
              <a:rPr lang="lt-LT" dirty="0"/>
              <a:t>) </a:t>
            </a:r>
          </a:p>
          <a:p>
            <a:pPr marL="171450" indent="-171450">
              <a:buFontTx/>
              <a:buChar char="-"/>
            </a:pPr>
            <a:r>
              <a:rPr lang="lt-LT" b="1" dirty="0" err="1"/>
              <a:t>further</a:t>
            </a:r>
            <a:r>
              <a:rPr lang="lt-LT" b="1" dirty="0"/>
              <a:t> </a:t>
            </a:r>
            <a:r>
              <a:rPr lang="lt-LT" b="1" dirty="0" err="1"/>
              <a:t>transforming</a:t>
            </a:r>
            <a:r>
              <a:rPr lang="lt-LT" b="1" dirty="0"/>
              <a:t> LA </a:t>
            </a:r>
            <a:r>
              <a:rPr lang="lt-LT" b="1" dirty="0" err="1"/>
              <a:t>group</a:t>
            </a:r>
            <a:r>
              <a:rPr lang="lt-LT" b="1" dirty="0"/>
              <a:t> to</a:t>
            </a:r>
            <a:r>
              <a:rPr lang="lt-LT" dirty="0"/>
              <a:t>: a) </a:t>
            </a:r>
            <a:r>
              <a:rPr lang="lt-LT" dirty="0" err="1"/>
              <a:t>more</a:t>
            </a:r>
            <a:r>
              <a:rPr lang="lt-LT" dirty="0"/>
              <a:t> </a:t>
            </a:r>
            <a:r>
              <a:rPr lang="lt-LT" dirty="0" err="1"/>
              <a:t>vertically</a:t>
            </a:r>
            <a:r>
              <a:rPr lang="lt-LT" dirty="0"/>
              <a:t> </a:t>
            </a:r>
            <a:r>
              <a:rPr lang="lt-LT" dirty="0" err="1"/>
              <a:t>integrated</a:t>
            </a:r>
            <a:r>
              <a:rPr lang="lt-LT" dirty="0"/>
              <a:t> </a:t>
            </a:r>
            <a:r>
              <a:rPr lang="lt-LT" dirty="0" err="1"/>
              <a:t>unit</a:t>
            </a:r>
            <a:r>
              <a:rPr lang="lt-LT" dirty="0"/>
              <a:t> („</a:t>
            </a:r>
            <a:r>
              <a:rPr lang="lt-LT" dirty="0" err="1"/>
              <a:t>field</a:t>
            </a:r>
            <a:r>
              <a:rPr lang="lt-LT" dirty="0"/>
              <a:t> to </a:t>
            </a:r>
            <a:r>
              <a:rPr lang="lt-LT" dirty="0" err="1"/>
              <a:t>fork</a:t>
            </a:r>
            <a:r>
              <a:rPr lang="lt-LT" dirty="0"/>
              <a:t>“ </a:t>
            </a:r>
            <a:r>
              <a:rPr lang="lt-LT" dirty="0" err="1"/>
              <a:t>concept</a:t>
            </a:r>
            <a:r>
              <a:rPr lang="lt-LT" dirty="0"/>
              <a:t>) b) </a:t>
            </a:r>
            <a:r>
              <a:rPr lang="lt-LT" dirty="0" err="1"/>
              <a:t>shifting</a:t>
            </a:r>
            <a:r>
              <a:rPr lang="lt-LT" dirty="0"/>
              <a:t> </a:t>
            </a:r>
            <a:r>
              <a:rPr lang="lt-LT" dirty="0" err="1"/>
              <a:t>towards</a:t>
            </a:r>
            <a:r>
              <a:rPr lang="lt-LT" dirty="0"/>
              <a:t> </a:t>
            </a:r>
            <a:r>
              <a:rPr lang="lt-LT" dirty="0" err="1"/>
              <a:t>more</a:t>
            </a:r>
            <a:r>
              <a:rPr lang="lt-LT" dirty="0"/>
              <a:t> </a:t>
            </a:r>
            <a:r>
              <a:rPr lang="lt-LT" dirty="0" err="1"/>
              <a:t>food</a:t>
            </a:r>
            <a:r>
              <a:rPr lang="lt-LT" dirty="0"/>
              <a:t> </a:t>
            </a:r>
            <a:r>
              <a:rPr lang="lt-LT" dirty="0" err="1"/>
              <a:t>based</a:t>
            </a:r>
            <a:r>
              <a:rPr lang="lt-LT" dirty="0"/>
              <a:t> </a:t>
            </a:r>
            <a:r>
              <a:rPr lang="lt-LT" dirty="0" err="1"/>
              <a:t>organisation</a:t>
            </a:r>
            <a:r>
              <a:rPr lang="lt-LT" dirty="0"/>
              <a:t> (</a:t>
            </a:r>
            <a:r>
              <a:rPr lang="lt-LT" dirty="0" err="1"/>
              <a:t>rather</a:t>
            </a:r>
            <a:r>
              <a:rPr lang="lt-LT" dirty="0"/>
              <a:t> </a:t>
            </a:r>
            <a:r>
              <a:rPr lang="lt-LT" dirty="0" err="1"/>
              <a:t>than</a:t>
            </a:r>
            <a:r>
              <a:rPr lang="lt-LT" dirty="0"/>
              <a:t> </a:t>
            </a:r>
            <a:r>
              <a:rPr lang="lt-LT" dirty="0" err="1"/>
              <a:t>dominantly</a:t>
            </a:r>
            <a:r>
              <a:rPr lang="lt-LT" dirty="0"/>
              <a:t> </a:t>
            </a:r>
            <a:r>
              <a:rPr lang="lt-LT" dirty="0" err="1"/>
              <a:t>trade</a:t>
            </a:r>
            <a:r>
              <a:rPr lang="lt-LT" dirty="0"/>
              <a:t> </a:t>
            </a:r>
            <a:r>
              <a:rPr lang="lt-LT" dirty="0" err="1"/>
              <a:t>group</a:t>
            </a:r>
            <a:r>
              <a:rPr lang="lt-LT" dirty="0"/>
              <a:t>) </a:t>
            </a:r>
          </a:p>
          <a:p>
            <a:pPr marL="171450" indent="-171450">
              <a:buFontTx/>
              <a:buChar char="-"/>
            </a:pPr>
            <a:r>
              <a:rPr lang="lt-LT" b="1" dirty="0" err="1"/>
              <a:t>readiness</a:t>
            </a:r>
            <a:r>
              <a:rPr lang="lt-LT" b="1" dirty="0"/>
              <a:t>:</a:t>
            </a:r>
            <a:r>
              <a:rPr lang="lt-LT" dirty="0"/>
              <a:t> a) </a:t>
            </a:r>
            <a:r>
              <a:rPr lang="lt-LT" dirty="0" err="1"/>
              <a:t>dedicated</a:t>
            </a:r>
            <a:r>
              <a:rPr lang="lt-LT" dirty="0"/>
              <a:t> </a:t>
            </a:r>
            <a:r>
              <a:rPr lang="lt-LT" dirty="0" err="1"/>
              <a:t>professional</a:t>
            </a:r>
            <a:r>
              <a:rPr lang="lt-LT" dirty="0"/>
              <a:t> </a:t>
            </a:r>
            <a:r>
              <a:rPr lang="lt-LT" dirty="0" err="1"/>
              <a:t>team</a:t>
            </a:r>
            <a:r>
              <a:rPr lang="lt-LT" dirty="0"/>
              <a:t> b) </a:t>
            </a:r>
            <a:r>
              <a:rPr lang="lt-LT" dirty="0" err="1"/>
              <a:t>track</a:t>
            </a:r>
            <a:r>
              <a:rPr lang="lt-LT" dirty="0"/>
              <a:t> </a:t>
            </a:r>
            <a:r>
              <a:rPr lang="lt-LT" dirty="0" err="1"/>
              <a:t>record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historically</a:t>
            </a:r>
            <a:r>
              <a:rPr lang="lt-LT" dirty="0"/>
              <a:t> </a:t>
            </a:r>
            <a:r>
              <a:rPr lang="lt-LT" dirty="0" err="1"/>
              <a:t>sucessfull</a:t>
            </a:r>
            <a:r>
              <a:rPr lang="lt-LT" dirty="0"/>
              <a:t> </a:t>
            </a:r>
            <a:r>
              <a:rPr lang="lt-LT" dirty="0" err="1"/>
              <a:t>acquisitions</a:t>
            </a:r>
            <a:r>
              <a:rPr lang="lt-LT" dirty="0"/>
              <a:t> (</a:t>
            </a:r>
            <a:r>
              <a:rPr lang="lt-LT" dirty="0" err="1"/>
              <a:t>trained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smaller</a:t>
            </a:r>
            <a:r>
              <a:rPr lang="lt-LT" dirty="0"/>
              <a:t> </a:t>
            </a:r>
            <a:r>
              <a:rPr lang="lt-LT" dirty="0" err="1"/>
              <a:t>scale</a:t>
            </a:r>
            <a:r>
              <a:rPr lang="lt-LT" dirty="0"/>
              <a:t> </a:t>
            </a:r>
            <a:r>
              <a:rPr lang="lt-LT" dirty="0" err="1"/>
              <a:t>transactions</a:t>
            </a:r>
            <a:r>
              <a:rPr lang="lt-LT" dirty="0"/>
              <a:t> </a:t>
            </a:r>
            <a:r>
              <a:rPr lang="lt-LT" dirty="0" err="1"/>
              <a:t>and</a:t>
            </a:r>
            <a:r>
              <a:rPr lang="lt-LT" dirty="0"/>
              <a:t> </a:t>
            </a:r>
            <a:r>
              <a:rPr lang="lt-LT" dirty="0" err="1"/>
              <a:t>undertanding</a:t>
            </a:r>
            <a:r>
              <a:rPr lang="lt-LT" dirty="0"/>
              <a:t> </a:t>
            </a:r>
            <a:r>
              <a:rPr lang="lt-LT" dirty="0" err="1"/>
              <a:t>key</a:t>
            </a:r>
            <a:r>
              <a:rPr lang="lt-LT" dirty="0"/>
              <a:t> </a:t>
            </a:r>
            <a:r>
              <a:rPr lang="lt-LT" dirty="0" err="1"/>
              <a:t>issues</a:t>
            </a:r>
            <a:r>
              <a:rPr lang="lt-LT" dirty="0"/>
              <a:t> </a:t>
            </a:r>
            <a:r>
              <a:rPr lang="lt-LT" dirty="0" err="1"/>
              <a:t>that</a:t>
            </a:r>
            <a:r>
              <a:rPr lang="lt-LT" dirty="0"/>
              <a:t> </a:t>
            </a:r>
            <a:r>
              <a:rPr lang="lt-LT" dirty="0" err="1"/>
              <a:t>might</a:t>
            </a:r>
            <a:r>
              <a:rPr lang="lt-LT" dirty="0"/>
              <a:t> </a:t>
            </a:r>
            <a:r>
              <a:rPr lang="lt-LT" dirty="0" err="1"/>
              <a:t>come</a:t>
            </a:r>
            <a:r>
              <a:rPr lang="lt-LT" dirty="0"/>
              <a:t> </a:t>
            </a:r>
            <a:r>
              <a:rPr lang="lt-LT" dirty="0" err="1"/>
              <a:t>up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higher</a:t>
            </a:r>
            <a:r>
              <a:rPr lang="lt-LT" dirty="0"/>
              <a:t> </a:t>
            </a:r>
            <a:r>
              <a:rPr lang="lt-LT" dirty="0" err="1"/>
              <a:t>size</a:t>
            </a:r>
            <a:r>
              <a:rPr lang="lt-LT" dirty="0"/>
              <a:t> </a:t>
            </a:r>
            <a:r>
              <a:rPr lang="lt-LT" dirty="0" err="1"/>
              <a:t>target</a:t>
            </a:r>
            <a:r>
              <a:rPr lang="lt-LT" dirty="0"/>
              <a:t>; </a:t>
            </a:r>
            <a:r>
              <a:rPr lang="lt-LT" dirty="0" err="1"/>
              <a:t>could</a:t>
            </a:r>
            <a:r>
              <a:rPr lang="lt-LT" dirty="0"/>
              <a:t> be </a:t>
            </a:r>
            <a:r>
              <a:rPr lang="lt-LT" dirty="0" err="1"/>
              <a:t>backed</a:t>
            </a:r>
            <a:r>
              <a:rPr lang="lt-LT" dirty="0"/>
              <a:t> </a:t>
            </a:r>
            <a:r>
              <a:rPr lang="lt-LT" dirty="0" err="1"/>
              <a:t>up</a:t>
            </a:r>
            <a:r>
              <a:rPr lang="lt-LT" dirty="0"/>
              <a:t> </a:t>
            </a:r>
            <a:r>
              <a:rPr lang="lt-LT" dirty="0" err="1"/>
              <a:t>with</a:t>
            </a:r>
            <a:r>
              <a:rPr lang="lt-LT" dirty="0"/>
              <a:t> </a:t>
            </a:r>
            <a:r>
              <a:rPr lang="lt-LT" dirty="0" err="1"/>
              <a:t>examples</a:t>
            </a:r>
            <a:r>
              <a:rPr lang="lt-LT" dirty="0"/>
              <a:t> </a:t>
            </a:r>
            <a:r>
              <a:rPr lang="lt-LT" dirty="0" err="1"/>
              <a:t>of</a:t>
            </a:r>
            <a:r>
              <a:rPr lang="lt-LT" dirty="0"/>
              <a:t>: </a:t>
            </a:r>
            <a:r>
              <a:rPr lang="en-GB" sz="1200" dirty="0" err="1">
                <a:solidFill>
                  <a:schemeClr val="tx1"/>
                </a:solidFill>
              </a:rPr>
              <a:t>Dotnuvos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Projektai</a:t>
            </a:r>
            <a:r>
              <a:rPr lang="lt-LT" sz="1200" dirty="0">
                <a:solidFill>
                  <a:schemeClr val="tx1"/>
                </a:solidFill>
              </a:rPr>
              <a:t> (</a:t>
            </a:r>
            <a:r>
              <a:rPr lang="en-GB" sz="1200" dirty="0">
                <a:solidFill>
                  <a:schemeClr val="tx1"/>
                </a:solidFill>
              </a:rPr>
              <a:t>50%</a:t>
            </a:r>
            <a:r>
              <a:rPr lang="lt-LT" sz="1200" dirty="0">
                <a:solidFill>
                  <a:schemeClr val="tx1"/>
                </a:solidFill>
              </a:rPr>
              <a:t> - 1998), </a:t>
            </a:r>
            <a:r>
              <a:rPr lang="en-GB" sz="1200" dirty="0">
                <a:solidFill>
                  <a:schemeClr val="tx1"/>
                </a:solidFill>
              </a:rPr>
              <a:t>first farming entities</a:t>
            </a:r>
            <a:r>
              <a:rPr lang="lt-LT" sz="1200" dirty="0">
                <a:solidFill>
                  <a:schemeClr val="tx1"/>
                </a:solidFill>
              </a:rPr>
              <a:t> </a:t>
            </a:r>
            <a:r>
              <a:rPr lang="lt-LT" sz="1200" dirty="0" err="1">
                <a:solidFill>
                  <a:schemeClr val="tx1"/>
                </a:solidFill>
              </a:rPr>
              <a:t>in</a:t>
            </a:r>
            <a:r>
              <a:rPr lang="lt-LT" sz="1200" dirty="0">
                <a:solidFill>
                  <a:schemeClr val="tx1"/>
                </a:solidFill>
              </a:rPr>
              <a:t> LT (2003), </a:t>
            </a:r>
            <a:r>
              <a:rPr lang="en-GB" sz="1200" dirty="0" err="1">
                <a:solidFill>
                  <a:schemeClr val="tx1"/>
                </a:solidFill>
              </a:rPr>
              <a:t>Jungtinė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Ekspedicija</a:t>
            </a:r>
            <a:r>
              <a:rPr lang="lt-LT" sz="1200" dirty="0">
                <a:solidFill>
                  <a:schemeClr val="tx1"/>
                </a:solidFill>
              </a:rPr>
              <a:t> -</a:t>
            </a:r>
            <a:r>
              <a:rPr lang="en-GB" sz="1200" dirty="0">
                <a:solidFill>
                  <a:schemeClr val="tx1"/>
                </a:solidFill>
              </a:rPr>
              <a:t> sea freight shipping</a:t>
            </a:r>
            <a:r>
              <a:rPr lang="lt-LT" sz="1200" dirty="0">
                <a:solidFill>
                  <a:schemeClr val="tx1"/>
                </a:solidFill>
              </a:rPr>
              <a:t> (2012), </a:t>
            </a:r>
            <a:r>
              <a:rPr lang="en-GB" sz="1200" dirty="0">
                <a:solidFill>
                  <a:schemeClr val="tx1"/>
                </a:solidFill>
              </a:rPr>
              <a:t>acquisition of Latvia’s largest poultry producer </a:t>
            </a:r>
            <a:r>
              <a:rPr lang="lt-LT" sz="1200" dirty="0">
                <a:solidFill>
                  <a:schemeClr val="tx1"/>
                </a:solidFill>
              </a:rPr>
              <a:t>(2014), </a:t>
            </a:r>
            <a:r>
              <a:rPr lang="en-GB" sz="1200" dirty="0">
                <a:solidFill>
                  <a:schemeClr val="tx1"/>
                </a:solidFill>
              </a:rPr>
              <a:t>fertiliser sales business in Latvia</a:t>
            </a:r>
            <a:r>
              <a:rPr lang="lt-LT" sz="1200" dirty="0">
                <a:solidFill>
                  <a:schemeClr val="tx1"/>
                </a:solidFill>
              </a:rPr>
              <a:t> (2016), </a:t>
            </a:r>
            <a:r>
              <a:rPr lang="lt-LT" sz="1200" dirty="0" err="1">
                <a:solidFill>
                  <a:schemeClr val="tx1"/>
                </a:solidFill>
              </a:rPr>
              <a:t>Geoface</a:t>
            </a:r>
            <a:r>
              <a:rPr lang="lt-LT" sz="1200" dirty="0">
                <a:solidFill>
                  <a:schemeClr val="tx1"/>
                </a:solidFill>
              </a:rPr>
              <a:t> -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startup</a:t>
            </a:r>
            <a:r>
              <a:rPr lang="en-GB" sz="1200" dirty="0">
                <a:solidFill>
                  <a:schemeClr val="tx1"/>
                </a:solidFill>
              </a:rPr>
              <a:t> developing precision farming systems </a:t>
            </a:r>
            <a:r>
              <a:rPr lang="lt-LT" sz="1200" dirty="0">
                <a:solidFill>
                  <a:schemeClr val="tx1"/>
                </a:solidFill>
              </a:rPr>
              <a:t>(2020), etc.</a:t>
            </a:r>
            <a:endParaRPr lang="en-GB" sz="12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5535F-36E9-49F6-8A7A-2F2ABEF03A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269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C7FB-96EA-4350-864F-85CA69BC45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92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657BA-E671-43F5-AD70-16C0EAFDA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FA1736E-1D16-4EBE-B35D-2429CB5A9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51F090-D711-4196-A3C7-F9022DBB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48EB7D-970B-4CF3-B527-7C3D2F57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7BA4F-72F3-43A7-B435-66425B17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3CA05C-8523-49AC-A11B-4FE7085701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5000" y="380881"/>
            <a:ext cx="900000" cy="1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5317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76220-D2DF-43BF-9560-CAE9DB190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812F76-BD5F-4070-BA9E-5DC852511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098B9F-D019-4EE1-9086-FFBB9820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6BAFCD-CA80-4C48-8C29-27FFDF7C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D05E4A-C968-4246-9B85-66C4CF25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3818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882E59-BFF4-4ACC-9F08-93257C48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CC4C6C-4D04-4D9B-BB38-9E590FC02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654E8F-A3BA-4578-9FD5-B94E5955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285AEC-231F-4E97-B7BE-3BE7A64B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6582C-7477-4BA3-9BD6-436A2411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24524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70314D89-9D7D-4B9B-B1C2-3D26F956985D}"/>
              </a:ext>
            </a:extLst>
          </p:cNvPr>
          <p:cNvSpPr>
            <a:spLocks/>
          </p:cNvSpPr>
          <p:nvPr userDrawn="1"/>
        </p:nvSpPr>
        <p:spPr bwMode="auto">
          <a:xfrm rot="285442">
            <a:off x="7924275" y="2703917"/>
            <a:ext cx="4032000" cy="3546428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9412447" y="1010845"/>
            <a:ext cx="3355411" cy="336427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1"/>
          <a:stretch/>
        </p:blipFill>
        <p:spPr>
          <a:xfrm>
            <a:off x="11052936" y="446566"/>
            <a:ext cx="1139064" cy="19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041" y="2298456"/>
            <a:ext cx="5868396" cy="1143000"/>
          </a:xfrm>
        </p:spPr>
        <p:txBody>
          <a:bodyPr>
            <a:noAutofit/>
          </a:bodyPr>
          <a:lstStyle>
            <a:lvl1pPr>
              <a:defRPr sz="5333" i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8265" y="2269535"/>
            <a:ext cx="819751" cy="655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4198" y="2134097"/>
            <a:ext cx="555297" cy="47079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E17CF545-495E-4213-A858-3D7A01FEF314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9258" y="2158679"/>
            <a:ext cx="1528653" cy="626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6696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8" y="1600201"/>
            <a:ext cx="10541001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A0E8337A-434B-4A8D-9119-4C4C651416A6}"/>
              </a:ext>
            </a:extLst>
          </p:cNvPr>
          <p:cNvSpPr txBox="1"/>
          <p:nvPr userDrawn="1"/>
        </p:nvSpPr>
        <p:spPr>
          <a:xfrm>
            <a:off x="11706720" y="6370320"/>
            <a:ext cx="485280" cy="487680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txBody>
          <a:bodyPr lIns="120000" tIns="60000" rIns="120000" bIns="6000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8ED33-92AD-4675-90BB-9E4123F53851}" type="slidenum">
              <a:rPr kumimoji="0" lang="lt-LT" sz="1600" b="1" i="0" u="none" strike="noStrike" kern="0" cap="none" spc="-1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lt-LT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182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xmlns="" id="{40065E1D-B250-4C99-B0A5-59298EF9D91F}"/>
              </a:ext>
            </a:extLst>
          </p:cNvPr>
          <p:cNvSpPr txBox="1"/>
          <p:nvPr userDrawn="1"/>
        </p:nvSpPr>
        <p:spPr>
          <a:xfrm>
            <a:off x="11706720" y="6370320"/>
            <a:ext cx="485280" cy="487680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txBody>
          <a:bodyPr lIns="120000" tIns="60000" rIns="120000" bIns="6000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8ED33-92AD-4675-90BB-9E4123F53851}" type="slidenum">
              <a:rPr kumimoji="0" lang="lt-LT" sz="1600" b="1" i="0" u="none" strike="noStrike" kern="0" cap="none" spc="-1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lt-LT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28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3737BB57-E731-4716-9CE0-697ECA92CB15}"/>
              </a:ext>
            </a:extLst>
          </p:cNvPr>
          <p:cNvSpPr txBox="1"/>
          <p:nvPr userDrawn="1"/>
        </p:nvSpPr>
        <p:spPr>
          <a:xfrm>
            <a:off x="11706720" y="6370320"/>
            <a:ext cx="485280" cy="487680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txBody>
          <a:bodyPr lIns="120000" tIns="60000" rIns="120000" bIns="6000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8ED33-92AD-4675-90BB-9E4123F53851}" type="slidenum">
              <a:rPr kumimoji="0" lang="lt-LT" sz="1600" b="1" i="0" u="none" strike="noStrike" kern="0" cap="none" spc="-1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lt-LT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217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DE6C6-00F3-4766-A224-AAB0D926B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2914" y="3531154"/>
            <a:ext cx="6788975" cy="98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  <a:endParaRPr lang="lt-L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7995F4-4FD3-4265-A8FD-565648880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88148" y="-721667"/>
            <a:ext cx="9976579" cy="32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25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DE6C6-00F3-4766-A224-AAB0D926B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2914" y="3531154"/>
            <a:ext cx="6788975" cy="98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  <a:endParaRPr lang="lt-LT"/>
          </a:p>
        </p:txBody>
      </p:sp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BE7995F4-4FD3-4265-A8FD-565648880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311" y="-897158"/>
            <a:ext cx="9976580" cy="32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481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DE6C6-00F3-4766-A224-AAB0D926B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2914" y="3531154"/>
            <a:ext cx="6788975" cy="98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  <a:endParaRPr lang="lt-L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7995F4-4FD3-4265-A8FD-565648880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88148" y="-721667"/>
            <a:ext cx="9976579" cy="32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4878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9" y="1600201"/>
            <a:ext cx="8785147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9D043950-10EB-44D5-ACF7-CCE991418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02423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4D10C-0F2B-4027-B4CF-D9CB0AE3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72F694-F231-46CD-AB06-C2B0F26BF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B1F282-56FE-42F7-8F40-136F8AED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745D6-D173-427D-91D0-79B09A5F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DC6664-0278-416A-924A-9B00D84E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DDD951-07D6-44C5-80D9-D1DAF5888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3800" y="344483"/>
            <a:ext cx="900000" cy="1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139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kaidrės numerio vietos rezervavimo ženklas 5">
            <a:extLst>
              <a:ext uri="{FF2B5EF4-FFF2-40B4-BE49-F238E27FC236}">
                <a16:creationId xmlns:a16="http://schemas.microsoft.com/office/drawing/2014/main" xmlns="" id="{0A6D6C1E-D014-446F-9892-D6DD7D52F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09878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kaidrės numerio vietos rezervavimo ženklas 5">
            <a:extLst>
              <a:ext uri="{FF2B5EF4-FFF2-40B4-BE49-F238E27FC236}">
                <a16:creationId xmlns:a16="http://schemas.microsoft.com/office/drawing/2014/main" xmlns="" id="{E701EAA9-7658-494A-A19F-DC8AC948A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771615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5">
            <a:extLst>
              <a:ext uri="{FF2B5EF4-FFF2-40B4-BE49-F238E27FC236}">
                <a16:creationId xmlns:a16="http://schemas.microsoft.com/office/drawing/2014/main" xmlns="" id="{4CCEB168-EB93-4BE2-AE43-6D269A024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695495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725" y="1076682"/>
            <a:ext cx="5532647" cy="45364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5333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03B72D2B-8110-49B2-9316-7B7BD42F5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39575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9" y="1584174"/>
            <a:ext cx="8702964" cy="916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D6E0D380-2659-4DF7-AC72-747E54D5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1" y="2207"/>
            <a:ext cx="8702964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kaidrės numerio vietos rezervavimo ženklas 5">
            <a:extLst>
              <a:ext uri="{FF2B5EF4-FFF2-40B4-BE49-F238E27FC236}">
                <a16:creationId xmlns:a16="http://schemas.microsoft.com/office/drawing/2014/main" xmlns="" id="{AF4D9D1E-F838-48CE-ABD8-586FEC2E0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3913769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61D554D8-D7EE-4579-BB0F-EE3D018D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53" y="1818470"/>
            <a:ext cx="7992035" cy="1325033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kaidrės numerio vietos rezervavimo ženklas 5">
            <a:extLst>
              <a:ext uri="{FF2B5EF4-FFF2-40B4-BE49-F238E27FC236}">
                <a16:creationId xmlns:a16="http://schemas.microsoft.com/office/drawing/2014/main" xmlns="" id="{FDD8E4BD-003A-41E4-AFA8-4FF1B9A86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41883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DE6C6-00F3-4766-A224-AAB0D926B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2914" y="3531154"/>
            <a:ext cx="6788975" cy="98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  <a:endParaRPr lang="lt-LT" dirty="0"/>
          </a:p>
        </p:txBody>
      </p:sp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BE7995F4-4FD3-4265-A8FD-565648880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673" y="-992600"/>
            <a:ext cx="11333017" cy="37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67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9" y="1600201"/>
            <a:ext cx="8785147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9D043950-10EB-44D5-ACF7-CCE991418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4167932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kaidrės numerio vietos rezervavimo ženklas 5">
            <a:extLst>
              <a:ext uri="{FF2B5EF4-FFF2-40B4-BE49-F238E27FC236}">
                <a16:creationId xmlns:a16="http://schemas.microsoft.com/office/drawing/2014/main" xmlns="" id="{0A6D6C1E-D014-446F-9892-D6DD7D52F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640988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kaidrės numerio vietos rezervavimo ženklas 5">
            <a:extLst>
              <a:ext uri="{FF2B5EF4-FFF2-40B4-BE49-F238E27FC236}">
                <a16:creationId xmlns:a16="http://schemas.microsoft.com/office/drawing/2014/main" xmlns="" id="{E701EAA9-7658-494A-A19F-DC8AC948A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18787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75A6FE-4CD3-43F0-84D7-E4C3FFCB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6B8096-D3AC-4EEB-A6D1-04CD78330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1D8512-F4AA-4FEC-9EF3-7F7305B7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6388CE-965C-43C0-A581-2F364752F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C8BCDA-39F1-431A-9AC2-D4A4D4C6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88259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aidrės numerio vietos rezervavimo ženklas 5">
            <a:extLst>
              <a:ext uri="{FF2B5EF4-FFF2-40B4-BE49-F238E27FC236}">
                <a16:creationId xmlns:a16="http://schemas.microsoft.com/office/drawing/2014/main" xmlns="" id="{4CCEB168-EB93-4BE2-AE43-6D269A024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724586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725" y="1076682"/>
            <a:ext cx="5532647" cy="45364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5333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03B72D2B-8110-49B2-9316-7B7BD42F5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1026412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9" y="1584174"/>
            <a:ext cx="8702964" cy="9165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xmlns="" id="{D6E0D380-2659-4DF7-AC72-747E54D5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1" y="2207"/>
            <a:ext cx="8702964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kaidrės numerio vietos rezervavimo ženklas 5">
            <a:extLst>
              <a:ext uri="{FF2B5EF4-FFF2-40B4-BE49-F238E27FC236}">
                <a16:creationId xmlns:a16="http://schemas.microsoft.com/office/drawing/2014/main" xmlns="" id="{AF4D9D1E-F838-48CE-ABD8-586FEC2E0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818579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400" y="1600201"/>
            <a:ext cx="10541001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311920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73C7A"/>
                </a:solidFill>
              </a:defRPr>
            </a:lvl1pPr>
          </a:lstStyle>
          <a:p>
            <a:r>
              <a:rPr lang="en-US" dirty="0"/>
              <a:t>Gr</a:t>
            </a:r>
            <a:r>
              <a:rPr lang="lt-LT" dirty="0"/>
              <a:t>ū</a:t>
            </a:r>
            <a:r>
              <a:rPr lang="en-US" dirty="0" err="1"/>
              <a:t>deliai</a:t>
            </a:r>
            <a:r>
              <a:rPr lang="en-US" dirty="0"/>
              <a:t> darbui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20" y="1187071"/>
            <a:ext cx="3350435" cy="2700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1303" y="1145209"/>
            <a:ext cx="3350435" cy="2700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5331" y="4151472"/>
            <a:ext cx="2526237" cy="2019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1689" y="1145207"/>
            <a:ext cx="3438217" cy="2783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89" y="1336213"/>
            <a:ext cx="2804220" cy="2234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859" y="3528876"/>
            <a:ext cx="790059" cy="669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1565" y="3853238"/>
            <a:ext cx="3350435" cy="2700236"/>
          </a:xfrm>
          <a:prstGeom prst="rect">
            <a:avLst/>
          </a:prstGeom>
        </p:spPr>
      </p:pic>
      <p:sp>
        <p:nvSpPr>
          <p:cNvPr id="18" name="Freeform 9"/>
          <p:cNvSpPr>
            <a:spLocks/>
          </p:cNvSpPr>
          <p:nvPr userDrawn="1"/>
        </p:nvSpPr>
        <p:spPr bwMode="auto">
          <a:xfrm>
            <a:off x="294371" y="3691337"/>
            <a:ext cx="2932468" cy="294021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</p:spTree>
    <p:extLst>
      <p:ext uri="{BB962C8B-B14F-4D97-AF65-F5344CB8AC3E}">
        <p14:creationId xmlns:p14="http://schemas.microsoft.com/office/powerpoint/2010/main" xmlns="" val="4114163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/>
          <p:cNvSpPr>
            <a:spLocks/>
          </p:cNvSpPr>
          <p:nvPr userDrawn="1"/>
        </p:nvSpPr>
        <p:spPr bwMode="auto">
          <a:xfrm>
            <a:off x="7380006" y="2175071"/>
            <a:ext cx="2932468" cy="294021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D0D1D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sp>
        <p:nvSpPr>
          <p:cNvPr id="20" name="Freeform 9"/>
          <p:cNvSpPr>
            <a:spLocks/>
          </p:cNvSpPr>
          <p:nvPr userDrawn="1"/>
        </p:nvSpPr>
        <p:spPr bwMode="auto">
          <a:xfrm>
            <a:off x="2747761" y="3519278"/>
            <a:ext cx="2932468" cy="294021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1400" y="400093"/>
            <a:ext cx="10541000" cy="1143000"/>
          </a:xfrm>
        </p:spPr>
        <p:txBody>
          <a:bodyPr/>
          <a:lstStyle>
            <a:lvl1pPr>
              <a:defRPr>
                <a:solidFill>
                  <a:srgbClr val="273C7A"/>
                </a:solidFill>
              </a:defRPr>
            </a:lvl1pPr>
          </a:lstStyle>
          <a:p>
            <a:r>
              <a:rPr lang="en-US" dirty="0"/>
              <a:t>Gr</a:t>
            </a:r>
            <a:r>
              <a:rPr lang="lt-LT" dirty="0"/>
              <a:t>ū</a:t>
            </a:r>
            <a:r>
              <a:rPr lang="en-US" dirty="0" err="1"/>
              <a:t>deliai</a:t>
            </a:r>
            <a:r>
              <a:rPr lang="en-US" dirty="0"/>
              <a:t> </a:t>
            </a:r>
            <a:r>
              <a:rPr lang="lt-LT" dirty="0"/>
              <a:t>kreiviniai, galima keisti spalvą, permatomumą</a:t>
            </a:r>
            <a:endParaRPr lang="en-US" dirty="0"/>
          </a:p>
        </p:txBody>
      </p:sp>
      <p:sp>
        <p:nvSpPr>
          <p:cNvPr id="18" name="Freeform 9"/>
          <p:cNvSpPr>
            <a:spLocks/>
          </p:cNvSpPr>
          <p:nvPr userDrawn="1"/>
        </p:nvSpPr>
        <p:spPr bwMode="auto">
          <a:xfrm>
            <a:off x="3130561" y="2049171"/>
            <a:ext cx="2932468" cy="294021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sp>
        <p:nvSpPr>
          <p:cNvPr id="21" name="Freeform 9"/>
          <p:cNvSpPr>
            <a:spLocks/>
          </p:cNvSpPr>
          <p:nvPr userDrawn="1"/>
        </p:nvSpPr>
        <p:spPr bwMode="auto">
          <a:xfrm>
            <a:off x="6912918" y="3645177"/>
            <a:ext cx="2932468" cy="294021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6A31B">
              <a:alpha val="76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</p:spTree>
    <p:extLst>
      <p:ext uri="{BB962C8B-B14F-4D97-AF65-F5344CB8AC3E}">
        <p14:creationId xmlns:p14="http://schemas.microsoft.com/office/powerpoint/2010/main" xmlns="" val="673290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2610" y="3558834"/>
            <a:ext cx="3282157" cy="2600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1490" y="404783"/>
            <a:ext cx="3262649" cy="263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290" y="590822"/>
            <a:ext cx="3282157" cy="2600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902" y="3569299"/>
            <a:ext cx="3267525" cy="2590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132" y="3558834"/>
            <a:ext cx="3282157" cy="2600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826" y="698360"/>
            <a:ext cx="3282157" cy="260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819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67"/>
          <a:stretch/>
        </p:blipFill>
        <p:spPr>
          <a:xfrm>
            <a:off x="9412809" y="1319503"/>
            <a:ext cx="2779193" cy="2783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9483" y="2008025"/>
            <a:ext cx="2086911" cy="916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1"/>
          <a:stretch/>
        </p:blipFill>
        <p:spPr>
          <a:xfrm>
            <a:off x="11052936" y="446566"/>
            <a:ext cx="1139064" cy="195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116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9AE38F-6BD3-4876-95BB-1B41B454A8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7875" y="2913062"/>
            <a:ext cx="4032000" cy="3194988"/>
          </a:xfrm>
          <a:prstGeom prst="rect">
            <a:avLst/>
          </a:prstGeom>
        </p:spPr>
      </p:pic>
      <p:sp>
        <p:nvSpPr>
          <p:cNvPr id="7" name="Freeform 9"/>
          <p:cNvSpPr>
            <a:spLocks/>
          </p:cNvSpPr>
          <p:nvPr userDrawn="1"/>
        </p:nvSpPr>
        <p:spPr bwMode="auto">
          <a:xfrm>
            <a:off x="9412447" y="1010845"/>
            <a:ext cx="3355411" cy="336427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1"/>
          <a:stretch/>
        </p:blipFill>
        <p:spPr>
          <a:xfrm>
            <a:off x="11052936" y="446566"/>
            <a:ext cx="1139064" cy="19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513" y="2286000"/>
            <a:ext cx="6035379" cy="1143000"/>
          </a:xfrm>
        </p:spPr>
        <p:txBody>
          <a:bodyPr>
            <a:noAutofit/>
          </a:bodyPr>
          <a:lstStyle>
            <a:lvl1pPr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8265" y="2269535"/>
            <a:ext cx="819751" cy="655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4198" y="2134097"/>
            <a:ext cx="555297" cy="47079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xmlns="" id="{51B1A357-2315-40DB-A5E7-B8D8FD425FF9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9258" y="2158679"/>
            <a:ext cx="1528653" cy="626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59332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ltry antras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7717" y="3017931"/>
            <a:ext cx="4028675" cy="3193747"/>
          </a:xfrm>
          <a:prstGeom prst="rect">
            <a:avLst/>
          </a:prstGeom>
        </p:spPr>
      </p:pic>
      <p:sp>
        <p:nvSpPr>
          <p:cNvPr id="7" name="Freeform 9"/>
          <p:cNvSpPr>
            <a:spLocks/>
          </p:cNvSpPr>
          <p:nvPr userDrawn="1"/>
        </p:nvSpPr>
        <p:spPr bwMode="auto">
          <a:xfrm>
            <a:off x="9412447" y="1010845"/>
            <a:ext cx="3355411" cy="336427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1"/>
          <a:stretch/>
        </p:blipFill>
        <p:spPr>
          <a:xfrm>
            <a:off x="11052936" y="446566"/>
            <a:ext cx="1139064" cy="19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140" y="2155788"/>
            <a:ext cx="5683515" cy="1143000"/>
          </a:xfrm>
        </p:spPr>
        <p:txBody>
          <a:bodyPr>
            <a:noAutofit/>
          </a:bodyPr>
          <a:lstStyle>
            <a:lvl1pPr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8265" y="2269535"/>
            <a:ext cx="819751" cy="655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4198" y="2134097"/>
            <a:ext cx="555297" cy="47079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xmlns="" id="{5BA64768-3234-4801-A6C7-95AD51AF7E94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9258" y="2158679"/>
            <a:ext cx="1528653" cy="626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5169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91992-028A-4F6F-B597-0F5DFDAB0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58AFA9-A556-4C51-8203-14ED06D23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F21CD8-84A8-469D-936A-69AE7D8EA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1AB606-4896-4108-8F65-7CEA9D0F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6A2B4F-428C-45B9-A6D3-B8144455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0A6221-2543-408A-9DDA-15B3C59E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96124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70314D89-9D7D-4B9B-B1C2-3D26F956985D}"/>
              </a:ext>
            </a:extLst>
          </p:cNvPr>
          <p:cNvSpPr>
            <a:spLocks/>
          </p:cNvSpPr>
          <p:nvPr userDrawn="1"/>
        </p:nvSpPr>
        <p:spPr bwMode="auto">
          <a:xfrm rot="285442">
            <a:off x="7924275" y="2703917"/>
            <a:ext cx="4032000" cy="3546428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9412447" y="1010845"/>
            <a:ext cx="3355411" cy="336427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9483" y="2008025"/>
            <a:ext cx="2086911" cy="916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1"/>
          <a:stretch/>
        </p:blipFill>
        <p:spPr>
          <a:xfrm>
            <a:off x="11052936" y="446566"/>
            <a:ext cx="1139064" cy="19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041" y="2298456"/>
            <a:ext cx="5868396" cy="1143000"/>
          </a:xfrm>
        </p:spPr>
        <p:txBody>
          <a:bodyPr>
            <a:noAutofit/>
          </a:bodyPr>
          <a:lstStyle>
            <a:lvl1pPr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8265" y="2269535"/>
            <a:ext cx="819751" cy="655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4198" y="2134097"/>
            <a:ext cx="555297" cy="4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6285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70314D89-9D7D-4B9B-B1C2-3D26F956985D}"/>
              </a:ext>
            </a:extLst>
          </p:cNvPr>
          <p:cNvSpPr>
            <a:spLocks/>
          </p:cNvSpPr>
          <p:nvPr userDrawn="1"/>
        </p:nvSpPr>
        <p:spPr bwMode="auto">
          <a:xfrm rot="285442">
            <a:off x="7924275" y="2703917"/>
            <a:ext cx="4032000" cy="3546428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>
            <a:off x="9412447" y="1010845"/>
            <a:ext cx="3355411" cy="336427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9483" y="2008025"/>
            <a:ext cx="2086911" cy="916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1"/>
          <a:stretch/>
        </p:blipFill>
        <p:spPr>
          <a:xfrm>
            <a:off x="11052936" y="446566"/>
            <a:ext cx="1139064" cy="19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797" y="2269534"/>
            <a:ext cx="5728985" cy="1231047"/>
          </a:xfrm>
        </p:spPr>
        <p:txBody>
          <a:bodyPr>
            <a:noAutofit/>
          </a:bodyPr>
          <a:lstStyle>
            <a:lvl1pPr>
              <a:defRPr sz="5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8265" y="2269535"/>
            <a:ext cx="819751" cy="655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4198" y="2134097"/>
            <a:ext cx="555297" cy="4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1393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8969" y="2685598"/>
            <a:ext cx="6754737" cy="5352509"/>
          </a:xfrm>
          <a:prstGeom prst="rect">
            <a:avLst/>
          </a:prstGeom>
        </p:spPr>
      </p:pic>
      <p:sp>
        <p:nvSpPr>
          <p:cNvPr id="7" name="Freeform 9"/>
          <p:cNvSpPr>
            <a:spLocks/>
          </p:cNvSpPr>
          <p:nvPr userDrawn="1"/>
        </p:nvSpPr>
        <p:spPr bwMode="auto">
          <a:xfrm>
            <a:off x="9412447" y="1010845"/>
            <a:ext cx="3355411" cy="336427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9483" y="2008025"/>
            <a:ext cx="2086911" cy="916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31"/>
          <a:stretch/>
        </p:blipFill>
        <p:spPr>
          <a:xfrm>
            <a:off x="11052936" y="446566"/>
            <a:ext cx="1139064" cy="19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59" y="545419"/>
            <a:ext cx="7350552" cy="1143000"/>
          </a:xfrm>
        </p:spPr>
        <p:txBody>
          <a:bodyPr>
            <a:normAutofit/>
          </a:bodyPr>
          <a:lstStyle>
            <a:lvl1pPr>
              <a:defRPr sz="3827">
                <a:solidFill>
                  <a:srgbClr val="7F869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8265" y="2269535"/>
            <a:ext cx="819751" cy="655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4198" y="2134097"/>
            <a:ext cx="555297" cy="4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684090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67"/>
          <a:stretch/>
        </p:blipFill>
        <p:spPr>
          <a:xfrm>
            <a:off x="9412809" y="1319503"/>
            <a:ext cx="2779193" cy="2783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00"/>
          <a:stretch/>
        </p:blipFill>
        <p:spPr>
          <a:xfrm>
            <a:off x="10134964" y="3573380"/>
            <a:ext cx="2057037" cy="2026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911"/>
          <a:stretch/>
        </p:blipFill>
        <p:spPr>
          <a:xfrm>
            <a:off x="11052937" y="446567"/>
            <a:ext cx="1139064" cy="2019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1857" y="665093"/>
            <a:ext cx="790059" cy="6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9483" y="2008025"/>
            <a:ext cx="2086911" cy="91697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7161" y="2711485"/>
            <a:ext cx="7176529" cy="1143000"/>
          </a:xfrm>
        </p:spPr>
        <p:txBody>
          <a:bodyPr>
            <a:normAutofit/>
          </a:bodyPr>
          <a:lstStyle>
            <a:lvl1pPr>
              <a:defRPr sz="4307" b="0">
                <a:solidFill>
                  <a:srgbClr val="273C7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81179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548653" y="56352"/>
            <a:ext cx="3643351" cy="6755160"/>
            <a:chOff x="11764784" y="520166"/>
            <a:chExt cx="3473631" cy="6002200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9167"/>
            <a:stretch/>
          </p:blipFill>
          <p:spPr>
            <a:xfrm>
              <a:off x="11764784" y="1536976"/>
              <a:ext cx="3473630" cy="324280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9100"/>
            <a:stretch/>
          </p:blipFill>
          <p:spPr>
            <a:xfrm>
              <a:off x="12667385" y="4162325"/>
              <a:ext cx="2571030" cy="23600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911"/>
            <a:stretch/>
          </p:blipFill>
          <p:spPr>
            <a:xfrm>
              <a:off x="13814732" y="520166"/>
              <a:ext cx="1423682" cy="23528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25975" y="774710"/>
              <a:ext cx="987470" cy="7802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510548" y="2338977"/>
              <a:ext cx="2608367" cy="1068101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7161" y="3112921"/>
            <a:ext cx="6074124" cy="632161"/>
          </a:xfrm>
        </p:spPr>
        <p:txBody>
          <a:bodyPr>
            <a:spAutoFit/>
          </a:bodyPr>
          <a:lstStyle>
            <a:lvl1pPr>
              <a:defRPr sz="3508">
                <a:solidFill>
                  <a:srgbClr val="273C7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3248491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916"/>
          <a:stretch/>
        </p:blipFill>
        <p:spPr>
          <a:xfrm>
            <a:off x="9472937" y="107538"/>
            <a:ext cx="2719064" cy="2783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2296" y="2506915"/>
            <a:ext cx="965289" cy="769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715"/>
          <a:stretch/>
        </p:blipFill>
        <p:spPr>
          <a:xfrm>
            <a:off x="10441713" y="2019401"/>
            <a:ext cx="1750289" cy="2019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3312" y="1743660"/>
            <a:ext cx="790059" cy="669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9219" y="717843"/>
            <a:ext cx="2086911" cy="91697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0264" y="611415"/>
            <a:ext cx="8215667" cy="1143000"/>
          </a:xfrm>
        </p:spPr>
        <p:txBody>
          <a:bodyPr>
            <a:normAutofit/>
          </a:bodyPr>
          <a:lstStyle>
            <a:lvl1pPr>
              <a:defRPr sz="3508">
                <a:solidFill>
                  <a:srgbClr val="273C7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839601"/>
            <a:ext cx="12192000" cy="0"/>
            <a:chOff x="0" y="7966869"/>
            <a:chExt cx="15238413" cy="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7966869"/>
              <a:ext cx="12027296" cy="0"/>
            </a:xfrm>
            <a:prstGeom prst="line">
              <a:avLst/>
            </a:prstGeom>
            <a:ln w="57150">
              <a:solidFill>
                <a:srgbClr val="273C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2019224" y="7966869"/>
              <a:ext cx="3219189" cy="0"/>
            </a:xfrm>
            <a:prstGeom prst="line">
              <a:avLst/>
            </a:prstGeom>
            <a:ln w="57150"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41100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0"/>
                  <a:lumOff val="100000"/>
                  <a:alpha val="55000"/>
                </a:schemeClr>
              </a:gs>
              <a:gs pos="2000">
                <a:srgbClr val="D0D1D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vert="horz" wrap="square" lIns="72920" tIns="36460" rIns="72920" bIns="364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lt-LT" sz="131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419"/>
          <a:stretch/>
        </p:blipFill>
        <p:spPr>
          <a:xfrm>
            <a:off x="10497985" y="1710501"/>
            <a:ext cx="1694017" cy="1558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5094" y="2646619"/>
            <a:ext cx="801559" cy="638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2841" y="369369"/>
            <a:ext cx="2086911" cy="916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5864" y="3285329"/>
            <a:ext cx="1193853" cy="95458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6839601"/>
            <a:ext cx="12192000" cy="0"/>
            <a:chOff x="0" y="7966869"/>
            <a:chExt cx="15238413" cy="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0" y="7966869"/>
              <a:ext cx="12027296" cy="0"/>
            </a:xfrm>
            <a:prstGeom prst="line">
              <a:avLst/>
            </a:prstGeom>
            <a:ln w="57150">
              <a:solidFill>
                <a:srgbClr val="273C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2019224" y="7966869"/>
              <a:ext cx="3219189" cy="0"/>
            </a:xfrm>
            <a:prstGeom prst="line">
              <a:avLst/>
            </a:prstGeom>
            <a:ln w="57150"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00436" y="827853"/>
            <a:ext cx="7928171" cy="1143000"/>
          </a:xfrm>
        </p:spPr>
        <p:txBody>
          <a:bodyPr>
            <a:noAutofit/>
          </a:bodyPr>
          <a:lstStyle>
            <a:lvl1pPr>
              <a:defRPr sz="3827">
                <a:solidFill>
                  <a:srgbClr val="0030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600438" y="2553444"/>
            <a:ext cx="7336457" cy="785017"/>
          </a:xfrm>
          <a:prstGeom prst="rect">
            <a:avLst/>
          </a:prstGeom>
        </p:spPr>
        <p:txBody>
          <a:bodyPr/>
          <a:lstStyle>
            <a:lvl1pPr>
              <a:defRPr sz="3508" b="0" i="0">
                <a:solidFill>
                  <a:srgbClr val="7F8695"/>
                </a:solidFill>
              </a:defRPr>
            </a:lvl1pPr>
            <a:lvl2pPr>
              <a:defRPr sz="2871" b="0" i="0">
                <a:solidFill>
                  <a:srgbClr val="7F8695"/>
                </a:solidFill>
              </a:defRPr>
            </a:lvl2pPr>
            <a:lvl3pPr>
              <a:defRPr sz="2552" b="0" i="0">
                <a:solidFill>
                  <a:srgbClr val="7F8695"/>
                </a:solidFill>
              </a:defRPr>
            </a:lvl3pPr>
            <a:lvl4pPr>
              <a:defRPr sz="1913" b="0" i="0">
                <a:solidFill>
                  <a:srgbClr val="7F8695"/>
                </a:solidFill>
              </a:defRPr>
            </a:lvl4pPr>
            <a:lvl5pPr>
              <a:defRPr sz="1913" b="0" i="0">
                <a:solidFill>
                  <a:srgbClr val="7F869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368308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419"/>
          <a:stretch/>
        </p:blipFill>
        <p:spPr>
          <a:xfrm>
            <a:off x="10497985" y="1286339"/>
            <a:ext cx="1694017" cy="1558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5094" y="2222456"/>
            <a:ext cx="801559" cy="638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2841" y="369369"/>
            <a:ext cx="2086911" cy="916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5864" y="2861166"/>
            <a:ext cx="1193853" cy="954588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00436" y="827853"/>
            <a:ext cx="7928171" cy="1143000"/>
          </a:xfrm>
        </p:spPr>
        <p:txBody>
          <a:bodyPr>
            <a:noAutofit/>
          </a:bodyPr>
          <a:lstStyle>
            <a:lvl1pPr>
              <a:defRPr sz="3827">
                <a:solidFill>
                  <a:srgbClr val="0030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600438" y="2553444"/>
            <a:ext cx="7336457" cy="785017"/>
          </a:xfrm>
          <a:prstGeom prst="rect">
            <a:avLst/>
          </a:prstGeom>
        </p:spPr>
        <p:txBody>
          <a:bodyPr/>
          <a:lstStyle>
            <a:lvl1pPr>
              <a:defRPr sz="3508" b="0" i="0">
                <a:solidFill>
                  <a:srgbClr val="7F8695"/>
                </a:solidFill>
              </a:defRPr>
            </a:lvl1pPr>
            <a:lvl2pPr>
              <a:defRPr sz="2871" b="0" i="0">
                <a:solidFill>
                  <a:srgbClr val="7F8695"/>
                </a:solidFill>
              </a:defRPr>
            </a:lvl2pPr>
            <a:lvl3pPr>
              <a:defRPr sz="2552" b="0" i="0">
                <a:solidFill>
                  <a:srgbClr val="7F8695"/>
                </a:solidFill>
              </a:defRPr>
            </a:lvl3pPr>
            <a:lvl4pPr>
              <a:defRPr sz="1913" b="0" i="0">
                <a:solidFill>
                  <a:srgbClr val="7F8695"/>
                </a:solidFill>
              </a:defRPr>
            </a:lvl4pPr>
            <a:lvl5pPr>
              <a:defRPr sz="1913" b="0" i="0">
                <a:solidFill>
                  <a:srgbClr val="7F869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839601"/>
            <a:ext cx="12192000" cy="0"/>
            <a:chOff x="0" y="7966869"/>
            <a:chExt cx="15238413" cy="0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0" y="7966869"/>
              <a:ext cx="12027296" cy="0"/>
            </a:xfrm>
            <a:prstGeom prst="line">
              <a:avLst/>
            </a:prstGeom>
            <a:ln w="57150">
              <a:solidFill>
                <a:srgbClr val="273C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12019224" y="7966869"/>
              <a:ext cx="3219189" cy="0"/>
            </a:xfrm>
            <a:prstGeom prst="line">
              <a:avLst/>
            </a:prstGeom>
            <a:ln w="57150"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420910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3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6120" y="432266"/>
            <a:ext cx="3438217" cy="2783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2841" y="1198684"/>
            <a:ext cx="2086911" cy="916971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767162" y="2678873"/>
            <a:ext cx="6636564" cy="1143000"/>
          </a:xfrm>
        </p:spPr>
        <p:txBody>
          <a:bodyPr>
            <a:normAutofit/>
          </a:bodyPr>
          <a:lstStyle>
            <a:lvl1pPr>
              <a:defRPr sz="478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4271" y="3216232"/>
            <a:ext cx="2526237" cy="2019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7042" y="2678874"/>
            <a:ext cx="837229" cy="7098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0414" y="2468081"/>
            <a:ext cx="950503" cy="766044"/>
          </a:xfrm>
          <a:prstGeom prst="rect">
            <a:avLst/>
          </a:prstGeom>
        </p:spPr>
      </p:pic>
      <p:sp>
        <p:nvSpPr>
          <p:cNvPr id="20" name="Freeform 9"/>
          <p:cNvSpPr>
            <a:spLocks/>
          </p:cNvSpPr>
          <p:nvPr userDrawn="1"/>
        </p:nvSpPr>
        <p:spPr bwMode="auto">
          <a:xfrm>
            <a:off x="9535657" y="4094968"/>
            <a:ext cx="1364265" cy="1367869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28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sp>
        <p:nvSpPr>
          <p:cNvPr id="23" name="Freeform 9"/>
          <p:cNvSpPr>
            <a:spLocks/>
          </p:cNvSpPr>
          <p:nvPr userDrawn="1"/>
        </p:nvSpPr>
        <p:spPr bwMode="auto">
          <a:xfrm>
            <a:off x="10985013" y="5563793"/>
            <a:ext cx="964041" cy="966587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67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</p:spTree>
    <p:extLst>
      <p:ext uri="{BB962C8B-B14F-4D97-AF65-F5344CB8AC3E}">
        <p14:creationId xmlns:p14="http://schemas.microsoft.com/office/powerpoint/2010/main" xmlns="" val="9604709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45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419"/>
          <a:stretch/>
        </p:blipFill>
        <p:spPr>
          <a:xfrm>
            <a:off x="10497985" y="1286339"/>
            <a:ext cx="1694017" cy="1558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5094" y="2222456"/>
            <a:ext cx="801559" cy="638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2841" y="369369"/>
            <a:ext cx="2086911" cy="916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5864" y="2861166"/>
            <a:ext cx="1193853" cy="95458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15875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 userDrawn="1"/>
        </p:nvGrpSpPr>
        <p:grpSpPr>
          <a:xfrm>
            <a:off x="0" y="6839601"/>
            <a:ext cx="12192000" cy="0"/>
            <a:chOff x="0" y="7966869"/>
            <a:chExt cx="15238413" cy="0"/>
          </a:xfrm>
        </p:grpSpPr>
        <p:cxnSp>
          <p:nvCxnSpPr>
            <p:cNvPr id="15" name="Straight Connector 14"/>
            <p:cNvCxnSpPr/>
            <p:nvPr userDrawn="1"/>
          </p:nvCxnSpPr>
          <p:spPr>
            <a:xfrm>
              <a:off x="0" y="7966869"/>
              <a:ext cx="12027296" cy="0"/>
            </a:xfrm>
            <a:prstGeom prst="line">
              <a:avLst/>
            </a:prstGeom>
            <a:ln w="57150">
              <a:solidFill>
                <a:srgbClr val="273C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2019224" y="7966869"/>
              <a:ext cx="3219189" cy="0"/>
            </a:xfrm>
            <a:prstGeom prst="line">
              <a:avLst/>
            </a:prstGeom>
            <a:ln w="57150"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22635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D94944-F62B-4F84-9B19-7AF9FB9E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FD65D9-B36E-45B9-AF14-F1EE9112D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8711D2-50B8-4ADB-A46E-2E794B3C0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574F8A-6A8D-4D41-BD92-CAD1DD0DC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AB3ABA-D204-4361-9017-5BF1E91A2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8DF574B-A252-4ED8-AC0B-2A3D553A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998743-636C-45B8-8A56-C37FE359D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8F153A-CD44-4B31-A145-37A357EE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81811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2400"/>
          <a:stretch/>
        </p:blipFill>
        <p:spPr>
          <a:xfrm>
            <a:off x="9520641" y="193567"/>
            <a:ext cx="2671361" cy="2457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3335" y="779263"/>
            <a:ext cx="1946448" cy="85525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15875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312"/>
          <a:stretch/>
        </p:blipFill>
        <p:spPr>
          <a:xfrm>
            <a:off x="9951599" y="2458285"/>
            <a:ext cx="711848" cy="575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730"/>
          <a:stretch/>
        </p:blipFill>
        <p:spPr>
          <a:xfrm>
            <a:off x="10423629" y="3040976"/>
            <a:ext cx="1771169" cy="1875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6320" y="2030347"/>
            <a:ext cx="1084117" cy="8668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4424" y="635389"/>
            <a:ext cx="7459113" cy="1143000"/>
          </a:xfrm>
        </p:spPr>
        <p:txBody>
          <a:bodyPr>
            <a:normAutofit/>
          </a:bodyPr>
          <a:lstStyle>
            <a:lvl1pPr>
              <a:defRPr sz="3827">
                <a:solidFill>
                  <a:srgbClr val="0030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839601"/>
            <a:ext cx="12192000" cy="0"/>
            <a:chOff x="0" y="7966869"/>
            <a:chExt cx="15238413" cy="0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0" y="7966869"/>
              <a:ext cx="12027296" cy="0"/>
            </a:xfrm>
            <a:prstGeom prst="line">
              <a:avLst/>
            </a:prstGeom>
            <a:ln w="57150">
              <a:solidFill>
                <a:srgbClr val="273C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2019224" y="7966869"/>
              <a:ext cx="3219189" cy="0"/>
            </a:xfrm>
            <a:prstGeom prst="line">
              <a:avLst/>
            </a:prstGeom>
            <a:ln w="57150"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726018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881">
          <p15:clr>
            <a:srgbClr val="FBAE40"/>
          </p15:clr>
        </p15:guide>
        <p15:guide id="2" pos="35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737C6-7471-4089-8A43-B7B51D2FA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9432700-F289-410C-9013-31EEE2A4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4E7ECE-195D-459A-AC59-BB3A2A70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38ADFD-6BE0-4B46-B55A-6CA8DF83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0286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01C01E-26C5-4942-B33D-C504E9D5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4F3017-1885-413A-8635-85306DEE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2335C2-7492-4B60-83CB-4883480A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1562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12BA2-1E51-4918-A78B-954112DC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30E8F-4839-4031-ACD1-D86826BEA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FB88CA-1A09-4F66-81A2-7C0E1AD7C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EBFC60-1AB1-4DD8-A817-F9508BB8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AF6ADA-CDCD-4454-A1BA-576D0D4E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D6BAB8-FCBA-4AA4-96F7-0F73B2DF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6161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B6F12-0594-4785-95CB-AEB25515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85C5C4A-85D6-4BE6-BC3B-A84793B1A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AD0EEE-1C93-4058-AB09-F3E5AE60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F42C1E-38FD-4716-B0EA-85D80F8E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0308E8-5E82-4562-9224-82F98C70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2316B5-3497-49A7-B60E-31C9A0FA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6001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gi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214DFA-FAF2-4F84-8E87-1B814826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A924B-D4D8-4BFD-A8AC-72EF12EC3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5A52C0-8778-4C22-89D2-4F59268C8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55786-E369-4883-8502-1D75C3BCEA70}" type="datetimeFigureOut">
              <a:rPr lang="en-GB" smtClean="0"/>
              <a:pPr/>
              <a:t>22/09/2021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C8A36-0854-4137-AAE2-AB005C162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A7F5A7-C8FA-489A-8408-CDF84628D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16E4A-0CE7-49F1-887A-0706623551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7133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400" y="2207"/>
            <a:ext cx="10541000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F69772-F0FB-434D-9697-ADEB2C7A70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028" y="356641"/>
            <a:ext cx="1200000" cy="256276"/>
          </a:xfrm>
          <a:prstGeom prst="rect">
            <a:avLst/>
          </a:prstGeom>
        </p:spPr>
      </p:pic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FF6A8F96-1974-43ED-9F2B-703DB5ACC6B3}"/>
              </a:ext>
            </a:extLst>
          </p:cNvPr>
          <p:cNvSpPr txBox="1"/>
          <p:nvPr userDrawn="1"/>
        </p:nvSpPr>
        <p:spPr>
          <a:xfrm>
            <a:off x="11706720" y="6370320"/>
            <a:ext cx="485280" cy="487680"/>
          </a:xfrm>
          <a:prstGeom prst="rect">
            <a:avLst/>
          </a:prstGeom>
          <a:solidFill>
            <a:srgbClr val="003082"/>
          </a:solidFill>
          <a:ln>
            <a:noFill/>
          </a:ln>
        </p:spPr>
        <p:txBody>
          <a:bodyPr lIns="120000" tIns="60000" rIns="120000" bIns="60000">
            <a:noAutofit/>
          </a:bodyPr>
          <a:lstStyle/>
          <a:p>
            <a:pPr marL="0" marR="0" lvl="0" indent="0" algn="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8ED33-92AD-4675-90BB-9E4123F53851}" type="slidenum">
              <a:rPr kumimoji="0" lang="lt-LT" sz="1600" b="1" i="0" u="none" strike="noStrike" kern="0" cap="none" spc="-1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lt-LT" sz="1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09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3" r:id="rId4"/>
  </p:sldLayoutIdLst>
  <p:txStyles>
    <p:titleStyle>
      <a:lvl1pPr algn="l" defTabSz="1219170" rtl="0" eaLnBrk="1" latinLnBrk="0" hangingPunct="1">
        <a:spcBef>
          <a:spcPct val="0"/>
        </a:spcBef>
        <a:buNone/>
        <a:defRPr sz="4267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b="1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b="1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b="1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51A2BC-FF97-44DE-AE34-2BECB2803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" r="312"/>
          <a:stretch/>
        </p:blipFill>
        <p:spPr>
          <a:xfrm>
            <a:off x="-207121" y="-138557"/>
            <a:ext cx="711848" cy="56451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401" y="2207"/>
            <a:ext cx="8702964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90F456-DE51-4E02-A407-BBD00751D20E}"/>
              </a:ext>
            </a:extLst>
          </p:cNvPr>
          <p:cNvPicPr>
            <a:picLocks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07188" y="266312"/>
            <a:ext cx="1056000" cy="432000"/>
          </a:xfrm>
          <a:prstGeom prst="rect">
            <a:avLst/>
          </a:prstGeom>
        </p:spPr>
      </p:pic>
      <p:sp>
        <p:nvSpPr>
          <p:cNvPr id="8" name="Skaidrės numerio vietos rezervavimo ženklas 5">
            <a:extLst>
              <a:ext uri="{FF2B5EF4-FFF2-40B4-BE49-F238E27FC236}">
                <a16:creationId xmlns:a16="http://schemas.microsoft.com/office/drawing/2014/main" xmlns="" id="{6EF4D7C6-7F2F-4B9D-B63B-25DDE9D10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41623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000" b="1" i="1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b="1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b="1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b="1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51A2BC-FF97-44DE-AE34-2BECB2803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312"/>
          <a:stretch/>
        </p:blipFill>
        <p:spPr>
          <a:xfrm>
            <a:off x="-207121" y="-138557"/>
            <a:ext cx="711848" cy="56451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401" y="2207"/>
            <a:ext cx="8702964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kaidrės numerio vietos rezervavimo ženklas 5">
            <a:extLst>
              <a:ext uri="{FF2B5EF4-FFF2-40B4-BE49-F238E27FC236}">
                <a16:creationId xmlns:a16="http://schemas.microsoft.com/office/drawing/2014/main" xmlns="" id="{6EF4D7C6-7F2F-4B9D-B63B-25DDE9D10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501A8DF-6D26-43B3-AB00-64F4F8FA88C7}" type="slidenum">
              <a:rPr lang="lt-LT" smtClean="0"/>
              <a:pPr/>
              <a:t>‹#›</a:t>
            </a:fld>
            <a:endParaRPr lang="lt-LT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E957F169-DB54-4F36-A0C9-7C4E4BEE353A}"/>
              </a:ext>
            </a:extLst>
          </p:cNvPr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2669" y="365125"/>
            <a:ext cx="1055860" cy="414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075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0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b="1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b="1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b="1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400" y="2208"/>
            <a:ext cx="10541000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82117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1132460" rtl="0" eaLnBrk="1" latinLnBrk="0" hangingPunct="1">
        <a:spcBef>
          <a:spcPct val="0"/>
        </a:spcBef>
        <a:buNone/>
        <a:defRPr sz="3964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672" indent="-424672" algn="l" defTabSz="1132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964" b="1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920124" indent="-353892" algn="l" defTabSz="1132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468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415574" indent="-283116" algn="l" defTabSz="1132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72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981805" indent="-283116" algn="l" defTabSz="1132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77" b="1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548035" indent="-283116" algn="l" defTabSz="11324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77" b="1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3114265" indent="-283116" algn="l" defTabSz="1132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3680495" indent="-283116" algn="l" defTabSz="1132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246724" indent="-283116" algn="l" defTabSz="1132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4812954" indent="-283116" algn="l" defTabSz="1132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1pPr>
      <a:lvl2pPr marL="566230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2pPr>
      <a:lvl3pPr marL="1132460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3pPr>
      <a:lvl4pPr marL="1698690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4pPr>
      <a:lvl5pPr marL="2264919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5pPr>
      <a:lvl6pPr marL="2831149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6pPr>
      <a:lvl7pPr marL="3397379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7pPr>
      <a:lvl8pPr marL="3963609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8pPr>
      <a:lvl9pPr marL="4529840" algn="l" defTabSz="1132460" rtl="0" eaLnBrk="1" latinLnBrk="0" hangingPunct="1">
        <a:defRPr sz="22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video" Target="../media/media3.mp4"/><Relationship Id="rId7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openxmlformats.org/officeDocument/2006/relationships/image" Target="../media/image84.png"/><Relationship Id="rId5" Type="http://schemas.microsoft.com/office/2007/relationships/media" Target="../media/media1.mp4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16.xml"/><Relationship Id="rId9" Type="http://schemas.microsoft.com/office/2007/relationships/media" Target="../media/media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12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emf"/><Relationship Id="rId11" Type="http://schemas.openxmlformats.org/officeDocument/2006/relationships/image" Target="../media/image56.png"/><Relationship Id="rId5" Type="http://schemas.openxmlformats.org/officeDocument/2006/relationships/image" Target="../media/image45.png"/><Relationship Id="rId10" Type="http://schemas.openxmlformats.org/officeDocument/2006/relationships/image" Target="../media/image55.pn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xmlns="" id="{142BAE01-B06B-43C2-865F-ADB3D237AD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5250"/>
          <a:stretch/>
        </p:blipFill>
        <p:spPr>
          <a:xfrm>
            <a:off x="0" y="-31241"/>
            <a:ext cx="12191999" cy="688924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94748895-9D68-4D47-82C0-0BD15B904788}"/>
              </a:ext>
            </a:extLst>
          </p:cNvPr>
          <p:cNvSpPr txBox="1">
            <a:spLocks/>
          </p:cNvSpPr>
          <p:nvPr/>
        </p:nvSpPr>
        <p:spPr>
          <a:xfrm>
            <a:off x="1002913" y="3455973"/>
            <a:ext cx="6699745" cy="83324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33" b="1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dirty="0">
                <a:ea typeface="+mj-ea"/>
                <a:cs typeface="+mj-cs"/>
              </a:rPr>
              <a:t>AB </a:t>
            </a:r>
            <a:r>
              <a:rPr lang="lt-LT" sz="4400" dirty="0">
                <a:ea typeface="+mj-ea"/>
                <a:cs typeface="+mj-cs"/>
              </a:rPr>
              <a:t>„</a:t>
            </a:r>
            <a:r>
              <a:rPr lang="en-US" sz="4400" dirty="0">
                <a:ea typeface="+mj-ea"/>
                <a:cs typeface="+mj-cs"/>
              </a:rPr>
              <a:t>Linas Agro</a:t>
            </a:r>
            <a:r>
              <a:rPr lang="lt-LT" sz="4400" dirty="0">
                <a:ea typeface="+mj-ea"/>
                <a:cs typeface="+mj-cs"/>
              </a:rPr>
              <a:t> </a:t>
            </a:r>
            <a:r>
              <a:rPr lang="en-US" sz="4400" dirty="0">
                <a:ea typeface="+mj-ea"/>
                <a:cs typeface="+mj-cs"/>
              </a:rPr>
              <a:t>Group</a:t>
            </a:r>
            <a:r>
              <a:rPr lang="lt-LT" sz="4400" dirty="0">
                <a:ea typeface="+mj-ea"/>
                <a:cs typeface="+mj-cs"/>
              </a:rPr>
              <a:t>“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AC122230-72F9-4339-94A6-925439829A82}"/>
              </a:ext>
            </a:extLst>
          </p:cNvPr>
          <p:cNvSpPr txBox="1">
            <a:spLocks/>
          </p:cNvSpPr>
          <p:nvPr/>
        </p:nvSpPr>
        <p:spPr>
          <a:xfrm>
            <a:off x="1002913" y="5850673"/>
            <a:ext cx="5375681" cy="33768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  <a:defRPr/>
            </a:pPr>
            <a:r>
              <a:rPr lang="lt-LT" sz="1867" i="1" dirty="0">
                <a:latin typeface="+mj-lt"/>
                <a:ea typeface="Verdana" panose="020B0604030504040204" pitchFamily="34" charset="0"/>
              </a:rPr>
              <a:t>Mažvydas Šileika, finansų direktorius</a:t>
            </a:r>
            <a:endParaRPr lang="en-US" sz="2400" i="1" baseline="3000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D661C844-E429-4208-B70E-82DC0FBAFCAA}"/>
              </a:ext>
            </a:extLst>
          </p:cNvPr>
          <p:cNvSpPr txBox="1">
            <a:spLocks/>
          </p:cNvSpPr>
          <p:nvPr/>
        </p:nvSpPr>
        <p:spPr>
          <a:xfrm>
            <a:off x="1002913" y="4197232"/>
            <a:ext cx="4235514" cy="1666489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333" b="1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 err="1">
                <a:solidFill>
                  <a:srgbClr val="003082"/>
                </a:solidFill>
              </a:rPr>
              <a:t>finansų</a:t>
            </a:r>
            <a:r>
              <a:rPr lang="en-US" sz="3200" dirty="0">
                <a:solidFill>
                  <a:srgbClr val="003082"/>
                </a:solidFill>
              </a:rPr>
              <a:t> </a:t>
            </a:r>
            <a:r>
              <a:rPr lang="en-US" sz="3200" dirty="0" err="1">
                <a:solidFill>
                  <a:srgbClr val="003082"/>
                </a:solidFill>
              </a:rPr>
              <a:t>valdymo</a:t>
            </a:r>
            <a:r>
              <a:rPr lang="en-US" sz="3200" dirty="0">
                <a:solidFill>
                  <a:srgbClr val="003082"/>
                </a:solidFill>
              </a:rPr>
              <a:t> </a:t>
            </a:r>
            <a:r>
              <a:rPr lang="en-US" sz="3200" dirty="0" err="1">
                <a:solidFill>
                  <a:srgbClr val="003082"/>
                </a:solidFill>
              </a:rPr>
              <a:t>prioritetai</a:t>
            </a:r>
            <a:r>
              <a:rPr lang="en-US" sz="3200" dirty="0">
                <a:solidFill>
                  <a:srgbClr val="003082"/>
                </a:solidFill>
              </a:rPr>
              <a:t> </a:t>
            </a:r>
            <a:r>
              <a:rPr lang="en-US" sz="3200" dirty="0" err="1">
                <a:solidFill>
                  <a:srgbClr val="003082"/>
                </a:solidFill>
              </a:rPr>
              <a:t>ir</a:t>
            </a:r>
            <a:r>
              <a:rPr lang="en-US" sz="3200" dirty="0">
                <a:solidFill>
                  <a:srgbClr val="003082"/>
                </a:solidFill>
              </a:rPr>
              <a:t> </a:t>
            </a:r>
            <a:r>
              <a:rPr lang="en-US" sz="3200" dirty="0" err="1">
                <a:solidFill>
                  <a:srgbClr val="003082"/>
                </a:solidFill>
              </a:rPr>
              <a:t>tikslai</a:t>
            </a:r>
            <a:endParaRPr lang="en-US" sz="3200" dirty="0">
              <a:solidFill>
                <a:srgbClr val="003082"/>
              </a:solidFill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EAB1204E-4BE2-43E9-9E91-1ECA59920E44}"/>
              </a:ext>
            </a:extLst>
          </p:cNvPr>
          <p:cNvSpPr>
            <a:spLocks/>
          </p:cNvSpPr>
          <p:nvPr/>
        </p:nvSpPr>
        <p:spPr bwMode="auto">
          <a:xfrm>
            <a:off x="-1289647" y="-1234975"/>
            <a:ext cx="4560384" cy="3654581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3E47A3F7-8FD6-4615-8341-4563AEA235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708" y="514200"/>
            <a:ext cx="1838329" cy="745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8498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F52E2DC-E973-4D4F-96ED-39B1E35B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0" y="8475133"/>
            <a:ext cx="36576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121917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D7B3D-43D5-4649-B562-C9FA6E431409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1" name="Picture 4" descr="Naujienos | Kauno Grūdai">
            <a:extLst>
              <a:ext uri="{FF2B5EF4-FFF2-40B4-BE49-F238E27FC236}">
                <a16:creationId xmlns:a16="http://schemas.microsoft.com/office/drawing/2014/main" xmlns="" id="{9C43278D-03DA-421D-991D-02960A06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17299" y="2453582"/>
            <a:ext cx="904527" cy="65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E5C59D95-109A-4558-8CA8-22903B9A3C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8455" y="2575573"/>
            <a:ext cx="2090024" cy="5085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2C46031-F71F-43BB-A746-52E366EAB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41414" y="3764635"/>
            <a:ext cx="606317" cy="288000"/>
          </a:xfrm>
          <a:prstGeom prst="rect">
            <a:avLst/>
          </a:prstGeom>
          <a:solidFill>
            <a:srgbClr val="919191"/>
          </a:solidFill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76FD3ED7-55CB-4412-85BA-20922184F5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4377" y="3710635"/>
            <a:ext cx="323377" cy="396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028D3DD5-B0DB-4F95-9513-67DCCC6835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45057" y="4378455"/>
            <a:ext cx="388483" cy="396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63CAA32B-7468-4717-84AB-CB17FE9B5A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53966" y="4378455"/>
            <a:ext cx="584197" cy="3960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4E88511-3B23-48CB-91C1-354E71F140C3}"/>
              </a:ext>
            </a:extLst>
          </p:cNvPr>
          <p:cNvSpPr txBox="1"/>
          <p:nvPr/>
        </p:nvSpPr>
        <p:spPr>
          <a:xfrm>
            <a:off x="3174802" y="4085824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Feedstuff trading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29C32AA-FB59-49D6-B82B-2CDFDFF4582C}"/>
              </a:ext>
            </a:extLst>
          </p:cNvPr>
          <p:cNvSpPr txBox="1"/>
          <p:nvPr/>
        </p:nvSpPr>
        <p:spPr>
          <a:xfrm>
            <a:off x="1885623" y="4085823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Grain trading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0F1691D-1CCE-472A-AF42-C2751B450004}"/>
              </a:ext>
            </a:extLst>
          </p:cNvPr>
          <p:cNvSpPr txBox="1"/>
          <p:nvPr/>
        </p:nvSpPr>
        <p:spPr>
          <a:xfrm>
            <a:off x="4476294" y="4085823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Poultry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F244289-7801-4412-B71C-CE0D16C42628}"/>
              </a:ext>
            </a:extLst>
          </p:cNvPr>
          <p:cNvSpPr txBox="1"/>
          <p:nvPr/>
        </p:nvSpPr>
        <p:spPr>
          <a:xfrm>
            <a:off x="3069391" y="4762860"/>
            <a:ext cx="11398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Farming equipment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BDD41C09-199B-4883-AA1D-E7A2E80C9F9D}"/>
              </a:ext>
            </a:extLst>
          </p:cNvPr>
          <p:cNvSpPr txBox="1"/>
          <p:nvPr/>
        </p:nvSpPr>
        <p:spPr>
          <a:xfrm>
            <a:off x="4314770" y="4762860"/>
            <a:ext cx="12625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Agricultural production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AD85D41-2E23-4E38-AF19-69420BDA67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84035" y="4391655"/>
            <a:ext cx="360000" cy="369600"/>
          </a:xfrm>
          <a:prstGeom prst="rect">
            <a:avLst/>
          </a:prstGeom>
          <a:solidFill>
            <a:srgbClr val="5B9BD5"/>
          </a:solidFill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8A0A307-8A01-405A-9E89-8B51B6ED8ACE}"/>
              </a:ext>
            </a:extLst>
          </p:cNvPr>
          <p:cNvSpPr txBox="1"/>
          <p:nvPr/>
        </p:nvSpPr>
        <p:spPr>
          <a:xfrm>
            <a:off x="1732742" y="4762860"/>
            <a:ext cx="12625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Seeds and fertilizers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DD04785-9D4E-4C84-BA93-688E449D0B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40771" y="3709239"/>
            <a:ext cx="392893" cy="3960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8F57B96F-A700-498A-BC1A-5F0E6C60F7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54012" y="3763239"/>
            <a:ext cx="544769" cy="28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5CE756B3-7AEE-4619-B17A-7648292E01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15792" y="4377059"/>
            <a:ext cx="424189" cy="396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C845B9C2-87E5-4E32-B693-A8876E2F4D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42708" y="4377059"/>
            <a:ext cx="367373" cy="396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712A3E8D-6327-4DE1-B95F-1B59FA1D66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66019" y="3709239"/>
            <a:ext cx="323736" cy="396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8379B6F9-E414-46E1-9EDF-89717EDB4B81}"/>
              </a:ext>
            </a:extLst>
          </p:cNvPr>
          <p:cNvSpPr txBox="1"/>
          <p:nvPr/>
        </p:nvSpPr>
        <p:spPr>
          <a:xfrm>
            <a:off x="8141785" y="4084427"/>
            <a:ext cx="11692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Feed production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E5AE870-7286-44E5-8163-DB7AA59452F0}"/>
              </a:ext>
            </a:extLst>
          </p:cNvPr>
          <p:cNvSpPr txBox="1"/>
          <p:nvPr/>
        </p:nvSpPr>
        <p:spPr>
          <a:xfrm>
            <a:off x="6967447" y="4084427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Grain trading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C08F8E23-82E5-4708-B6C5-273423F7769A}"/>
              </a:ext>
            </a:extLst>
          </p:cNvPr>
          <p:cNvSpPr txBox="1"/>
          <p:nvPr/>
        </p:nvSpPr>
        <p:spPr>
          <a:xfrm>
            <a:off x="9558117" y="4084427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Poultry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8F7D3487-DAED-49C4-B615-7C775819240C}"/>
              </a:ext>
            </a:extLst>
          </p:cNvPr>
          <p:cNvSpPr txBox="1"/>
          <p:nvPr/>
        </p:nvSpPr>
        <p:spPr>
          <a:xfrm>
            <a:off x="8095100" y="4761463"/>
            <a:ext cx="12625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Instant meals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53060A1D-3142-4AD3-BCE4-8AAD1F9B65F2}"/>
              </a:ext>
            </a:extLst>
          </p:cNvPr>
          <p:cNvSpPr txBox="1"/>
          <p:nvPr/>
        </p:nvSpPr>
        <p:spPr>
          <a:xfrm>
            <a:off x="9329133" y="4761463"/>
            <a:ext cx="139750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Flour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8A81E6D-59F6-456C-A50B-1513F1645D8C}"/>
              </a:ext>
            </a:extLst>
          </p:cNvPr>
          <p:cNvSpPr txBox="1"/>
          <p:nvPr/>
        </p:nvSpPr>
        <p:spPr>
          <a:xfrm>
            <a:off x="6819222" y="4761464"/>
            <a:ext cx="12625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Seeds and fertilizers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A328441-9B1E-4C31-913B-5BED44ED96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70515" y="4379685"/>
            <a:ext cx="360000" cy="390747"/>
          </a:xfrm>
          <a:prstGeom prst="rect">
            <a:avLst/>
          </a:prstGeom>
        </p:spPr>
      </p:pic>
      <p:graphicFrame>
        <p:nvGraphicFramePr>
          <p:cNvPr id="100" name="Table 2047">
            <a:extLst>
              <a:ext uri="{FF2B5EF4-FFF2-40B4-BE49-F238E27FC236}">
                <a16:creationId xmlns:a16="http://schemas.microsoft.com/office/drawing/2014/main" xmlns="" id="{45770A17-7423-4CFB-8979-6DF347575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5905444"/>
              </p:ext>
            </p:extLst>
          </p:nvPr>
        </p:nvGraphicFramePr>
        <p:xfrm>
          <a:off x="2509369" y="5343372"/>
          <a:ext cx="1139816" cy="832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816">
                  <a:extLst>
                    <a:ext uri="{9D8B030D-6E8A-4147-A177-3AD203B41FA5}">
                      <a16:colId xmlns:a16="http://schemas.microsoft.com/office/drawing/2014/main" xmlns="" val="523222498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lt-LT" sz="1200" b="0" dirty="0" err="1"/>
                        <a:t>Revenue</a:t>
                      </a:r>
                      <a:r>
                        <a:rPr lang="en-GB" sz="1200" b="0" dirty="0"/>
                        <a:t> </a:t>
                      </a:r>
                    </a:p>
                    <a:p>
                      <a:pPr algn="ctr"/>
                      <a:r>
                        <a:rPr lang="lt-LT" sz="1200" b="0" dirty="0"/>
                        <a:t>942</a:t>
                      </a:r>
                      <a:r>
                        <a:rPr lang="en-GB" sz="1200" b="0" dirty="0"/>
                        <a:t> EURm</a:t>
                      </a:r>
                      <a:endParaRPr lang="lt-LT" sz="1200" b="0" dirty="0"/>
                    </a:p>
                    <a:p>
                      <a:pPr algn="ctr"/>
                      <a:endParaRPr lang="lt-LT" sz="700" dirty="0"/>
                    </a:p>
                  </a:txBody>
                  <a:tcPr marL="0" marR="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833134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lt-LT" sz="1100" b="0" dirty="0">
                        <a:solidFill>
                          <a:srgbClr val="013082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45789607"/>
                  </a:ext>
                </a:extLst>
              </a:tr>
            </a:tbl>
          </a:graphicData>
        </a:graphic>
      </p:graphicFrame>
      <p:graphicFrame>
        <p:nvGraphicFramePr>
          <p:cNvPr id="102" name="Table 2047">
            <a:extLst>
              <a:ext uri="{FF2B5EF4-FFF2-40B4-BE49-F238E27FC236}">
                <a16:creationId xmlns:a16="http://schemas.microsoft.com/office/drawing/2014/main" xmlns="" id="{0FF69C80-E327-45DD-B55A-A2064E077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1767176"/>
              </p:ext>
            </p:extLst>
          </p:nvPr>
        </p:nvGraphicFramePr>
        <p:xfrm>
          <a:off x="3703537" y="5344256"/>
          <a:ext cx="897311" cy="832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311">
                  <a:extLst>
                    <a:ext uri="{9D8B030D-6E8A-4147-A177-3AD203B41FA5}">
                      <a16:colId xmlns:a16="http://schemas.microsoft.com/office/drawing/2014/main" xmlns="" val="523222498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EBITDA</a:t>
                      </a:r>
                    </a:p>
                    <a:p>
                      <a:pPr algn="ctr"/>
                      <a:r>
                        <a:rPr lang="lt-LT" sz="1200" b="0" dirty="0"/>
                        <a:t>35</a:t>
                      </a:r>
                      <a:r>
                        <a:rPr lang="en-US" sz="1200" b="0" dirty="0"/>
                        <a:t> EURm</a:t>
                      </a:r>
                    </a:p>
                    <a:p>
                      <a:pPr algn="ctr"/>
                      <a:endParaRPr lang="lt-LT" sz="700" dirty="0"/>
                    </a:p>
                  </a:txBody>
                  <a:tcPr marL="0" marR="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833134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lt-LT" sz="1100" b="0" dirty="0">
                        <a:solidFill>
                          <a:srgbClr val="013082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45789607"/>
                  </a:ext>
                </a:extLst>
              </a:tr>
            </a:tbl>
          </a:graphicData>
        </a:graphic>
      </p:graphicFrame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672E0EAA-73E2-4B71-86E8-A83CB3B7EFED}"/>
              </a:ext>
            </a:extLst>
          </p:cNvPr>
          <p:cNvCxnSpPr/>
          <p:nvPr/>
        </p:nvCxnSpPr>
        <p:spPr>
          <a:xfrm>
            <a:off x="6800900" y="5185872"/>
            <a:ext cx="3787200" cy="0"/>
          </a:xfrm>
          <a:prstGeom prst="line">
            <a:avLst/>
          </a:prstGeom>
          <a:ln>
            <a:solidFill>
              <a:srgbClr val="80808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2C69154-4581-48E7-AD9E-9C90AE1CC1A7}"/>
              </a:ext>
            </a:extLst>
          </p:cNvPr>
          <p:cNvSpPr txBox="1"/>
          <p:nvPr/>
        </p:nvSpPr>
        <p:spPr>
          <a:xfrm>
            <a:off x="478366" y="1427292"/>
            <a:ext cx="11235268" cy="509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914377"/>
            <a:r>
              <a:rPr lang="en-US" sz="1551" b="0" dirty="0">
                <a:solidFill>
                  <a:prstClr val="black"/>
                </a:solidFill>
                <a:latin typeface="Calibri" panose="020F0502020204030204"/>
              </a:rPr>
              <a:t>KG Group - one of the largest privately held Baltic food &amp; agriculture companies. The acquisition would solidify Linas </a:t>
            </a:r>
            <a:r>
              <a:rPr lang="en-US" sz="1551" b="0" dirty="0" err="1">
                <a:solidFill>
                  <a:prstClr val="black"/>
                </a:solidFill>
                <a:latin typeface="Calibri" panose="020F0502020204030204"/>
              </a:rPr>
              <a:t>Agro</a:t>
            </a:r>
            <a:r>
              <a:rPr lang="en-US" sz="1551" b="0" dirty="0">
                <a:solidFill>
                  <a:prstClr val="black"/>
                </a:solidFill>
                <a:latin typeface="Calibri" panose="020F0502020204030204"/>
              </a:rPr>
              <a:t> Group as the indisputable market leader with increased profitability  </a:t>
            </a:r>
          </a:p>
        </p:txBody>
      </p:sp>
      <p:sp>
        <p:nvSpPr>
          <p:cNvPr id="111" name="Text Placeholder 4">
            <a:extLst>
              <a:ext uri="{FF2B5EF4-FFF2-40B4-BE49-F238E27FC236}">
                <a16:creationId xmlns:a16="http://schemas.microsoft.com/office/drawing/2014/main" xmlns="" id="{D2EC4E38-2E6C-4957-B52D-7E200E064C18}"/>
              </a:ext>
            </a:extLst>
          </p:cNvPr>
          <p:cNvSpPr txBox="1">
            <a:spLocks/>
          </p:cNvSpPr>
          <p:nvPr/>
        </p:nvSpPr>
        <p:spPr>
          <a:xfrm rot="16200000">
            <a:off x="513775" y="3993257"/>
            <a:ext cx="1434516" cy="306000"/>
          </a:xfrm>
          <a:prstGeom prst="rect">
            <a:avLst/>
          </a:prstGeom>
          <a:noFill/>
        </p:spPr>
        <p:txBody>
          <a:bodyPr vert="horz" wrap="square" lIns="144000" tIns="0" rIns="144000" bIns="0" rtlCol="0" anchor="b" anchorCtr="0">
            <a:noAutofit/>
          </a:bodyPr>
          <a:lstStyle>
            <a:lvl1pPr marL="180000" indent="-1800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3600" indent="-1872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0" indent="-1872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27553">
              <a:spcBef>
                <a:spcPts val="0"/>
              </a:spcBef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Key business segments</a:t>
            </a:r>
          </a:p>
        </p:txBody>
      </p:sp>
      <p:sp>
        <p:nvSpPr>
          <p:cNvPr id="112" name="Text Placeholder 4">
            <a:extLst>
              <a:ext uri="{FF2B5EF4-FFF2-40B4-BE49-F238E27FC236}">
                <a16:creationId xmlns:a16="http://schemas.microsoft.com/office/drawing/2014/main" xmlns="" id="{DD7E43F0-3064-4CAA-9C62-F84D8631DD12}"/>
              </a:ext>
            </a:extLst>
          </p:cNvPr>
          <p:cNvSpPr txBox="1">
            <a:spLocks/>
          </p:cNvSpPr>
          <p:nvPr/>
        </p:nvSpPr>
        <p:spPr>
          <a:xfrm rot="16200000">
            <a:off x="695233" y="5258455"/>
            <a:ext cx="817200" cy="306000"/>
          </a:xfrm>
          <a:prstGeom prst="rect">
            <a:avLst/>
          </a:prstGeom>
          <a:noFill/>
        </p:spPr>
        <p:txBody>
          <a:bodyPr vert="horz" wrap="square" lIns="144000" tIns="0" rIns="144000" bIns="0" rtlCol="0" anchor="b" anchorCtr="0">
            <a:noAutofit/>
          </a:bodyPr>
          <a:lstStyle>
            <a:lvl1pPr marL="180000" indent="-1800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3600" indent="-1872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600" indent="-1872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76400" algn="l" defTabSz="99569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27553">
              <a:spcBef>
                <a:spcPts val="0"/>
              </a:spcBef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Size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4" name="Picture 2" descr="Nasdaq сlient – DataArt">
            <a:extLst>
              <a:ext uri="{FF2B5EF4-FFF2-40B4-BE49-F238E27FC236}">
                <a16:creationId xmlns:a16="http://schemas.microsoft.com/office/drawing/2014/main" xmlns="" id="{5A8ED825-E86C-4719-9B48-98E5D8ECA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502644" y="3044828"/>
            <a:ext cx="616745" cy="2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211C2130-83B6-4995-865E-FA3A7419E56A}"/>
              </a:ext>
            </a:extLst>
          </p:cNvPr>
          <p:cNvSpPr/>
          <p:nvPr/>
        </p:nvSpPr>
        <p:spPr>
          <a:xfrm>
            <a:off x="2317007" y="3020359"/>
            <a:ext cx="1280279" cy="257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/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listed on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8DB282BE-57A5-42FE-8A06-4A1D8DE36C96}"/>
              </a:ext>
            </a:extLst>
          </p:cNvPr>
          <p:cNvSpPr/>
          <p:nvPr/>
        </p:nvSpPr>
        <p:spPr>
          <a:xfrm>
            <a:off x="7912793" y="3090624"/>
            <a:ext cx="1280279" cy="257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/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privately held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FE4EDDC-83E4-450F-B32C-FE4A4170F4D4}"/>
              </a:ext>
            </a:extLst>
          </p:cNvPr>
          <p:cNvSpPr txBox="1"/>
          <p:nvPr/>
        </p:nvSpPr>
        <p:spPr>
          <a:xfrm>
            <a:off x="453034" y="313777"/>
            <a:ext cx="8261597" cy="956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ts val="3733"/>
              </a:lnSpc>
            </a:pP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</a:rPr>
              <a:t>Linas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</a:rPr>
              <a:t>Agro</a:t>
            </a:r>
            <a:r>
              <a:rPr lang="en-US" sz="3733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</a:rPr>
              <a:t> Group is considering to acquire KG Group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FB0804F-6FC8-4EB7-8B1D-D6379FF214EC}"/>
              </a:ext>
            </a:extLst>
          </p:cNvPr>
          <p:cNvSpPr txBox="1"/>
          <p:nvPr/>
        </p:nvSpPr>
        <p:spPr>
          <a:xfrm>
            <a:off x="478367" y="6360222"/>
            <a:ext cx="64312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en-GB" sz="800" i="1" kern="0" baseline="30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GB" sz="800" i="1" kern="0" dirty="0">
                <a:solidFill>
                  <a:prstClr val="black"/>
                </a:solidFill>
                <a:latin typeface="Calibri" panose="020F0502020204030204"/>
              </a:rPr>
              <a:t>For the last financial year: Linas </a:t>
            </a:r>
            <a:r>
              <a:rPr lang="en-GB" sz="800" i="1" kern="0" dirty="0" err="1">
                <a:solidFill>
                  <a:prstClr val="black"/>
                </a:solidFill>
                <a:latin typeface="Calibri" panose="020F0502020204030204"/>
              </a:rPr>
              <a:t>Agro</a:t>
            </a:r>
            <a:r>
              <a:rPr lang="en-GB" sz="800" i="1" kern="0" dirty="0">
                <a:solidFill>
                  <a:prstClr val="black"/>
                </a:solidFill>
                <a:latin typeface="Calibri" panose="020F0502020204030204"/>
              </a:rPr>
              <a:t> Group financial year ended on 2020 Jun 30, KG Group – 2019 Dec 31.</a:t>
            </a:r>
          </a:p>
          <a:p>
            <a:pPr defTabSz="1219170">
              <a:defRPr/>
            </a:pPr>
            <a:endParaRPr lang="en-US" sz="800" i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7" name="Table 2047">
            <a:extLst>
              <a:ext uri="{FF2B5EF4-FFF2-40B4-BE49-F238E27FC236}">
                <a16:creationId xmlns:a16="http://schemas.microsoft.com/office/drawing/2014/main" xmlns="" id="{F7033F2F-22FF-411A-87DA-41D84A23C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3524053"/>
              </p:ext>
            </p:extLst>
          </p:nvPr>
        </p:nvGraphicFramePr>
        <p:xfrm>
          <a:off x="7698348" y="5343372"/>
          <a:ext cx="1139816" cy="832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9816">
                  <a:extLst>
                    <a:ext uri="{9D8B030D-6E8A-4147-A177-3AD203B41FA5}">
                      <a16:colId xmlns:a16="http://schemas.microsoft.com/office/drawing/2014/main" xmlns="" val="523222498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lt-LT" sz="1200" b="0" dirty="0" err="1"/>
                        <a:t>Revenue</a:t>
                      </a:r>
                      <a:r>
                        <a:rPr lang="en-GB" sz="1200" b="0" dirty="0"/>
                        <a:t> </a:t>
                      </a:r>
                    </a:p>
                    <a:p>
                      <a:pPr algn="ctr"/>
                      <a:r>
                        <a:rPr lang="lt-LT" sz="1200" b="0" dirty="0"/>
                        <a:t>697</a:t>
                      </a:r>
                      <a:r>
                        <a:rPr lang="en-GB" sz="1200" b="0" dirty="0"/>
                        <a:t> EURm</a:t>
                      </a:r>
                      <a:endParaRPr lang="lt-LT" sz="1200" b="0" dirty="0"/>
                    </a:p>
                    <a:p>
                      <a:pPr algn="ctr"/>
                      <a:endParaRPr lang="lt-LT" sz="700" dirty="0"/>
                    </a:p>
                  </a:txBody>
                  <a:tcPr marL="0" marR="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833134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lt-LT" sz="1100" b="0" dirty="0">
                        <a:solidFill>
                          <a:srgbClr val="013082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45789607"/>
                  </a:ext>
                </a:extLst>
              </a:tr>
            </a:tbl>
          </a:graphicData>
        </a:graphic>
      </p:graphicFrame>
      <p:graphicFrame>
        <p:nvGraphicFramePr>
          <p:cNvPr id="58" name="Table 2047">
            <a:extLst>
              <a:ext uri="{FF2B5EF4-FFF2-40B4-BE49-F238E27FC236}">
                <a16:creationId xmlns:a16="http://schemas.microsoft.com/office/drawing/2014/main" xmlns="" id="{18862673-DFE7-419F-AECA-6FD6F6F88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4636334"/>
              </p:ext>
            </p:extLst>
          </p:nvPr>
        </p:nvGraphicFramePr>
        <p:xfrm>
          <a:off x="8892515" y="5344256"/>
          <a:ext cx="897311" cy="832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311">
                  <a:extLst>
                    <a:ext uri="{9D8B030D-6E8A-4147-A177-3AD203B41FA5}">
                      <a16:colId xmlns:a16="http://schemas.microsoft.com/office/drawing/2014/main" xmlns="" val="523222498"/>
                    </a:ext>
                  </a:extLst>
                </a:gridCol>
              </a:tblGrid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EBITDA</a:t>
                      </a:r>
                    </a:p>
                    <a:p>
                      <a:pPr algn="ctr"/>
                      <a:r>
                        <a:rPr lang="lt-LT" sz="1200" b="0" dirty="0"/>
                        <a:t>33</a:t>
                      </a:r>
                      <a:r>
                        <a:rPr lang="en-US" sz="1200" b="0" dirty="0"/>
                        <a:t> EURm</a:t>
                      </a:r>
                    </a:p>
                    <a:p>
                      <a:pPr algn="ctr"/>
                      <a:endParaRPr lang="lt-LT" sz="700" dirty="0"/>
                    </a:p>
                  </a:txBody>
                  <a:tcPr marL="0" marR="0" marT="0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833134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lt-LT" sz="1100" b="0" dirty="0">
                        <a:solidFill>
                          <a:srgbClr val="013082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45789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260731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52FCA08-7EF3-447C-9115-C7EA3AE91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01A8DF-6D26-43B3-AB00-64F4F8FA88C7}" type="slidenum">
              <a:rPr lang="lt-LT" smtClean="0"/>
              <a:pPr/>
              <a:t>11</a:t>
            </a:fld>
            <a:endParaRPr lang="lt-LT"/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xmlns="" id="{F25405FA-1DDE-4712-9621-6741CB729FEF}"/>
              </a:ext>
            </a:extLst>
          </p:cNvPr>
          <p:cNvSpPr txBox="1">
            <a:spLocks/>
          </p:cNvSpPr>
          <p:nvPr/>
        </p:nvSpPr>
        <p:spPr>
          <a:xfrm>
            <a:off x="1068350" y="77130"/>
            <a:ext cx="870296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0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>
                <a:solidFill>
                  <a:schemeClr val="bg1">
                    <a:lumMod val="50000"/>
                  </a:schemeClr>
                </a:solidFill>
              </a:rPr>
              <a:t>Įsigyti nauji verslai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9BD7782-2AD7-4421-992A-D5F58A9CBD96}"/>
              </a:ext>
            </a:extLst>
          </p:cNvPr>
          <p:cNvGrpSpPr/>
          <p:nvPr/>
        </p:nvGrpSpPr>
        <p:grpSpPr>
          <a:xfrm>
            <a:off x="0" y="1626809"/>
            <a:ext cx="12192000" cy="3417053"/>
            <a:chOff x="320" y="896047"/>
            <a:chExt cx="9135658" cy="2562790"/>
          </a:xfrm>
        </p:grpSpPr>
        <p:pic>
          <p:nvPicPr>
            <p:cNvPr id="5" name="Paveikslėlis 28">
              <a:extLst>
                <a:ext uri="{FF2B5EF4-FFF2-40B4-BE49-F238E27FC236}">
                  <a16:creationId xmlns:a16="http://schemas.microsoft.com/office/drawing/2014/main" xmlns="" id="{8E0E79D9-111D-4498-988B-A752D3169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" y="896047"/>
              <a:ext cx="8143904" cy="2562790"/>
            </a:xfrm>
            <a:prstGeom prst="rect">
              <a:avLst/>
            </a:prstGeom>
          </p:spPr>
        </p:pic>
        <p:pic>
          <p:nvPicPr>
            <p:cNvPr id="6" name="Paveikslėlis 14">
              <a:extLst>
                <a:ext uri="{FF2B5EF4-FFF2-40B4-BE49-F238E27FC236}">
                  <a16:creationId xmlns:a16="http://schemas.microsoft.com/office/drawing/2014/main" xmlns="" id="{9FB63EFC-62E8-4B25-9CEE-E076903DE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0949"/>
            <a:stretch/>
          </p:blipFill>
          <p:spPr>
            <a:xfrm>
              <a:off x="8130266" y="896047"/>
              <a:ext cx="1005712" cy="256279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D7EF47-F20C-45A8-94C3-4CE4E55D8021}"/>
              </a:ext>
            </a:extLst>
          </p:cNvPr>
          <p:cNvSpPr txBox="1"/>
          <p:nvPr/>
        </p:nvSpPr>
        <p:spPr>
          <a:xfrm>
            <a:off x="-28757" y="5166048"/>
            <a:ext cx="1429317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>
                <a:latin typeface="Calibri" panose="020F0502020204030204" pitchFamily="34" charset="0"/>
              </a:rPr>
              <a:t>Prekės žemdirbiams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B8BC8D-2DDF-4783-A4AB-3EF362D9B33A}"/>
              </a:ext>
            </a:extLst>
          </p:cNvPr>
          <p:cNvSpPr txBox="1"/>
          <p:nvPr/>
        </p:nvSpPr>
        <p:spPr>
          <a:xfrm>
            <a:off x="1162215" y="5166048"/>
            <a:ext cx="1156668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>
                <a:latin typeface="Calibri" panose="020F0502020204030204" pitchFamily="34" charset="0"/>
              </a:rPr>
              <a:t>Miltai ir jų mišiniai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EB9EAC-01F7-4D3F-B346-DB079CD8AF09}"/>
              </a:ext>
            </a:extLst>
          </p:cNvPr>
          <p:cNvSpPr txBox="1"/>
          <p:nvPr/>
        </p:nvSpPr>
        <p:spPr>
          <a:xfrm>
            <a:off x="3459740" y="5166048"/>
            <a:ext cx="1407237" cy="87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>
                <a:latin typeface="Calibri" panose="020F0502020204030204" pitchFamily="34" charset="0"/>
              </a:rPr>
              <a:t>Greito paruošimo produktai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97B9A4-838B-4C7D-AA10-5B011F65488A}"/>
              </a:ext>
            </a:extLst>
          </p:cNvPr>
          <p:cNvSpPr txBox="1"/>
          <p:nvPr/>
        </p:nvSpPr>
        <p:spPr>
          <a:xfrm>
            <a:off x="4762436" y="5166048"/>
            <a:ext cx="1314792" cy="87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>
                <a:latin typeface="Calibri" panose="020F0502020204030204" pitchFamily="34" charset="0"/>
              </a:rPr>
              <a:t>Prekyba žaliavomis pašarams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5B9626-F251-4BBE-90E7-50F427FB5CCB}"/>
              </a:ext>
            </a:extLst>
          </p:cNvPr>
          <p:cNvSpPr txBox="1"/>
          <p:nvPr/>
        </p:nvSpPr>
        <p:spPr>
          <a:xfrm>
            <a:off x="5919290" y="5166048"/>
            <a:ext cx="1527868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>
                <a:latin typeface="Calibri" panose="020F0502020204030204" pitchFamily="34" charset="0"/>
              </a:rPr>
              <a:t>Pašarai ir jų priedai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B8874AD-4868-4447-8AD7-5A318C702A47}"/>
              </a:ext>
            </a:extLst>
          </p:cNvPr>
          <p:cNvSpPr txBox="1"/>
          <p:nvPr/>
        </p:nvSpPr>
        <p:spPr>
          <a:xfrm>
            <a:off x="7129541" y="5166048"/>
            <a:ext cx="1269380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en-US" sz="1576" i="1" spc="-7" dirty="0" err="1">
                <a:latin typeface="Calibri" panose="020F0502020204030204" pitchFamily="34" charset="0"/>
              </a:rPr>
              <a:t>Veterinar</a:t>
            </a:r>
            <a:r>
              <a:rPr lang="lt-LT" sz="1576" i="1" spc="-7" dirty="0" err="1">
                <a:latin typeface="Calibri" panose="020F0502020204030204" pitchFamily="34" charset="0"/>
              </a:rPr>
              <a:t>inė</a:t>
            </a:r>
            <a:r>
              <a:rPr lang="en-US" sz="1576" i="1" spc="-7" dirty="0">
                <a:latin typeface="Calibri" panose="020F0502020204030204" pitchFamily="34" charset="0"/>
              </a:rPr>
              <a:t> </a:t>
            </a:r>
            <a:r>
              <a:rPr lang="lt-LT" sz="1576" i="1" spc="-7" dirty="0">
                <a:latin typeface="Calibri" panose="020F0502020204030204" pitchFamily="34" charset="0"/>
              </a:rPr>
              <a:t>farmacija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3A2E16-F22E-4E07-9DDC-E4A80CAA3824}"/>
              </a:ext>
            </a:extLst>
          </p:cNvPr>
          <p:cNvSpPr txBox="1"/>
          <p:nvPr/>
        </p:nvSpPr>
        <p:spPr>
          <a:xfrm>
            <a:off x="8269600" y="5166048"/>
            <a:ext cx="1440121" cy="87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 err="1">
                <a:latin typeface="Calibri" panose="020F0502020204030204" pitchFamily="34" charset="0"/>
              </a:rPr>
              <a:t>Ekstruduoti</a:t>
            </a:r>
            <a:r>
              <a:rPr lang="lt-LT" sz="1576" i="1" spc="-7" dirty="0">
                <a:latin typeface="Calibri" panose="020F0502020204030204" pitchFamily="34" charset="0"/>
              </a:rPr>
              <a:t> produktai ir baltymai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A20DE7-DD37-445D-AE2D-3B459587B5F4}"/>
              </a:ext>
            </a:extLst>
          </p:cNvPr>
          <p:cNvSpPr txBox="1"/>
          <p:nvPr/>
        </p:nvSpPr>
        <p:spPr>
          <a:xfrm>
            <a:off x="9422427" y="5166048"/>
            <a:ext cx="1427352" cy="87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>
                <a:latin typeface="Calibri" panose="020F0502020204030204" pitchFamily="34" charset="0"/>
              </a:rPr>
              <a:t>Dezinfekcinės medžiagos ir paslaugos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D13580-9A18-4305-AD9D-B811FC7BD8DE}"/>
              </a:ext>
            </a:extLst>
          </p:cNvPr>
          <p:cNvSpPr txBox="1"/>
          <p:nvPr/>
        </p:nvSpPr>
        <p:spPr>
          <a:xfrm>
            <a:off x="2341094" y="5166048"/>
            <a:ext cx="1156668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  <a:defRPr/>
            </a:pPr>
            <a:r>
              <a:rPr lang="lt-LT" sz="1576" i="1" spc="-7" dirty="0" err="1">
                <a:latin typeface="Calibri" panose="020F0502020204030204" pitchFamily="34" charset="0"/>
              </a:rPr>
              <a:t>Paniruotės</a:t>
            </a:r>
            <a:r>
              <a:rPr lang="lt-LT" sz="1576" i="1" spc="-7" dirty="0">
                <a:latin typeface="Calibri" panose="020F0502020204030204" pitchFamily="34" charset="0"/>
              </a:rPr>
              <a:t> produktai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9C7E37-1B6C-482A-82AB-755DEDD9F258}"/>
              </a:ext>
            </a:extLst>
          </p:cNvPr>
          <p:cNvSpPr txBox="1"/>
          <p:nvPr/>
        </p:nvSpPr>
        <p:spPr>
          <a:xfrm>
            <a:off x="10680772" y="5166048"/>
            <a:ext cx="1427352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78">
              <a:lnSpc>
                <a:spcPct val="110000"/>
              </a:lnSpc>
            </a:pPr>
            <a:r>
              <a:rPr lang="lt-LT" sz="1576" i="1" spc="-7" dirty="0">
                <a:latin typeface="Calibri" panose="020F0502020204030204" pitchFamily="34" charset="0"/>
              </a:rPr>
              <a:t>Paukštiena ir jos gaminiai</a:t>
            </a:r>
            <a:endParaRPr lang="en-US" sz="1576" i="1" spc="-7" dirty="0">
              <a:latin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6752F9B-7673-46E3-B16A-9C4912CA080A}"/>
              </a:ext>
            </a:extLst>
          </p:cNvPr>
          <p:cNvGrpSpPr/>
          <p:nvPr/>
        </p:nvGrpSpPr>
        <p:grpSpPr>
          <a:xfrm>
            <a:off x="1400560" y="1207580"/>
            <a:ext cx="9138878" cy="594086"/>
            <a:chOff x="1476968" y="3851827"/>
            <a:chExt cx="9138878" cy="594086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41684747-8E09-4795-AC13-7F2035956E9A}"/>
                </a:ext>
              </a:extLst>
            </p:cNvPr>
            <p:cNvSpPr>
              <a:spLocks/>
            </p:cNvSpPr>
            <p:nvPr/>
          </p:nvSpPr>
          <p:spPr bwMode="auto">
            <a:xfrm rot="1065552">
              <a:off x="1476968" y="3851827"/>
              <a:ext cx="595721" cy="594086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EF9B11"/>
            </a:solidFill>
            <a:ln>
              <a:noFill/>
            </a:ln>
          </p:spPr>
          <p:txBody>
            <a:bodyPr vert="horz" wrap="square" lIns="72920" tIns="36460" rIns="72920" bIns="36460" numCol="1" anchor="t" anchorCtr="0" compatLnSpc="1">
              <a:prstTxWarp prst="textNoShape">
                <a:avLst/>
              </a:prstTxWarp>
            </a:bodyPr>
            <a:lstStyle/>
            <a:p>
              <a:endParaRPr lang="lt-LT" sz="1311" dirty="0">
                <a:highlight>
                  <a:srgbClr val="003082"/>
                </a:highlight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FC7A8FE3-B260-4FA5-AD2B-6BE9D1EABC6E}"/>
                </a:ext>
              </a:extLst>
            </p:cNvPr>
            <p:cNvSpPr>
              <a:spLocks/>
            </p:cNvSpPr>
            <p:nvPr/>
          </p:nvSpPr>
          <p:spPr bwMode="auto">
            <a:xfrm rot="1065552">
              <a:off x="2724781" y="3851827"/>
              <a:ext cx="595721" cy="594086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EF9B11"/>
            </a:solidFill>
            <a:ln>
              <a:noFill/>
            </a:ln>
          </p:spPr>
          <p:txBody>
            <a:bodyPr vert="horz" wrap="square" lIns="72920" tIns="36460" rIns="72920" bIns="36460" numCol="1" anchor="t" anchorCtr="0" compatLnSpc="1">
              <a:prstTxWarp prst="textNoShape">
                <a:avLst/>
              </a:prstTxWarp>
            </a:bodyPr>
            <a:lstStyle/>
            <a:p>
              <a:endParaRPr lang="lt-LT" sz="1311" dirty="0">
                <a:highlight>
                  <a:srgbClr val="003082"/>
                </a:highlight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xmlns="" id="{F6049E05-4236-4781-AF41-A203514F8B94}"/>
                </a:ext>
              </a:extLst>
            </p:cNvPr>
            <p:cNvSpPr>
              <a:spLocks/>
            </p:cNvSpPr>
            <p:nvPr/>
          </p:nvSpPr>
          <p:spPr bwMode="auto">
            <a:xfrm rot="1065552">
              <a:off x="3865498" y="3851827"/>
              <a:ext cx="595721" cy="594086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EF9B11"/>
            </a:solidFill>
            <a:ln>
              <a:noFill/>
            </a:ln>
          </p:spPr>
          <p:txBody>
            <a:bodyPr vert="horz" wrap="square" lIns="72920" tIns="36460" rIns="72920" bIns="36460" numCol="1" anchor="t" anchorCtr="0" compatLnSpc="1">
              <a:prstTxWarp prst="textNoShape">
                <a:avLst/>
              </a:prstTxWarp>
            </a:bodyPr>
            <a:lstStyle/>
            <a:p>
              <a:endParaRPr lang="lt-LT" sz="1311" dirty="0">
                <a:highlight>
                  <a:srgbClr val="003082"/>
                </a:highlight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xmlns="" id="{7D675BA1-912E-41A3-A468-9CE1D1379E80}"/>
                </a:ext>
              </a:extLst>
            </p:cNvPr>
            <p:cNvSpPr>
              <a:spLocks/>
            </p:cNvSpPr>
            <p:nvPr/>
          </p:nvSpPr>
          <p:spPr bwMode="auto">
            <a:xfrm rot="1065552">
              <a:off x="6383493" y="3851827"/>
              <a:ext cx="595721" cy="594086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F9B11"/>
              </a:solidFill>
            </a:ln>
          </p:spPr>
          <p:txBody>
            <a:bodyPr vert="horz" wrap="square" lIns="72920" tIns="36460" rIns="72920" bIns="36460" numCol="1" anchor="t" anchorCtr="0" compatLnSpc="1">
              <a:prstTxWarp prst="textNoShape">
                <a:avLst/>
              </a:prstTxWarp>
            </a:bodyPr>
            <a:lstStyle/>
            <a:p>
              <a:endParaRPr lang="lt-LT" sz="1311" dirty="0">
                <a:highlight>
                  <a:srgbClr val="003082"/>
                </a:highlight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ADCD289C-1C4A-40BF-A974-ECFB17AFBCFB}"/>
                </a:ext>
              </a:extLst>
            </p:cNvPr>
            <p:cNvSpPr>
              <a:spLocks/>
            </p:cNvSpPr>
            <p:nvPr/>
          </p:nvSpPr>
          <p:spPr bwMode="auto">
            <a:xfrm rot="1065552">
              <a:off x="7624854" y="3851827"/>
              <a:ext cx="595721" cy="594086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EF9B11"/>
            </a:solidFill>
            <a:ln>
              <a:noFill/>
            </a:ln>
          </p:spPr>
          <p:txBody>
            <a:bodyPr vert="horz" wrap="square" lIns="72920" tIns="36460" rIns="72920" bIns="36460" numCol="1" anchor="t" anchorCtr="0" compatLnSpc="1">
              <a:prstTxWarp prst="textNoShape">
                <a:avLst/>
              </a:prstTxWarp>
            </a:bodyPr>
            <a:lstStyle/>
            <a:p>
              <a:endParaRPr lang="lt-LT" sz="1311" dirty="0">
                <a:highlight>
                  <a:srgbClr val="003082"/>
                </a:highlight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B55FBA3E-57F2-42AA-98A7-20BBB28B5379}"/>
                </a:ext>
              </a:extLst>
            </p:cNvPr>
            <p:cNvSpPr>
              <a:spLocks/>
            </p:cNvSpPr>
            <p:nvPr/>
          </p:nvSpPr>
          <p:spPr bwMode="auto">
            <a:xfrm rot="1065552">
              <a:off x="8854577" y="3851827"/>
              <a:ext cx="595721" cy="594086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EF9B11"/>
            </a:solidFill>
            <a:ln>
              <a:noFill/>
            </a:ln>
          </p:spPr>
          <p:txBody>
            <a:bodyPr vert="horz" wrap="square" lIns="72920" tIns="36460" rIns="72920" bIns="36460" numCol="1" anchor="t" anchorCtr="0" compatLnSpc="1">
              <a:prstTxWarp prst="textNoShape">
                <a:avLst/>
              </a:prstTxWarp>
            </a:bodyPr>
            <a:lstStyle/>
            <a:p>
              <a:endParaRPr lang="lt-LT" sz="1311" dirty="0">
                <a:highlight>
                  <a:srgbClr val="003082"/>
                </a:highlight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xmlns="" id="{6A61A89D-72BC-4CAD-9F6D-E0EEF3CD23E1}"/>
                </a:ext>
              </a:extLst>
            </p:cNvPr>
            <p:cNvSpPr>
              <a:spLocks/>
            </p:cNvSpPr>
            <p:nvPr/>
          </p:nvSpPr>
          <p:spPr bwMode="auto">
            <a:xfrm rot="1065552">
              <a:off x="10020125" y="3851827"/>
              <a:ext cx="595721" cy="594086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EF9B11"/>
            </a:solidFill>
            <a:ln>
              <a:noFill/>
            </a:ln>
          </p:spPr>
          <p:txBody>
            <a:bodyPr vert="horz" wrap="square" lIns="72920" tIns="36460" rIns="72920" bIns="36460" numCol="1" anchor="t" anchorCtr="0" compatLnSpc="1">
              <a:prstTxWarp prst="textNoShape">
                <a:avLst/>
              </a:prstTxWarp>
            </a:bodyPr>
            <a:lstStyle/>
            <a:p>
              <a:endParaRPr lang="lt-LT" sz="1311" dirty="0">
                <a:highlight>
                  <a:srgbClr val="003082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2467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4C9895-76E8-4542-8DD3-FE8EA725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Planuojami rodikliai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2182D67-ED0C-42DA-91A7-2A45472B3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01A8DF-6D26-43B3-AB00-64F4F8FA88C7}" type="slidenum">
              <a:rPr lang="lt-LT" smtClean="0"/>
              <a:pPr/>
              <a:t>12</a:t>
            </a:fld>
            <a:endParaRPr lang="lt-LT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xmlns="" id="{4E018BE0-AADB-482C-8570-5DC8D7D36C23}"/>
              </a:ext>
            </a:extLst>
          </p:cNvPr>
          <p:cNvSpPr>
            <a:spLocks/>
          </p:cNvSpPr>
          <p:nvPr/>
        </p:nvSpPr>
        <p:spPr bwMode="auto">
          <a:xfrm rot="1134868" flipH="1" flipV="1">
            <a:off x="3752759" y="2896469"/>
            <a:ext cx="2619928" cy="2259217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lt-L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2225EC49-6F94-43F8-9B70-D94040853DB1}"/>
              </a:ext>
            </a:extLst>
          </p:cNvPr>
          <p:cNvSpPr>
            <a:spLocks/>
          </p:cNvSpPr>
          <p:nvPr/>
        </p:nvSpPr>
        <p:spPr bwMode="auto">
          <a:xfrm rot="17146830">
            <a:off x="5277631" y="3416274"/>
            <a:ext cx="2700252" cy="2734077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EF9B1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lt-L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E01E856D-0401-4BEC-A524-680C6051681F}"/>
              </a:ext>
            </a:extLst>
          </p:cNvPr>
          <p:cNvSpPr>
            <a:spLocks/>
          </p:cNvSpPr>
          <p:nvPr/>
        </p:nvSpPr>
        <p:spPr bwMode="auto">
          <a:xfrm rot="3455318">
            <a:off x="5563085" y="2474416"/>
            <a:ext cx="1171059" cy="1197419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04667" tIns="52333" rIns="104667" bIns="52333" numCol="1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endParaRPr lang="lt-LT" sz="251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xmlns="" id="{F309B244-1937-4D5A-89FB-4ADA885EAC18}"/>
              </a:ext>
            </a:extLst>
          </p:cNvPr>
          <p:cNvSpPr txBox="1"/>
          <p:nvPr/>
        </p:nvSpPr>
        <p:spPr>
          <a:xfrm>
            <a:off x="4323323" y="3294177"/>
            <a:ext cx="1305779" cy="86916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78">
              <a:spcBef>
                <a:spcPts val="57"/>
              </a:spcBef>
              <a:defRPr/>
            </a:pPr>
            <a:r>
              <a:rPr lang="lt-LT" sz="3200" b="1" spc="121" dirty="0">
                <a:solidFill>
                  <a:prstClr val="white"/>
                </a:solidFill>
                <a:latin typeface="Calibri"/>
                <a:ea typeface="Georgia" charset="0"/>
                <a:cs typeface="Georgia" charset="0"/>
              </a:rPr>
              <a:t>€ 1,3 </a:t>
            </a:r>
            <a:r>
              <a:rPr lang="lt-LT" sz="2400" b="1" spc="121" dirty="0">
                <a:solidFill>
                  <a:prstClr val="white"/>
                </a:solidFill>
                <a:latin typeface="Calibri"/>
                <a:ea typeface="Georgia" charset="0"/>
                <a:cs typeface="Georgia" charset="0"/>
              </a:rPr>
              <a:t>mlrd. </a:t>
            </a:r>
            <a:endParaRPr sz="2400" b="1" spc="121" dirty="0">
              <a:solidFill>
                <a:prstClr val="white"/>
              </a:solidFill>
              <a:latin typeface="Calibri"/>
              <a:ea typeface="Georgia" charset="0"/>
              <a:cs typeface="Georgia" charset="0"/>
            </a:endParaRPr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xmlns="" id="{99973553-30C6-4365-ACCE-BC772577C498}"/>
              </a:ext>
            </a:extLst>
          </p:cNvPr>
          <p:cNvSpPr txBox="1"/>
          <p:nvPr/>
        </p:nvSpPr>
        <p:spPr>
          <a:xfrm>
            <a:off x="6203143" y="4270766"/>
            <a:ext cx="1730279" cy="851302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defTabSz="554478">
              <a:spcBef>
                <a:spcPts val="79"/>
              </a:spcBef>
              <a:defRPr/>
            </a:pPr>
            <a:r>
              <a:rPr lang="en-US" sz="3200" b="1" spc="3" dirty="0">
                <a:solidFill>
                  <a:prstClr val="white"/>
                </a:solidFill>
                <a:latin typeface="Calibri"/>
                <a:ea typeface="Georgia" charset="0"/>
                <a:cs typeface="Calibri" panose="020F0502020204030204" pitchFamily="34" charset="0"/>
              </a:rPr>
              <a:t>€</a:t>
            </a:r>
            <a:r>
              <a:rPr lang="lt-LT" sz="3200" b="1" spc="3" dirty="0">
                <a:solidFill>
                  <a:prstClr val="white"/>
                </a:solidFill>
                <a:latin typeface="Calibri"/>
                <a:ea typeface="Georgia" charset="0"/>
                <a:cs typeface="Calibri" panose="020F0502020204030204" pitchFamily="34" charset="0"/>
              </a:rPr>
              <a:t> </a:t>
            </a:r>
            <a:r>
              <a:rPr lang="en-US" sz="3200" b="1" spc="3" dirty="0">
                <a:solidFill>
                  <a:prstClr val="white"/>
                </a:solidFill>
                <a:latin typeface="Calibri"/>
                <a:ea typeface="Georgia" charset="0"/>
                <a:cs typeface="Calibri" panose="020F0502020204030204" pitchFamily="34" charset="0"/>
              </a:rPr>
              <a:t>50-60 </a:t>
            </a:r>
            <a:endParaRPr lang="lt-LT" sz="3200" b="1" spc="3" dirty="0">
              <a:solidFill>
                <a:prstClr val="white"/>
              </a:solidFill>
              <a:latin typeface="Calibri"/>
              <a:ea typeface="Georgia" charset="0"/>
              <a:cs typeface="Calibri" panose="020F0502020204030204" pitchFamily="34" charset="0"/>
            </a:endParaRPr>
          </a:p>
          <a:p>
            <a:pPr marL="7701" defTabSz="554478">
              <a:spcBef>
                <a:spcPts val="79"/>
              </a:spcBef>
              <a:defRPr/>
            </a:pPr>
            <a:r>
              <a:rPr lang="en-US" sz="2183" b="1" spc="3" dirty="0">
                <a:solidFill>
                  <a:prstClr val="white"/>
                </a:solidFill>
                <a:latin typeface="Calibri"/>
                <a:ea typeface="Georgia" charset="0"/>
                <a:cs typeface="Calibri" panose="020F0502020204030204" pitchFamily="34" charset="0"/>
              </a:rPr>
              <a:t>million </a:t>
            </a:r>
          </a:p>
        </p:txBody>
      </p:sp>
      <p:sp>
        <p:nvSpPr>
          <p:cNvPr id="9" name="object 30">
            <a:extLst>
              <a:ext uri="{FF2B5EF4-FFF2-40B4-BE49-F238E27FC236}">
                <a16:creationId xmlns:a16="http://schemas.microsoft.com/office/drawing/2014/main" xmlns="" id="{FB488504-2960-48F4-83E9-8D440C6813F8}"/>
              </a:ext>
            </a:extLst>
          </p:cNvPr>
          <p:cNvSpPr txBox="1"/>
          <p:nvPr/>
        </p:nvSpPr>
        <p:spPr>
          <a:xfrm>
            <a:off x="3621087" y="5101568"/>
            <a:ext cx="2026219" cy="41782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78">
              <a:spcBef>
                <a:spcPts val="57"/>
              </a:spcBef>
              <a:defRPr/>
            </a:pPr>
            <a:r>
              <a:rPr lang="lt-LT" sz="2667" i="1" spc="121" dirty="0">
                <a:solidFill>
                  <a:prstClr val="black"/>
                </a:solidFill>
                <a:latin typeface="Calibri"/>
                <a:ea typeface="Georgia" charset="0"/>
                <a:cs typeface="Georgia" charset="0"/>
              </a:rPr>
              <a:t>Pajamos</a:t>
            </a:r>
            <a:endParaRPr sz="2667" i="1" spc="121" dirty="0">
              <a:solidFill>
                <a:prstClr val="black"/>
              </a:solidFill>
              <a:latin typeface="Calibri"/>
              <a:ea typeface="Georgia" charset="0"/>
              <a:cs typeface="Georgia" charset="0"/>
            </a:endParaRPr>
          </a:p>
        </p:txBody>
      </p:sp>
      <p:sp>
        <p:nvSpPr>
          <p:cNvPr id="10" name="object 30">
            <a:extLst>
              <a:ext uri="{FF2B5EF4-FFF2-40B4-BE49-F238E27FC236}">
                <a16:creationId xmlns:a16="http://schemas.microsoft.com/office/drawing/2014/main" xmlns="" id="{9EEF2382-209C-45CE-85C3-D4F42BD3DE79}"/>
              </a:ext>
            </a:extLst>
          </p:cNvPr>
          <p:cNvSpPr txBox="1"/>
          <p:nvPr/>
        </p:nvSpPr>
        <p:spPr>
          <a:xfrm>
            <a:off x="6003204" y="6075747"/>
            <a:ext cx="1249104" cy="41782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78">
              <a:spcBef>
                <a:spcPts val="57"/>
              </a:spcBef>
              <a:defRPr/>
            </a:pPr>
            <a:r>
              <a:rPr lang="lt-LT" sz="2667" i="1" spc="121" dirty="0">
                <a:solidFill>
                  <a:prstClr val="black"/>
                </a:solidFill>
                <a:latin typeface="Calibri"/>
                <a:ea typeface="Georgia" charset="0"/>
                <a:cs typeface="Georgia" charset="0"/>
              </a:rPr>
              <a:t>EBITDA</a:t>
            </a:r>
            <a:endParaRPr sz="2667" i="1" spc="121" dirty="0">
              <a:solidFill>
                <a:prstClr val="black"/>
              </a:solidFill>
              <a:latin typeface="Calibri"/>
              <a:ea typeface="Georgia" charset="0"/>
              <a:cs typeface="Georgia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5CA007F-8634-4F8D-AA8C-1F478FB11B7E}"/>
              </a:ext>
            </a:extLst>
          </p:cNvPr>
          <p:cNvGrpSpPr/>
          <p:nvPr/>
        </p:nvGrpSpPr>
        <p:grpSpPr>
          <a:xfrm>
            <a:off x="6526570" y="1253727"/>
            <a:ext cx="1846070" cy="895655"/>
            <a:chOff x="6668124" y="1560717"/>
            <a:chExt cx="1642320" cy="7327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1A59FDC-CCF6-443C-B5E9-8CA25E495CF9}"/>
                </a:ext>
              </a:extLst>
            </p:cNvPr>
            <p:cNvSpPr txBox="1"/>
            <p:nvPr/>
          </p:nvSpPr>
          <p:spPr>
            <a:xfrm>
              <a:off x="6668124" y="1579151"/>
              <a:ext cx="527458" cy="714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  <a:endParaRPr lang="lt-LT" sz="40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6F32FDC-54EE-4A40-AFCF-255D6FB15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7253200" y="1560717"/>
              <a:ext cx="1057244" cy="725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A blue and yellow logo&#10;&#10;Description automatically generated with medium confidence">
            <a:extLst>
              <a:ext uri="{FF2B5EF4-FFF2-40B4-BE49-F238E27FC236}">
                <a16:creationId xmlns:a16="http://schemas.microsoft.com/office/drawing/2014/main" xmlns="" id="{BE07B5D2-2B36-4FC9-942E-A78C7A06C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8764" y="1433836"/>
            <a:ext cx="2155654" cy="4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598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28A862-3C6D-48FC-A1B9-3BC7A5DD775F}"/>
              </a:ext>
            </a:extLst>
          </p:cNvPr>
          <p:cNvGrpSpPr/>
          <p:nvPr/>
        </p:nvGrpSpPr>
        <p:grpSpPr>
          <a:xfrm>
            <a:off x="3307051" y="1900480"/>
            <a:ext cx="6341432" cy="4328365"/>
            <a:chOff x="3833705" y="1391988"/>
            <a:chExt cx="4756074" cy="32462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D4B9E30-7376-4DEA-8618-A08E849D1E8B}"/>
                </a:ext>
              </a:extLst>
            </p:cNvPr>
            <p:cNvSpPr txBox="1"/>
            <p:nvPr/>
          </p:nvSpPr>
          <p:spPr>
            <a:xfrm>
              <a:off x="3833705" y="3360554"/>
              <a:ext cx="1590687" cy="49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/>
              <a:r>
                <a:rPr lang="en-US" sz="2133">
                  <a:solidFill>
                    <a:prstClr val="black"/>
                  </a:solidFill>
                  <a:latin typeface="Calibri"/>
                </a:rPr>
                <a:t>Companies</a:t>
              </a:r>
              <a:endParaRPr lang="lt-LT" sz="2133">
                <a:solidFill>
                  <a:prstClr val="black"/>
                </a:solidFill>
                <a:latin typeface="Calibri"/>
              </a:endParaRPr>
            </a:p>
            <a:p>
              <a:pPr defTabSz="914377"/>
              <a:r>
                <a:rPr lang="lt-LT" sz="2133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Įmonės</a:t>
              </a:r>
              <a:endParaRPr lang="en-US" sz="2133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309B5AA-4708-40BC-ACFB-7764B24C4D56}"/>
                </a:ext>
              </a:extLst>
            </p:cNvPr>
            <p:cNvSpPr txBox="1"/>
            <p:nvPr/>
          </p:nvSpPr>
          <p:spPr>
            <a:xfrm>
              <a:off x="6999092" y="1391988"/>
              <a:ext cx="1590687" cy="49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/>
              <a:r>
                <a:rPr lang="en-US" sz="2133">
                  <a:solidFill>
                    <a:prstClr val="black"/>
                  </a:solidFill>
                  <a:latin typeface="Calibri"/>
                </a:rPr>
                <a:t>Employees</a:t>
              </a:r>
              <a:endParaRPr lang="lt-LT" sz="2133">
                <a:solidFill>
                  <a:prstClr val="black"/>
                </a:solidFill>
                <a:latin typeface="Calibri"/>
              </a:endParaRPr>
            </a:p>
            <a:p>
              <a:pPr defTabSz="914377"/>
              <a:r>
                <a:rPr lang="lt-LT" sz="2133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Darbuotojų</a:t>
              </a:r>
              <a:endParaRPr lang="en-US" sz="2133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CB2CA03-29F2-4042-90A5-C362D0AB91C7}"/>
                </a:ext>
              </a:extLst>
            </p:cNvPr>
            <p:cNvSpPr txBox="1"/>
            <p:nvPr/>
          </p:nvSpPr>
          <p:spPr>
            <a:xfrm>
              <a:off x="5608239" y="4145915"/>
              <a:ext cx="1937968" cy="4923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/>
              <a:r>
                <a:rPr lang="lt-LT" sz="2133">
                  <a:solidFill>
                    <a:prstClr val="black"/>
                  </a:solidFill>
                  <a:latin typeface="Calibri"/>
                </a:rPr>
                <a:t>B</a:t>
              </a:r>
              <a:r>
                <a:rPr lang="en-US" sz="2133" err="1">
                  <a:solidFill>
                    <a:prstClr val="black"/>
                  </a:solidFill>
                  <a:latin typeface="Calibri"/>
                </a:rPr>
                <a:t>usiness</a:t>
              </a:r>
              <a:r>
                <a:rPr lang="en-US" sz="2133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lt-LT" sz="2133" err="1">
                  <a:solidFill>
                    <a:prstClr val="black"/>
                  </a:solidFill>
                  <a:latin typeface="Calibri"/>
                </a:rPr>
                <a:t>areas</a:t>
              </a:r>
              <a:endParaRPr lang="lt-LT" sz="2133">
                <a:solidFill>
                  <a:prstClr val="black"/>
                </a:solidFill>
                <a:latin typeface="Calibri"/>
              </a:endParaRPr>
            </a:p>
            <a:p>
              <a:pPr defTabSz="914377"/>
              <a:r>
                <a:rPr lang="lt-LT" sz="2133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Veiklos sričių</a:t>
              </a:r>
              <a:endParaRPr lang="en-US" sz="2133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251EC18-54EC-4795-B214-49585529F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796690" flipH="1">
            <a:off x="4080959" y="2209392"/>
            <a:ext cx="2393704" cy="17668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F51A414-C876-415B-BC89-142275564CB2}"/>
              </a:ext>
            </a:extLst>
          </p:cNvPr>
          <p:cNvGrpSpPr/>
          <p:nvPr/>
        </p:nvGrpSpPr>
        <p:grpSpPr>
          <a:xfrm>
            <a:off x="3023538" y="1508083"/>
            <a:ext cx="5368756" cy="4496876"/>
            <a:chOff x="594467" y="745596"/>
            <a:chExt cx="7444436" cy="61278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15B63B26-7F6E-4164-A1CA-1F7010E4DD1F}"/>
                </a:ext>
              </a:extLst>
            </p:cNvPr>
            <p:cNvGrpSpPr/>
            <p:nvPr/>
          </p:nvGrpSpPr>
          <p:grpSpPr>
            <a:xfrm rot="20854174">
              <a:off x="594467" y="745596"/>
              <a:ext cx="6847002" cy="6127801"/>
              <a:chOff x="315963" y="155489"/>
              <a:chExt cx="6847002" cy="612780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204D27BF-3D7E-4BFA-A737-256D21848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 rot="1138778">
                <a:off x="315963" y="871734"/>
                <a:ext cx="3974818" cy="2935342"/>
              </a:xfrm>
              <a:prstGeom prst="rect">
                <a:avLst/>
              </a:prstGeom>
            </p:spPr>
          </p:pic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xmlns="" id="{F42BDC80-9888-4420-A573-EC9B4628F9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846020" flipH="1" flipV="1">
                <a:off x="3016727" y="287340"/>
                <a:ext cx="4020459" cy="3756758"/>
              </a:xfrm>
              <a:custGeom>
                <a:avLst/>
                <a:gdLst>
                  <a:gd name="T0" fmla="*/ 881 w 1307"/>
                  <a:gd name="T1" fmla="*/ 200 h 1220"/>
                  <a:gd name="T2" fmla="*/ 1307 w 1307"/>
                  <a:gd name="T3" fmla="*/ 971 h 1220"/>
                  <a:gd name="T4" fmla="*/ 427 w 1307"/>
                  <a:gd name="T5" fmla="*/ 1021 h 1220"/>
                  <a:gd name="T6" fmla="*/ 0 w 1307"/>
                  <a:gd name="T7" fmla="*/ 249 h 1220"/>
                  <a:gd name="T8" fmla="*/ 881 w 1307"/>
                  <a:gd name="T9" fmla="*/ 200 h 1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7" h="1220">
                    <a:moveTo>
                      <a:pt x="881" y="200"/>
                    </a:moveTo>
                    <a:cubicBezTo>
                      <a:pt x="1241" y="399"/>
                      <a:pt x="1307" y="971"/>
                      <a:pt x="1307" y="971"/>
                    </a:cubicBezTo>
                    <a:cubicBezTo>
                      <a:pt x="1307" y="971"/>
                      <a:pt x="788" y="1220"/>
                      <a:pt x="427" y="1021"/>
                    </a:cubicBezTo>
                    <a:cubicBezTo>
                      <a:pt x="66" y="822"/>
                      <a:pt x="0" y="249"/>
                      <a:pt x="0" y="249"/>
                    </a:cubicBezTo>
                    <a:cubicBezTo>
                      <a:pt x="0" y="249"/>
                      <a:pt x="520" y="0"/>
                      <a:pt x="881" y="200"/>
                    </a:cubicBezTo>
                    <a:close/>
                  </a:path>
                </a:pathLst>
              </a:custGeom>
              <a:solidFill>
                <a:srgbClr val="003082">
                  <a:alpha val="9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lt-LT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xmlns="" id="{7DD7A49B-13AF-41CC-8BBD-C02B80A9BB7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23399">
                <a:off x="3767100" y="3110159"/>
                <a:ext cx="3395865" cy="3173131"/>
              </a:xfrm>
              <a:custGeom>
                <a:avLst/>
                <a:gdLst>
                  <a:gd name="T0" fmla="*/ 881 w 1307"/>
                  <a:gd name="T1" fmla="*/ 200 h 1220"/>
                  <a:gd name="T2" fmla="*/ 1307 w 1307"/>
                  <a:gd name="T3" fmla="*/ 971 h 1220"/>
                  <a:gd name="T4" fmla="*/ 427 w 1307"/>
                  <a:gd name="T5" fmla="*/ 1021 h 1220"/>
                  <a:gd name="T6" fmla="*/ 0 w 1307"/>
                  <a:gd name="T7" fmla="*/ 249 h 1220"/>
                  <a:gd name="T8" fmla="*/ 881 w 1307"/>
                  <a:gd name="T9" fmla="*/ 200 h 1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7" h="1220">
                    <a:moveTo>
                      <a:pt x="881" y="200"/>
                    </a:moveTo>
                    <a:cubicBezTo>
                      <a:pt x="1241" y="399"/>
                      <a:pt x="1307" y="971"/>
                      <a:pt x="1307" y="971"/>
                    </a:cubicBezTo>
                    <a:cubicBezTo>
                      <a:pt x="1307" y="971"/>
                      <a:pt x="788" y="1220"/>
                      <a:pt x="427" y="1021"/>
                    </a:cubicBezTo>
                    <a:cubicBezTo>
                      <a:pt x="66" y="822"/>
                      <a:pt x="0" y="249"/>
                      <a:pt x="0" y="249"/>
                    </a:cubicBezTo>
                    <a:cubicBezTo>
                      <a:pt x="0" y="249"/>
                      <a:pt x="520" y="0"/>
                      <a:pt x="881" y="200"/>
                    </a:cubicBezTo>
                    <a:close/>
                  </a:path>
                </a:pathLst>
              </a:custGeom>
              <a:solidFill>
                <a:srgbClr val="EF9B11">
                  <a:alpha val="9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lt-LT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itle 1">
              <a:extLst>
                <a:ext uri="{FF2B5EF4-FFF2-40B4-BE49-F238E27FC236}">
                  <a16:creationId xmlns:a16="http://schemas.microsoft.com/office/drawing/2014/main" xmlns="" id="{F7ED6E70-A038-49AC-805C-11657E5C6216}"/>
                </a:ext>
              </a:extLst>
            </p:cNvPr>
            <p:cNvSpPr txBox="1">
              <a:spLocks/>
            </p:cNvSpPr>
            <p:nvPr/>
          </p:nvSpPr>
          <p:spPr>
            <a:xfrm>
              <a:off x="3826148" y="1681618"/>
              <a:ext cx="2513028" cy="1898588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219170"/>
              <a:r>
                <a:rPr lang="en-US" sz="4267" b="1">
                  <a:solidFill>
                    <a:prstClr val="white"/>
                  </a:solidFill>
                  <a:latin typeface="Calibri"/>
                </a:rPr>
                <a:t>&gt;5,600</a:t>
              </a:r>
              <a:br>
                <a:rPr lang="en-US" sz="4267" b="1">
                  <a:solidFill>
                    <a:prstClr val="white"/>
                  </a:solidFill>
                  <a:latin typeface="Calibri"/>
                </a:rPr>
              </a:br>
              <a:endParaRPr lang="lt-LT" sz="4267" b="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xmlns="" id="{0A08B7D4-2080-4B31-B1D5-E160884C94EF}"/>
                </a:ext>
              </a:extLst>
            </p:cNvPr>
            <p:cNvSpPr txBox="1">
              <a:spLocks/>
            </p:cNvSpPr>
            <p:nvPr/>
          </p:nvSpPr>
          <p:spPr>
            <a:xfrm>
              <a:off x="1485115" y="3148449"/>
              <a:ext cx="1482767" cy="89854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219170"/>
              <a:r>
                <a:rPr lang="en-US" sz="4267" b="1">
                  <a:solidFill>
                    <a:prstClr val="white"/>
                  </a:solidFill>
                  <a:effectLst>
                    <a:outerShdw blurRad="800100" algn="ctr" rotWithShape="0">
                      <a:srgbClr val="1E5104"/>
                    </a:outerShdw>
                  </a:effectLst>
                  <a:latin typeface="Calibri"/>
                </a:rPr>
                <a:t>77</a:t>
              </a:r>
              <a:r>
                <a:rPr lang="en-US" sz="6400" b="1">
                  <a:solidFill>
                    <a:prstClr val="white"/>
                  </a:solidFill>
                  <a:effectLst>
                    <a:outerShdw blurRad="800100" algn="ctr" rotWithShape="0">
                      <a:srgbClr val="1E5104"/>
                    </a:outerShdw>
                  </a:effectLst>
                  <a:latin typeface="Calibri"/>
                </a:rPr>
                <a:t/>
              </a:r>
              <a:br>
                <a:rPr lang="en-US" sz="6400" b="1">
                  <a:solidFill>
                    <a:prstClr val="white"/>
                  </a:solidFill>
                  <a:effectLst>
                    <a:outerShdw blurRad="800100" algn="ctr" rotWithShape="0">
                      <a:srgbClr val="1E5104"/>
                    </a:outerShdw>
                  </a:effectLst>
                  <a:latin typeface="Calibri"/>
                </a:rPr>
              </a:br>
              <a:endParaRPr lang="lt-LT" sz="3733" b="1">
                <a:solidFill>
                  <a:prstClr val="white"/>
                </a:solidFill>
                <a:effectLst>
                  <a:outerShdw blurRad="800100" algn="ctr" rotWithShape="0">
                    <a:srgbClr val="1E5104"/>
                  </a:outerShdw>
                </a:effectLst>
                <a:latin typeface="Calibri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xmlns="" id="{E264DF12-04A3-4237-AB21-A51EAFA3EE4A}"/>
                </a:ext>
              </a:extLst>
            </p:cNvPr>
            <p:cNvSpPr txBox="1">
              <a:spLocks/>
            </p:cNvSpPr>
            <p:nvPr/>
          </p:nvSpPr>
          <p:spPr>
            <a:xfrm>
              <a:off x="5020189" y="4501505"/>
              <a:ext cx="2079402" cy="1299078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219170"/>
              <a:r>
                <a:rPr lang="lt-LT" sz="4267" b="1">
                  <a:solidFill>
                    <a:prstClr val="white"/>
                  </a:solidFill>
                  <a:latin typeface="Calibri"/>
                </a:rPr>
                <a:t>11</a:t>
              </a:r>
              <a:r>
                <a:rPr lang="en-US" sz="6400" b="1">
                  <a:solidFill>
                    <a:prstClr val="white"/>
                  </a:solidFill>
                  <a:latin typeface="Calibri"/>
                </a:rPr>
                <a:t/>
              </a:r>
              <a:br>
                <a:rPr lang="en-US" sz="6400" b="1">
                  <a:solidFill>
                    <a:prstClr val="white"/>
                  </a:solidFill>
                  <a:latin typeface="Calibri"/>
                </a:rPr>
              </a:br>
              <a:endParaRPr lang="lt-LT" sz="3733" b="1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85F920E2-75D6-47BE-9C6B-AFCE548EE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6646525" y="2515436"/>
              <a:ext cx="1392378" cy="1045804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810FD6-533E-44AE-A6A5-6FFAFB31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F431EFF5-0EE9-4F05-BBB8-DAAC4A562FA8}" type="slidenum">
              <a:rPr lang="en-US">
                <a:solidFill>
                  <a:prstClr val="black"/>
                </a:solidFill>
                <a:latin typeface="Calibri"/>
              </a:rPr>
              <a:pPr defTabSz="914377"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B49A68-21FC-4D4E-9627-0B14766F68CC}"/>
              </a:ext>
            </a:extLst>
          </p:cNvPr>
          <p:cNvSpPr txBox="1"/>
          <p:nvPr/>
        </p:nvSpPr>
        <p:spPr>
          <a:xfrm>
            <a:off x="2360235" y="407354"/>
            <a:ext cx="64029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en-US" sz="2400">
                <a:solidFill>
                  <a:srgbClr val="003082"/>
                </a:solidFill>
                <a:latin typeface="Calibri"/>
              </a:rPr>
              <a:t>N</a:t>
            </a:r>
            <a:r>
              <a:rPr lang="lt-LT" sz="2400">
                <a:solidFill>
                  <a:srgbClr val="003082"/>
                </a:solidFill>
                <a:latin typeface="Calibri"/>
              </a:rPr>
              <a:t>EW</a:t>
            </a:r>
            <a:r>
              <a:rPr lang="en-US" sz="2400">
                <a:solidFill>
                  <a:srgbClr val="003082"/>
                </a:solidFill>
                <a:latin typeface="Calibri"/>
              </a:rPr>
              <a:t> Linas Agro Group</a:t>
            </a:r>
            <a:r>
              <a:rPr lang="lt-LT" sz="2400">
                <a:solidFill>
                  <a:srgbClr val="003082"/>
                </a:solidFill>
                <a:latin typeface="Calibri"/>
              </a:rPr>
              <a:t> </a:t>
            </a:r>
            <a:r>
              <a:rPr lang="lt-LT" sz="2400">
                <a:solidFill>
                  <a:srgbClr val="F6A31B"/>
                </a:solidFill>
                <a:latin typeface="Calibri"/>
              </a:rPr>
              <a:t>|</a:t>
            </a:r>
            <a:r>
              <a:rPr lang="lt-LT" sz="2400">
                <a:solidFill>
                  <a:srgbClr val="EEECE1">
                    <a:lumMod val="10000"/>
                  </a:srgbClr>
                </a:solidFill>
                <a:latin typeface="Calibri"/>
              </a:rPr>
              <a:t> </a:t>
            </a:r>
            <a:r>
              <a:rPr lang="en-US" sz="24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N</a:t>
            </a:r>
            <a:r>
              <a:rPr lang="lt-LT" sz="24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AUJA</a:t>
            </a:r>
            <a:r>
              <a:rPr lang="en-US" sz="24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„Linas Agro Group”</a:t>
            </a:r>
            <a:endParaRPr lang="lt-LT" sz="240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65091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BA7B3F-DD57-45CD-9424-F1D82C04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Investicijos į </a:t>
            </a:r>
            <a:r>
              <a:rPr lang="lt-LT" dirty="0" err="1"/>
              <a:t>startuolius</a:t>
            </a:r>
            <a:endParaRPr lang="lt-L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37981EF-746B-44DD-AF01-D7DCC8509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01A8DF-6D26-43B3-AB00-64F4F8FA88C7}" type="slidenum">
              <a:rPr lang="lt-LT" smtClean="0"/>
              <a:pPr/>
              <a:t>14</a:t>
            </a:fld>
            <a:endParaRPr lang="lt-LT" dirty="0"/>
          </a:p>
        </p:txBody>
      </p:sp>
      <p:pic>
        <p:nvPicPr>
          <p:cNvPr id="4" name="Picture 3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xmlns="" id="{D31CB86C-7F2A-4F2B-999C-5E0B9933C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461" y="1587641"/>
            <a:ext cx="7905539" cy="527036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928B99A9-D7A9-405A-90C4-53FFDFE465C9}"/>
              </a:ext>
            </a:extLst>
          </p:cNvPr>
          <p:cNvSpPr txBox="1">
            <a:spLocks/>
          </p:cNvSpPr>
          <p:nvPr/>
        </p:nvSpPr>
        <p:spPr>
          <a:xfrm>
            <a:off x="664252" y="2227808"/>
            <a:ext cx="3432827" cy="46301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b="0" dirty="0"/>
              <a:t>„</a:t>
            </a:r>
            <a:r>
              <a:rPr lang="en-US" b="0" dirty="0"/>
              <a:t>Geoface</a:t>
            </a:r>
            <a:r>
              <a:rPr lang="lt-LT" b="0" dirty="0"/>
              <a:t>“</a:t>
            </a:r>
            <a:r>
              <a:rPr lang="en-US" b="0" dirty="0"/>
              <a:t> </a:t>
            </a:r>
            <a:r>
              <a:rPr lang="lt-LT" b="0" dirty="0"/>
              <a:t>išmaniojo ūkininkavimo sistema startavo</a:t>
            </a:r>
            <a:r>
              <a:rPr lang="en-US" b="0" dirty="0"/>
              <a:t> 2021</a:t>
            </a:r>
            <a:r>
              <a:rPr lang="lt-LT" b="0" dirty="0"/>
              <a:t> m. pavasarį.</a:t>
            </a:r>
            <a:endParaRPr lang="en-US" sz="1067" b="0" dirty="0"/>
          </a:p>
          <a:p>
            <a:endParaRPr lang="lt-LT" b="0" dirty="0"/>
          </a:p>
          <a:p>
            <a:endParaRPr lang="lt-LT" b="0" dirty="0"/>
          </a:p>
          <a:p>
            <a:endParaRPr lang="lt-LT" b="0" dirty="0"/>
          </a:p>
          <a:p>
            <a:endParaRPr lang="lt-LT" b="0" dirty="0"/>
          </a:p>
          <a:p>
            <a:endParaRPr lang="lt-LT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C7AA21-A1CF-4847-B62C-970D2FF1BD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5738" y="2896870"/>
            <a:ext cx="6185144" cy="27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04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B11D026-B368-4484-959D-1F6CCE7D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300" y="1797803"/>
            <a:ext cx="7119797" cy="2580135"/>
          </a:xfrm>
        </p:spPr>
        <p:txBody>
          <a:bodyPr/>
          <a:lstStyle/>
          <a:p>
            <a:r>
              <a:rPr lang="lt-LT" sz="4400" b="1" i="1" dirty="0">
                <a:latin typeface="+mn-lt"/>
              </a:rPr>
              <a:t>Tikslas Nr.2</a:t>
            </a:r>
            <a:r>
              <a:rPr lang="lt-LT" b="1" i="1" dirty="0">
                <a:latin typeface="+mn-lt"/>
              </a:rPr>
              <a:t/>
            </a:r>
            <a:br>
              <a:rPr lang="lt-LT" b="1" i="1" dirty="0">
                <a:latin typeface="+mn-lt"/>
              </a:rPr>
            </a:br>
            <a:r>
              <a:rPr lang="lt-LT" b="1" i="1" dirty="0"/>
              <a:t/>
            </a:r>
            <a:br>
              <a:rPr lang="lt-LT" b="1" i="1" dirty="0"/>
            </a:br>
            <a:r>
              <a:rPr lang="lt-LT" sz="8000" b="1" i="1" dirty="0">
                <a:solidFill>
                  <a:srgbClr val="003082"/>
                </a:solidFill>
                <a:latin typeface="+mn-lt"/>
              </a:rPr>
              <a:t>Valdyti rizikas</a:t>
            </a:r>
            <a:r>
              <a:rPr lang="en-US" i="1" dirty="0"/>
              <a:t/>
            </a:r>
            <a:br>
              <a:rPr lang="en-US" i="1" dirty="0"/>
            </a:b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xmlns="" val="271141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3098FB1-88EE-4939-BA87-F1CD3B18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935" y="1689315"/>
            <a:ext cx="6430747" cy="3479369"/>
          </a:xfrm>
        </p:spPr>
        <p:txBody>
          <a:bodyPr/>
          <a:lstStyle/>
          <a:p>
            <a:r>
              <a:rPr lang="lt-LT" sz="4400" b="1" i="1" dirty="0">
                <a:latin typeface="+mn-lt"/>
              </a:rPr>
              <a:t>Tikslas Nr.3</a:t>
            </a:r>
            <a:r>
              <a:rPr lang="lt-LT" b="1" i="1" dirty="0">
                <a:latin typeface="+mn-lt"/>
              </a:rPr>
              <a:t/>
            </a:r>
            <a:br>
              <a:rPr lang="lt-LT" b="1" i="1" dirty="0">
                <a:latin typeface="+mn-lt"/>
              </a:rPr>
            </a:br>
            <a:r>
              <a:rPr lang="lt-LT" b="1" i="1" dirty="0"/>
              <a:t/>
            </a:r>
            <a:br>
              <a:rPr lang="lt-LT" b="1" i="1" dirty="0"/>
            </a:br>
            <a:r>
              <a:rPr lang="lt-LT" sz="8000" dirty="0">
                <a:solidFill>
                  <a:srgbClr val="003082"/>
                </a:solidFill>
                <a:latin typeface="+mn-lt"/>
              </a:rPr>
              <a:t>T</a:t>
            </a:r>
            <a:r>
              <a:rPr lang="lt-LT" sz="8000" b="1" i="1" dirty="0">
                <a:solidFill>
                  <a:srgbClr val="003082"/>
                </a:solidFill>
                <a:latin typeface="+mn-lt"/>
              </a:rPr>
              <a:t>varus verslas </a:t>
            </a:r>
            <a:r>
              <a:rPr lang="lt-LT" sz="4000" dirty="0">
                <a:solidFill>
                  <a:srgbClr val="003082"/>
                </a:solidFill>
                <a:latin typeface="+mn-lt"/>
              </a:rPr>
              <a:t>Ž</a:t>
            </a:r>
            <a:r>
              <a:rPr lang="lt-LT" sz="4000" b="1" i="1" dirty="0">
                <a:solidFill>
                  <a:srgbClr val="003082"/>
                </a:solidFill>
                <a:latin typeface="+mn-lt"/>
              </a:rPr>
              <a:t>aliasis kursas</a:t>
            </a:r>
            <a:r>
              <a:rPr lang="en-US" i="1" dirty="0"/>
              <a:t/>
            </a:r>
            <a:br>
              <a:rPr lang="en-US" i="1" dirty="0"/>
            </a:b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xmlns="" val="1653928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3275B5-C452-444A-A8E6-1D7FD0A1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Tvarumas  žemės ūkio versle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CB3645C-5A8D-465C-B7F2-E8B1B99F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01A8DF-6D26-43B3-AB00-64F4F8FA88C7}" type="slidenum">
              <a:rPr lang="lt-LT" smtClean="0"/>
              <a:pPr/>
              <a:t>18</a:t>
            </a:fld>
            <a:endParaRPr lang="lt-L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E4730B-F0E2-4656-9818-1BC3251970A1}"/>
              </a:ext>
            </a:extLst>
          </p:cNvPr>
          <p:cNvSpPr txBox="1"/>
          <p:nvPr/>
        </p:nvSpPr>
        <p:spPr>
          <a:xfrm>
            <a:off x="469574" y="1567962"/>
            <a:ext cx="167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„Geoface“: pagalba ūkininkaujant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9CA365-2072-42C1-81E1-B9D80411B262}"/>
              </a:ext>
            </a:extLst>
          </p:cNvPr>
          <p:cNvSpPr txBox="1"/>
          <p:nvPr/>
        </p:nvSpPr>
        <p:spPr>
          <a:xfrm>
            <a:off x="3074936" y="1567962"/>
            <a:ext cx="1676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Išmanioji resursus ir sąnaudas tausojanti technika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1A7BE3-C790-4ACD-9731-47E1E6870080}"/>
              </a:ext>
            </a:extLst>
          </p:cNvPr>
          <p:cNvSpPr txBox="1"/>
          <p:nvPr/>
        </p:nvSpPr>
        <p:spPr>
          <a:xfrm>
            <a:off x="6432153" y="1567962"/>
            <a:ext cx="167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Reguliuojamo drenažo sistemos,</a:t>
            </a:r>
          </a:p>
          <a:p>
            <a:r>
              <a:rPr lang="lt-LT" dirty="0"/>
              <a:t>„Ekodrena“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B290A3-BF76-4127-B2DB-C90C9F4C48BF}"/>
              </a:ext>
            </a:extLst>
          </p:cNvPr>
          <p:cNvSpPr txBox="1"/>
          <p:nvPr/>
        </p:nvSpPr>
        <p:spPr>
          <a:xfrm>
            <a:off x="9283002" y="1567962"/>
            <a:ext cx="167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Pieno ūkio </a:t>
            </a:r>
            <a:r>
              <a:rPr lang="lt-LT" dirty="0" err="1"/>
              <a:t>robotizacija</a:t>
            </a:r>
            <a:endParaRPr lang="lt-LT" dirty="0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AD55879-E8DD-4E6F-9AAF-DCC7CDEDD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153"/>
          <a:stretch/>
        </p:blipFill>
        <p:spPr>
          <a:xfrm>
            <a:off x="5696513" y="4122000"/>
            <a:ext cx="4047852" cy="2736000"/>
          </a:xfrm>
          <a:prstGeom prst="rect">
            <a:avLst/>
          </a:prstGeom>
        </p:spPr>
      </p:pic>
      <p:pic>
        <p:nvPicPr>
          <p:cNvPr id="19" name="Picture 18" descr="A picture containing sky, truck, outdoor, red&#10;&#10;Description automatically generated">
            <a:extLst>
              <a:ext uri="{FF2B5EF4-FFF2-40B4-BE49-F238E27FC236}">
                <a16:creationId xmlns:a16="http://schemas.microsoft.com/office/drawing/2014/main" xmlns="" id="{E068C90C-A84D-4A80-91E7-E3B750F18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4932" y="4115766"/>
            <a:ext cx="4864000" cy="2736000"/>
          </a:xfrm>
          <a:prstGeom prst="rect">
            <a:avLst/>
          </a:prstGeom>
        </p:spPr>
      </p:pic>
      <p:pic>
        <p:nvPicPr>
          <p:cNvPr id="21" name="Picture 20" descr="A group of cows in a pen&#10;&#10;Description automatically generated with medium confidence">
            <a:extLst>
              <a:ext uri="{FF2B5EF4-FFF2-40B4-BE49-F238E27FC236}">
                <a16:creationId xmlns:a16="http://schemas.microsoft.com/office/drawing/2014/main" xmlns="" id="{88D009F1-F21C-410C-A42B-6E491C3BEB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40"/>
          <a:stretch/>
        </p:blipFill>
        <p:spPr>
          <a:xfrm>
            <a:off x="8762163" y="4118434"/>
            <a:ext cx="3416928" cy="2736000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CFBB6DAA-8318-4B77-9955-88A0036FE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89" y="3906200"/>
            <a:ext cx="3084393" cy="24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94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3275B5-C452-444A-A8E6-1D7FD0A1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Tvarumas maisto gamybos versle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CB3645C-5A8D-465C-B7F2-E8B1B99F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01A8DF-6D26-43B3-AB00-64F4F8FA88C7}" type="slidenum">
              <a:rPr lang="lt-LT" smtClean="0"/>
              <a:pPr/>
              <a:t>19</a:t>
            </a:fld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C0D6B5-AEC9-4F06-B2EA-B9E820114DF6}"/>
              </a:ext>
            </a:extLst>
          </p:cNvPr>
          <p:cNvSpPr txBox="1"/>
          <p:nvPr/>
        </p:nvSpPr>
        <p:spPr>
          <a:xfrm>
            <a:off x="951894" y="1567962"/>
            <a:ext cx="167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Paukštynų </a:t>
            </a:r>
            <a:r>
              <a:rPr lang="lt-LT" dirty="0" err="1"/>
              <a:t>robotizacija</a:t>
            </a:r>
            <a:endParaRPr lang="lt-L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057720-3261-47AF-9602-2F1BD0BAA20E}"/>
              </a:ext>
            </a:extLst>
          </p:cNvPr>
          <p:cNvSpPr txBox="1"/>
          <p:nvPr/>
        </p:nvSpPr>
        <p:spPr>
          <a:xfrm>
            <a:off x="4912621" y="1567962"/>
            <a:ext cx="2693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Paukštynų ir žemės ūkio įmonių energetinio tvarumo didinimas</a:t>
            </a:r>
          </a:p>
        </p:txBody>
      </p:sp>
      <p:pic>
        <p:nvPicPr>
          <p:cNvPr id="11" name="Picture 10" descr="A picture containing cage, net&#10;&#10;Description automatically generated">
            <a:extLst>
              <a:ext uri="{FF2B5EF4-FFF2-40B4-BE49-F238E27FC236}">
                <a16:creationId xmlns:a16="http://schemas.microsoft.com/office/drawing/2014/main" xmlns="" id="{1376FBB0-AA33-45E0-BCE8-1F4060C2C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61815"/>
            <a:ext cx="4692954" cy="3604026"/>
          </a:xfrm>
          <a:prstGeom prst="rect">
            <a:avLst/>
          </a:prstGeom>
        </p:spPr>
      </p:pic>
      <p:pic>
        <p:nvPicPr>
          <p:cNvPr id="13" name="Picture 1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xmlns="" id="{705B22B5-5CB0-482F-9F2A-1AFDD28FA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" r="5421" b="-55"/>
          <a:stretch/>
        </p:blipFill>
        <p:spPr>
          <a:xfrm>
            <a:off x="4692954" y="3253974"/>
            <a:ext cx="7499046" cy="360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520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936601DD-E032-417D-ABDF-503271240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55" b="39256"/>
          <a:stretch/>
        </p:blipFill>
        <p:spPr>
          <a:xfrm>
            <a:off x="3341510" y="523935"/>
            <a:ext cx="8850489" cy="81478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810FD6-533E-44AE-A6A5-6FFAFB31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F431EFF5-0EE9-4F05-BBB8-DAAC4A562FA8}" type="slidenum">
              <a:rPr lang="en-US">
                <a:solidFill>
                  <a:prstClr val="black"/>
                </a:solidFill>
                <a:latin typeface="Calibri"/>
              </a:rPr>
              <a:pPr defTabSz="914377"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xmlns="" id="{196F12DB-0F68-4C24-A433-F64E16A3CB8A}"/>
              </a:ext>
            </a:extLst>
          </p:cNvPr>
          <p:cNvSpPr txBox="1">
            <a:spLocks/>
          </p:cNvSpPr>
          <p:nvPr/>
        </p:nvSpPr>
        <p:spPr>
          <a:xfrm>
            <a:off x="2437685" y="1267665"/>
            <a:ext cx="5329069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lt-LT" sz="3200" b="1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Didžiausia </a:t>
            </a:r>
            <a:r>
              <a:rPr lang="lt-LT" sz="3200" b="1" i="1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agroverslo</a:t>
            </a:r>
            <a:r>
              <a:rPr lang="lt-LT" sz="3200" b="1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ir maisto</a:t>
            </a:r>
            <a:r>
              <a:rPr lang="en-GB" sz="3200" b="1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</a:t>
            </a:r>
            <a:r>
              <a:rPr lang="lt-LT" sz="3200" b="1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grupė Baltijos šalių regione.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xmlns="" id="{72FB84A9-7516-44BA-9BC1-87898C511C94}"/>
              </a:ext>
            </a:extLst>
          </p:cNvPr>
          <p:cNvSpPr txBox="1">
            <a:spLocks/>
          </p:cNvSpPr>
          <p:nvPr/>
        </p:nvSpPr>
        <p:spPr>
          <a:xfrm>
            <a:off x="2437684" y="5021951"/>
            <a:ext cx="5916093" cy="812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lt-LT" sz="5867" b="1" i="1" dirty="0">
                <a:solidFill>
                  <a:srgbClr val="003082"/>
                </a:solidFill>
                <a:latin typeface="Calibri" panose="020F0502020204030204"/>
              </a:rPr>
              <a:t>30</a:t>
            </a:r>
            <a:r>
              <a:rPr lang="lt-LT" sz="3200" b="1" i="1" dirty="0">
                <a:solidFill>
                  <a:srgbClr val="003082"/>
                </a:solidFill>
                <a:latin typeface="Calibri" panose="020F0502020204030204"/>
              </a:rPr>
              <a:t> veiklos metų.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1D4C745-9CD1-4BE0-AAF0-B58603FFB92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271" y="2182278"/>
            <a:ext cx="1295912" cy="1345001"/>
          </a:xfrm>
          <a:prstGeom prst="rect">
            <a:avLst/>
          </a:prstGeom>
        </p:spPr>
      </p:pic>
      <p:sp>
        <p:nvSpPr>
          <p:cNvPr id="21" name="Freeform 9">
            <a:extLst>
              <a:ext uri="{FF2B5EF4-FFF2-40B4-BE49-F238E27FC236}">
                <a16:creationId xmlns:a16="http://schemas.microsoft.com/office/drawing/2014/main" xmlns="" id="{A229B845-A407-4BAF-B9F8-77FCCA452990}"/>
              </a:ext>
            </a:extLst>
          </p:cNvPr>
          <p:cNvSpPr>
            <a:spLocks/>
          </p:cNvSpPr>
          <p:nvPr/>
        </p:nvSpPr>
        <p:spPr bwMode="auto">
          <a:xfrm rot="554426">
            <a:off x="9706220" y="3561291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xmlns="" id="{15778F81-2920-4F1F-BB47-74587EAE1B39}"/>
              </a:ext>
            </a:extLst>
          </p:cNvPr>
          <p:cNvSpPr>
            <a:spLocks/>
          </p:cNvSpPr>
          <p:nvPr/>
        </p:nvSpPr>
        <p:spPr bwMode="auto">
          <a:xfrm rot="21045574" flipV="1">
            <a:off x="9765952" y="3907070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xmlns="" id="{255E24A6-F053-4B0C-BDD7-86035A9A0619}"/>
              </a:ext>
            </a:extLst>
          </p:cNvPr>
          <p:cNvSpPr>
            <a:spLocks/>
          </p:cNvSpPr>
          <p:nvPr/>
        </p:nvSpPr>
        <p:spPr bwMode="auto">
          <a:xfrm rot="554426">
            <a:off x="8999987" y="4452695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xmlns="" id="{1F15288D-29E8-4D4F-AAE8-FE772BCC42BD}"/>
              </a:ext>
            </a:extLst>
          </p:cNvPr>
          <p:cNvSpPr>
            <a:spLocks/>
          </p:cNvSpPr>
          <p:nvPr/>
        </p:nvSpPr>
        <p:spPr bwMode="auto">
          <a:xfrm rot="21045574" flipV="1">
            <a:off x="10383171" y="4361566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xmlns="" id="{CBC62A94-DA62-40BD-85A6-0DF38F5EEA6B}"/>
              </a:ext>
            </a:extLst>
          </p:cNvPr>
          <p:cNvSpPr>
            <a:spLocks/>
          </p:cNvSpPr>
          <p:nvPr/>
        </p:nvSpPr>
        <p:spPr bwMode="auto">
          <a:xfrm rot="554426">
            <a:off x="6304144" y="4681727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xmlns="" id="{C6AC9902-5DE7-459B-A52F-461F8C9C86E0}"/>
              </a:ext>
            </a:extLst>
          </p:cNvPr>
          <p:cNvSpPr>
            <a:spLocks/>
          </p:cNvSpPr>
          <p:nvPr/>
        </p:nvSpPr>
        <p:spPr bwMode="auto">
          <a:xfrm rot="21045574" flipV="1">
            <a:off x="10863546" y="3177974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934CC41-6EA4-47AB-8B4D-AC7311B1A7BC}"/>
              </a:ext>
            </a:extLst>
          </p:cNvPr>
          <p:cNvSpPr txBox="1"/>
          <p:nvPr/>
        </p:nvSpPr>
        <p:spPr>
          <a:xfrm>
            <a:off x="8906613" y="4474763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600" i="1" dirty="0">
                <a:solidFill>
                  <a:prstClr val="white"/>
                </a:solidFill>
                <a:latin typeface="Calibri"/>
              </a:rPr>
              <a:t>PL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1A30B43-065A-4E3D-B093-8D34B883FD27}"/>
              </a:ext>
            </a:extLst>
          </p:cNvPr>
          <p:cNvSpPr txBox="1"/>
          <p:nvPr/>
        </p:nvSpPr>
        <p:spPr>
          <a:xfrm>
            <a:off x="6248022" y="4720985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600" i="1" dirty="0">
                <a:solidFill>
                  <a:prstClr val="white"/>
                </a:solidFill>
                <a:latin typeface="Calibri"/>
              </a:rPr>
              <a:t>NL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23C43D7-6622-4F86-9481-14DA1052AC7F}"/>
              </a:ext>
            </a:extLst>
          </p:cNvPr>
          <p:cNvSpPr txBox="1"/>
          <p:nvPr/>
        </p:nvSpPr>
        <p:spPr>
          <a:xfrm>
            <a:off x="9614365" y="3597686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600" i="1" dirty="0">
                <a:solidFill>
                  <a:prstClr val="white"/>
                </a:solidFill>
                <a:latin typeface="Calibri"/>
              </a:rPr>
              <a:t>LV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751B476-0F2F-44B1-97CA-811FAC3018E6}"/>
              </a:ext>
            </a:extLst>
          </p:cNvPr>
          <p:cNvSpPr txBox="1"/>
          <p:nvPr/>
        </p:nvSpPr>
        <p:spPr>
          <a:xfrm>
            <a:off x="9653134" y="3938695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600" i="1" dirty="0">
                <a:solidFill>
                  <a:prstClr val="white"/>
                </a:solidFill>
                <a:latin typeface="Calibri"/>
              </a:rPr>
              <a:t>LT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1B87FDF-1ECE-4311-A662-12D06AECCD0C}"/>
              </a:ext>
            </a:extLst>
          </p:cNvPr>
          <p:cNvSpPr txBox="1"/>
          <p:nvPr/>
        </p:nvSpPr>
        <p:spPr>
          <a:xfrm>
            <a:off x="10781196" y="3235071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600" i="1" dirty="0">
                <a:solidFill>
                  <a:prstClr val="white"/>
                </a:solidFill>
                <a:latin typeface="Calibri"/>
              </a:rPr>
              <a:t>RU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8455170-FA01-4F6D-9F2F-AF98CE71875D}"/>
              </a:ext>
            </a:extLst>
          </p:cNvPr>
          <p:cNvSpPr txBox="1"/>
          <p:nvPr/>
        </p:nvSpPr>
        <p:spPr>
          <a:xfrm>
            <a:off x="10308362" y="4415481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600" i="1" dirty="0">
                <a:solidFill>
                  <a:prstClr val="white"/>
                </a:solidFill>
                <a:latin typeface="Calibri"/>
              </a:rPr>
              <a:t>BY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xmlns="" id="{7B5E82D0-C768-445D-A203-1724E10BA7CE}"/>
              </a:ext>
            </a:extLst>
          </p:cNvPr>
          <p:cNvSpPr>
            <a:spLocks/>
          </p:cNvSpPr>
          <p:nvPr/>
        </p:nvSpPr>
        <p:spPr bwMode="auto">
          <a:xfrm rot="21045574" flipV="1">
            <a:off x="9956004" y="3076191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94F7C8-D0F4-4FBA-9B23-91B3BD3E4D38}"/>
              </a:ext>
            </a:extLst>
          </p:cNvPr>
          <p:cNvSpPr txBox="1"/>
          <p:nvPr/>
        </p:nvSpPr>
        <p:spPr>
          <a:xfrm>
            <a:off x="9862850" y="3103782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en-US" sz="1600" i="1" dirty="0">
                <a:solidFill>
                  <a:prstClr val="white"/>
                </a:solidFill>
                <a:latin typeface="Calibri"/>
              </a:rPr>
              <a:t>EE</a:t>
            </a: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xmlns="" id="{66758E2C-ACD7-43D5-98FE-2EE8B3BF8827}"/>
              </a:ext>
            </a:extLst>
          </p:cNvPr>
          <p:cNvSpPr>
            <a:spLocks/>
          </p:cNvSpPr>
          <p:nvPr/>
        </p:nvSpPr>
        <p:spPr bwMode="auto">
          <a:xfrm rot="21045574" flipV="1">
            <a:off x="10782052" y="5119834"/>
            <a:ext cx="332269" cy="324735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rgbClr val="003082"/>
          </a:solid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lt-LT" sz="1311" dirty="0">
              <a:solidFill>
                <a:prstClr val="black"/>
              </a:solidFill>
              <a:highlight>
                <a:srgbClr val="003082"/>
              </a:highlight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D6C5944-A1F3-4C11-80EE-96769B802353}"/>
              </a:ext>
            </a:extLst>
          </p:cNvPr>
          <p:cNvSpPr txBox="1"/>
          <p:nvPr/>
        </p:nvSpPr>
        <p:spPr>
          <a:xfrm>
            <a:off x="10711736" y="5138418"/>
            <a:ext cx="4969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600" i="1" dirty="0">
                <a:solidFill>
                  <a:prstClr val="white"/>
                </a:solidFill>
                <a:latin typeface="Calibri"/>
              </a:rPr>
              <a:t>UA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610DC79-5BB6-4357-A349-39EEEC9DF9BB}"/>
              </a:ext>
            </a:extLst>
          </p:cNvPr>
          <p:cNvSpPr txBox="1"/>
          <p:nvPr/>
        </p:nvSpPr>
        <p:spPr>
          <a:xfrm>
            <a:off x="2437684" y="5970171"/>
            <a:ext cx="6654065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lt-LT" sz="1867" i="1" dirty="0">
                <a:solidFill>
                  <a:prstClr val="black"/>
                </a:solidFill>
                <a:latin typeface="Calibri"/>
              </a:rPr>
              <a:t>Kompanijos akcijomis prekiaujama </a:t>
            </a:r>
            <a:r>
              <a:rPr lang="en-US" sz="1867" i="1" dirty="0">
                <a:solidFill>
                  <a:prstClr val="black"/>
                </a:solidFill>
                <a:latin typeface="Calibri"/>
              </a:rPr>
              <a:t>Nasdaq Vilnius </a:t>
            </a:r>
            <a:r>
              <a:rPr lang="lt-LT" sz="1867" i="1" dirty="0">
                <a:solidFill>
                  <a:prstClr val="black"/>
                </a:solidFill>
                <a:latin typeface="Calibri"/>
              </a:rPr>
              <a:t>biržoje nuo</a:t>
            </a:r>
            <a:r>
              <a:rPr lang="en-US" sz="1867" i="1" dirty="0">
                <a:solidFill>
                  <a:prstClr val="black"/>
                </a:solidFill>
                <a:latin typeface="Calibri"/>
              </a:rPr>
              <a:t> 2010.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xmlns="" id="{D8B2947D-6097-4544-B3AE-0FED3FED21B1}"/>
              </a:ext>
            </a:extLst>
          </p:cNvPr>
          <p:cNvSpPr txBox="1">
            <a:spLocks/>
          </p:cNvSpPr>
          <p:nvPr/>
        </p:nvSpPr>
        <p:spPr>
          <a:xfrm>
            <a:off x="2437683" y="2552905"/>
            <a:ext cx="5329071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lt-LT" sz="3200" b="1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Didžiausia pagal pajamas įmonė </a:t>
            </a:r>
            <a:r>
              <a:rPr lang="en-GB" sz="3200" b="1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Nasdaq Baltic </a:t>
            </a:r>
            <a:r>
              <a:rPr lang="lt-LT" sz="3200" b="1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biržoje.</a:t>
            </a:r>
          </a:p>
        </p:txBody>
      </p:sp>
    </p:spTree>
    <p:extLst>
      <p:ext uri="{BB962C8B-B14F-4D97-AF65-F5344CB8AC3E}">
        <p14:creationId xmlns:p14="http://schemas.microsoft.com/office/powerpoint/2010/main" xmlns="" val="1098571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xmlns="" id="{7985A0C7-904F-48F1-9D1F-83BC14396F41}"/>
              </a:ext>
            </a:extLst>
          </p:cNvPr>
          <p:cNvSpPr txBox="1">
            <a:spLocks/>
          </p:cNvSpPr>
          <p:nvPr/>
        </p:nvSpPr>
        <p:spPr>
          <a:xfrm>
            <a:off x="1361306" y="2449189"/>
            <a:ext cx="2646911" cy="16307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b="1" i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667" b="0" i="0" dirty="0">
                <a:latin typeface="Calibri "/>
                <a:ea typeface="+mj-ea"/>
                <a:cs typeface="Times New Roman" panose="02020603050405020304" pitchFamily="18" charset="0"/>
              </a:rPr>
              <a:t> patirties ir </a:t>
            </a:r>
          </a:p>
          <a:p>
            <a:pPr>
              <a:defRPr/>
            </a:pPr>
            <a:r>
              <a:rPr lang="lt-LT" sz="2667" b="0" i="0" dirty="0">
                <a:latin typeface="Calibri "/>
                <a:ea typeface="+mj-ea"/>
                <a:cs typeface="Times New Roman" panose="02020603050405020304" pitchFamily="18" charset="0"/>
              </a:rPr>
              <a:t>sėkmės metų</a:t>
            </a:r>
          </a:p>
        </p:txBody>
      </p:sp>
      <p:pic>
        <p:nvPicPr>
          <p:cNvPr id="8" name="paukstynai">
            <a:hlinkClick r:id="" action="ppaction://media"/>
            <a:extLst>
              <a:ext uri="{FF2B5EF4-FFF2-40B4-BE49-F238E27FC236}">
                <a16:creationId xmlns:a16="http://schemas.microsoft.com/office/drawing/2014/main" xmlns="" id="{696D1BC6-F03A-4A94-B63F-8E5AA19650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31408" y="4566228"/>
            <a:ext cx="4078933" cy="2294400"/>
          </a:xfrm>
          <a:prstGeom prst="rect">
            <a:avLst/>
          </a:prstGeom>
        </p:spPr>
      </p:pic>
      <p:pic>
        <p:nvPicPr>
          <p:cNvPr id="9" name="zemdirbiams">
            <a:hlinkClick r:id="" action="ppaction://media"/>
            <a:extLst>
              <a:ext uri="{FF2B5EF4-FFF2-40B4-BE49-F238E27FC236}">
                <a16:creationId xmlns:a16="http://schemas.microsoft.com/office/drawing/2014/main" xmlns="" id="{6BB1187A-C07E-4172-B630-9B8631DDB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049199" y="4567619"/>
            <a:ext cx="4078933" cy="2294400"/>
          </a:xfrm>
          <a:prstGeom prst="rect">
            <a:avLst/>
          </a:prstGeom>
        </p:spPr>
      </p:pic>
      <p:pic>
        <p:nvPicPr>
          <p:cNvPr id="10" name="zub">
            <a:hlinkClick r:id="" action="ppaction://media"/>
            <a:extLst>
              <a:ext uri="{FF2B5EF4-FFF2-40B4-BE49-F238E27FC236}">
                <a16:creationId xmlns:a16="http://schemas.microsoft.com/office/drawing/2014/main" xmlns="" id="{469498D7-D3D4-47CC-B9EC-D73F37F303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24019" y="4566228"/>
            <a:ext cx="4078933" cy="2294400"/>
          </a:xfrm>
          <a:prstGeom prst="rect">
            <a:avLst/>
          </a:prstGeom>
        </p:spPr>
      </p:pic>
      <p:grpSp>
        <p:nvGrpSpPr>
          <p:cNvPr id="16" name="Graphic 4">
            <a:extLst>
              <a:ext uri="{FF2B5EF4-FFF2-40B4-BE49-F238E27FC236}">
                <a16:creationId xmlns:a16="http://schemas.microsoft.com/office/drawing/2014/main" xmlns="" id="{6D0EC36C-7882-49AF-AF2F-E312FC5C0AD2}"/>
              </a:ext>
            </a:extLst>
          </p:cNvPr>
          <p:cNvGrpSpPr/>
          <p:nvPr/>
        </p:nvGrpSpPr>
        <p:grpSpPr>
          <a:xfrm>
            <a:off x="930038" y="1221998"/>
            <a:ext cx="2671557" cy="978636"/>
            <a:chOff x="3275265" y="1969912"/>
            <a:chExt cx="2003668" cy="7339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CCDA65C-CCE7-4F53-9654-2434EBBDB43E}"/>
                </a:ext>
              </a:extLst>
            </p:cNvPr>
            <p:cNvSpPr/>
            <p:nvPr/>
          </p:nvSpPr>
          <p:spPr>
            <a:xfrm>
              <a:off x="4462712" y="2327775"/>
              <a:ext cx="135591" cy="285850"/>
            </a:xfrm>
            <a:custGeom>
              <a:avLst/>
              <a:gdLst>
                <a:gd name="connsiteX0" fmla="*/ 63430 w 135591"/>
                <a:gd name="connsiteY0" fmla="*/ 285851 h 285850"/>
                <a:gd name="connsiteX1" fmla="*/ 45852 w 135591"/>
                <a:gd name="connsiteY1" fmla="*/ 279547 h 285850"/>
                <a:gd name="connsiteX2" fmla="*/ 34313 w 135591"/>
                <a:gd name="connsiteY2" fmla="*/ 271427 h 285850"/>
                <a:gd name="connsiteX3" fmla="*/ 24315 w 135591"/>
                <a:gd name="connsiteY3" fmla="*/ 260523 h 285850"/>
                <a:gd name="connsiteX4" fmla="*/ 13544 w 135591"/>
                <a:gd name="connsiteY4" fmla="*/ 242309 h 285850"/>
                <a:gd name="connsiteX5" fmla="*/ 7500 w 135591"/>
                <a:gd name="connsiteY5" fmla="*/ 226338 h 285850"/>
                <a:gd name="connsiteX6" fmla="*/ 3109 w 135591"/>
                <a:gd name="connsiteY6" fmla="*/ 208719 h 285850"/>
                <a:gd name="connsiteX7" fmla="*/ 692 w 135591"/>
                <a:gd name="connsiteY7" fmla="*/ 189777 h 285850"/>
                <a:gd name="connsiteX8" fmla="*/ 26 w 135591"/>
                <a:gd name="connsiteY8" fmla="*/ 169822 h 285850"/>
                <a:gd name="connsiteX9" fmla="*/ 2341 w 135591"/>
                <a:gd name="connsiteY9" fmla="*/ 142211 h 285850"/>
                <a:gd name="connsiteX10" fmla="*/ 8385 w 135591"/>
                <a:gd name="connsiteY10" fmla="*/ 114182 h 285850"/>
                <a:gd name="connsiteX11" fmla="*/ 20794 w 135591"/>
                <a:gd name="connsiteY11" fmla="*/ 81268 h 285850"/>
                <a:gd name="connsiteX12" fmla="*/ 37487 w 135591"/>
                <a:gd name="connsiteY12" fmla="*/ 52430 h 285850"/>
                <a:gd name="connsiteX13" fmla="*/ 53305 w 135591"/>
                <a:gd name="connsiteY13" fmla="*/ 33051 h 285850"/>
                <a:gd name="connsiteX14" fmla="*/ 75056 w 135591"/>
                <a:gd name="connsiteY14" fmla="*/ 14429 h 285850"/>
                <a:gd name="connsiteX15" fmla="*/ 98241 w 135591"/>
                <a:gd name="connsiteY15" fmla="*/ 3022 h 285850"/>
                <a:gd name="connsiteX16" fmla="*/ 117021 w 135591"/>
                <a:gd name="connsiteY16" fmla="*/ 0 h 285850"/>
                <a:gd name="connsiteX17" fmla="*/ 135591 w 135591"/>
                <a:gd name="connsiteY17" fmla="*/ 2722 h 285850"/>
                <a:gd name="connsiteX18" fmla="*/ 118669 w 135591"/>
                <a:gd name="connsiteY18" fmla="*/ 15371 h 285850"/>
                <a:gd name="connsiteX19" fmla="*/ 97137 w 135591"/>
                <a:gd name="connsiteY19" fmla="*/ 37274 h 285850"/>
                <a:gd name="connsiteX20" fmla="*/ 82968 w 135591"/>
                <a:gd name="connsiteY20" fmla="*/ 56262 h 285850"/>
                <a:gd name="connsiteX21" fmla="*/ 65944 w 135591"/>
                <a:gd name="connsiteY21" fmla="*/ 86890 h 285850"/>
                <a:gd name="connsiteX22" fmla="*/ 54516 w 135591"/>
                <a:gd name="connsiteY22" fmla="*/ 116395 h 285850"/>
                <a:gd name="connsiteX23" fmla="*/ 47592 w 135591"/>
                <a:gd name="connsiteY23" fmla="*/ 142796 h 285850"/>
                <a:gd name="connsiteX24" fmla="*/ 43527 w 135591"/>
                <a:gd name="connsiteY24" fmla="*/ 169146 h 285850"/>
                <a:gd name="connsiteX25" fmla="*/ 42214 w 135591"/>
                <a:gd name="connsiteY25" fmla="*/ 189639 h 285850"/>
                <a:gd name="connsiteX26" fmla="*/ 42540 w 135591"/>
                <a:gd name="connsiteY26" fmla="*/ 209452 h 285850"/>
                <a:gd name="connsiteX27" fmla="*/ 44519 w 135591"/>
                <a:gd name="connsiteY27" fmla="*/ 228383 h 285850"/>
                <a:gd name="connsiteX28" fmla="*/ 48034 w 135591"/>
                <a:gd name="connsiteY28" fmla="*/ 246226 h 285850"/>
                <a:gd name="connsiteX29" fmla="*/ 52975 w 135591"/>
                <a:gd name="connsiteY29" fmla="*/ 262813 h 285850"/>
                <a:gd name="connsiteX30" fmla="*/ 57706 w 135591"/>
                <a:gd name="connsiteY30" fmla="*/ 274291 h 285850"/>
                <a:gd name="connsiteX31" fmla="*/ 63430 w 135591"/>
                <a:gd name="connsiteY31" fmla="*/ 285851 h 285850"/>
                <a:gd name="connsiteX32" fmla="*/ 63430 w 135591"/>
                <a:gd name="connsiteY32" fmla="*/ 285851 h 2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35591" h="285850">
                  <a:moveTo>
                    <a:pt x="63430" y="285851"/>
                  </a:moveTo>
                  <a:cubicBezTo>
                    <a:pt x="57269" y="284055"/>
                    <a:pt x="51555" y="282564"/>
                    <a:pt x="45852" y="279547"/>
                  </a:cubicBezTo>
                  <a:cubicBezTo>
                    <a:pt x="41568" y="277293"/>
                    <a:pt x="37940" y="274632"/>
                    <a:pt x="34313" y="271427"/>
                  </a:cubicBezTo>
                  <a:cubicBezTo>
                    <a:pt x="30578" y="268089"/>
                    <a:pt x="27276" y="264558"/>
                    <a:pt x="24315" y="260523"/>
                  </a:cubicBezTo>
                  <a:cubicBezTo>
                    <a:pt x="20031" y="254759"/>
                    <a:pt x="16622" y="248837"/>
                    <a:pt x="13544" y="242309"/>
                  </a:cubicBezTo>
                  <a:cubicBezTo>
                    <a:pt x="11137" y="237114"/>
                    <a:pt x="9153" y="231843"/>
                    <a:pt x="7500" y="226338"/>
                  </a:cubicBezTo>
                  <a:cubicBezTo>
                    <a:pt x="5739" y="220533"/>
                    <a:pt x="4320" y="214692"/>
                    <a:pt x="3109" y="208719"/>
                  </a:cubicBezTo>
                  <a:cubicBezTo>
                    <a:pt x="2015" y="202420"/>
                    <a:pt x="1242" y="196157"/>
                    <a:pt x="692" y="189777"/>
                  </a:cubicBezTo>
                  <a:cubicBezTo>
                    <a:pt x="148" y="183097"/>
                    <a:pt x="-81" y="176503"/>
                    <a:pt x="26" y="169822"/>
                  </a:cubicBezTo>
                  <a:cubicBezTo>
                    <a:pt x="255" y="160562"/>
                    <a:pt x="1018" y="151374"/>
                    <a:pt x="2341" y="142211"/>
                  </a:cubicBezTo>
                  <a:cubicBezTo>
                    <a:pt x="3760" y="132686"/>
                    <a:pt x="5739" y="123436"/>
                    <a:pt x="8385" y="114182"/>
                  </a:cubicBezTo>
                  <a:cubicBezTo>
                    <a:pt x="11682" y="102795"/>
                    <a:pt x="15737" y="91983"/>
                    <a:pt x="20794" y="81268"/>
                  </a:cubicBezTo>
                  <a:cubicBezTo>
                    <a:pt x="25623" y="71133"/>
                    <a:pt x="31011" y="61660"/>
                    <a:pt x="37487" y="52430"/>
                  </a:cubicBezTo>
                  <a:cubicBezTo>
                    <a:pt x="42326" y="45542"/>
                    <a:pt x="47485" y="39146"/>
                    <a:pt x="53305" y="33051"/>
                  </a:cubicBezTo>
                  <a:cubicBezTo>
                    <a:pt x="60021" y="26014"/>
                    <a:pt x="67038" y="19863"/>
                    <a:pt x="75056" y="14429"/>
                  </a:cubicBezTo>
                  <a:cubicBezTo>
                    <a:pt x="82428" y="9448"/>
                    <a:pt x="89785" y="5719"/>
                    <a:pt x="98241" y="3022"/>
                  </a:cubicBezTo>
                  <a:cubicBezTo>
                    <a:pt x="104499" y="1033"/>
                    <a:pt x="110432" y="15"/>
                    <a:pt x="117021" y="0"/>
                  </a:cubicBezTo>
                  <a:cubicBezTo>
                    <a:pt x="123508" y="-20"/>
                    <a:pt x="129221" y="1379"/>
                    <a:pt x="135591" y="2722"/>
                  </a:cubicBezTo>
                  <a:cubicBezTo>
                    <a:pt x="129776" y="6813"/>
                    <a:pt x="124052" y="10761"/>
                    <a:pt x="118669" y="15371"/>
                  </a:cubicBezTo>
                  <a:cubicBezTo>
                    <a:pt x="110768" y="22076"/>
                    <a:pt x="103731" y="29367"/>
                    <a:pt x="97137" y="37274"/>
                  </a:cubicBezTo>
                  <a:cubicBezTo>
                    <a:pt x="92090" y="43374"/>
                    <a:pt x="87369" y="49658"/>
                    <a:pt x="82968" y="56262"/>
                  </a:cubicBezTo>
                  <a:cubicBezTo>
                    <a:pt x="76608" y="66091"/>
                    <a:pt x="70991" y="76221"/>
                    <a:pt x="65944" y="86890"/>
                  </a:cubicBezTo>
                  <a:cubicBezTo>
                    <a:pt x="61441" y="96527"/>
                    <a:pt x="57706" y="106270"/>
                    <a:pt x="54516" y="116395"/>
                  </a:cubicBezTo>
                  <a:cubicBezTo>
                    <a:pt x="51662" y="125100"/>
                    <a:pt x="49459" y="133872"/>
                    <a:pt x="47592" y="142796"/>
                  </a:cubicBezTo>
                  <a:cubicBezTo>
                    <a:pt x="45842" y="151552"/>
                    <a:pt x="44412" y="160267"/>
                    <a:pt x="43527" y="169146"/>
                  </a:cubicBezTo>
                  <a:cubicBezTo>
                    <a:pt x="42774" y="175979"/>
                    <a:pt x="42326" y="182766"/>
                    <a:pt x="42214" y="189639"/>
                  </a:cubicBezTo>
                  <a:cubicBezTo>
                    <a:pt x="42005" y="196279"/>
                    <a:pt x="42107" y="202837"/>
                    <a:pt x="42540" y="209452"/>
                  </a:cubicBezTo>
                  <a:cubicBezTo>
                    <a:pt x="42875" y="215801"/>
                    <a:pt x="43522" y="222085"/>
                    <a:pt x="44519" y="228383"/>
                  </a:cubicBezTo>
                  <a:cubicBezTo>
                    <a:pt x="45394" y="234392"/>
                    <a:pt x="46498" y="240304"/>
                    <a:pt x="48034" y="246226"/>
                  </a:cubicBezTo>
                  <a:cubicBezTo>
                    <a:pt x="49347" y="251849"/>
                    <a:pt x="50996" y="257364"/>
                    <a:pt x="52975" y="262813"/>
                  </a:cubicBezTo>
                  <a:cubicBezTo>
                    <a:pt x="54404" y="266725"/>
                    <a:pt x="55839" y="270602"/>
                    <a:pt x="57706" y="274291"/>
                  </a:cubicBezTo>
                  <a:lnTo>
                    <a:pt x="63430" y="285851"/>
                  </a:lnTo>
                  <a:lnTo>
                    <a:pt x="63430" y="285851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15D95759-4C0E-4428-8B48-EE074CE49DC8}"/>
                </a:ext>
              </a:extLst>
            </p:cNvPr>
            <p:cNvSpPr/>
            <p:nvPr/>
          </p:nvSpPr>
          <p:spPr>
            <a:xfrm>
              <a:off x="4527689" y="2307114"/>
              <a:ext cx="127240" cy="245369"/>
            </a:xfrm>
            <a:custGeom>
              <a:avLst/>
              <a:gdLst>
                <a:gd name="connsiteX0" fmla="*/ 82937 w 127240"/>
                <a:gd name="connsiteY0" fmla="*/ 0 h 245369"/>
                <a:gd name="connsiteX1" fmla="*/ 90182 w 127240"/>
                <a:gd name="connsiteY1" fmla="*/ 2707 h 245369"/>
                <a:gd name="connsiteX2" fmla="*/ 100286 w 127240"/>
                <a:gd name="connsiteY2" fmla="*/ 8639 h 245369"/>
                <a:gd name="connsiteX3" fmla="*/ 108854 w 127240"/>
                <a:gd name="connsiteY3" fmla="*/ 16999 h 245369"/>
                <a:gd name="connsiteX4" fmla="*/ 115672 w 127240"/>
                <a:gd name="connsiteY4" fmla="*/ 27530 h 245369"/>
                <a:gd name="connsiteX5" fmla="*/ 121050 w 127240"/>
                <a:gd name="connsiteY5" fmla="*/ 39884 h 245369"/>
                <a:gd name="connsiteX6" fmla="*/ 124784 w 127240"/>
                <a:gd name="connsiteY6" fmla="*/ 53855 h 245369"/>
                <a:gd name="connsiteX7" fmla="*/ 126764 w 127240"/>
                <a:gd name="connsiteY7" fmla="*/ 69159 h 245369"/>
                <a:gd name="connsiteX8" fmla="*/ 127201 w 127240"/>
                <a:gd name="connsiteY8" fmla="*/ 85537 h 245369"/>
                <a:gd name="connsiteX9" fmla="*/ 125889 w 127240"/>
                <a:gd name="connsiteY9" fmla="*/ 102800 h 245369"/>
                <a:gd name="connsiteX10" fmla="*/ 122810 w 127240"/>
                <a:gd name="connsiteY10" fmla="*/ 120668 h 245369"/>
                <a:gd name="connsiteX11" fmla="*/ 117982 w 127240"/>
                <a:gd name="connsiteY11" fmla="*/ 138883 h 245369"/>
                <a:gd name="connsiteX12" fmla="*/ 111505 w 127240"/>
                <a:gd name="connsiteY12" fmla="*/ 156940 h 245369"/>
                <a:gd name="connsiteX13" fmla="*/ 103706 w 127240"/>
                <a:gd name="connsiteY13" fmla="*/ 173892 h 245369"/>
                <a:gd name="connsiteX14" fmla="*/ 94802 w 127240"/>
                <a:gd name="connsiteY14" fmla="*/ 189476 h 245369"/>
                <a:gd name="connsiteX15" fmla="*/ 84916 w 127240"/>
                <a:gd name="connsiteY15" fmla="*/ 203529 h 245369"/>
                <a:gd name="connsiteX16" fmla="*/ 74262 w 127240"/>
                <a:gd name="connsiteY16" fmla="*/ 215842 h 245369"/>
                <a:gd name="connsiteX17" fmla="*/ 59100 w 127240"/>
                <a:gd name="connsiteY17" fmla="*/ 229269 h 245369"/>
                <a:gd name="connsiteX18" fmla="*/ 43282 w 127240"/>
                <a:gd name="connsiteY18" fmla="*/ 238900 h 245369"/>
                <a:gd name="connsiteX19" fmla="*/ 27245 w 127240"/>
                <a:gd name="connsiteY19" fmla="*/ 244206 h 245369"/>
                <a:gd name="connsiteX20" fmla="*/ 11427 w 127240"/>
                <a:gd name="connsiteY20" fmla="*/ 244685 h 245369"/>
                <a:gd name="connsiteX21" fmla="*/ 0 w 127240"/>
                <a:gd name="connsiteY21" fmla="*/ 241942 h 245369"/>
                <a:gd name="connsiteX22" fmla="*/ 5724 w 127240"/>
                <a:gd name="connsiteY22" fmla="*/ 237022 h 245369"/>
                <a:gd name="connsiteX23" fmla="*/ 13625 w 127240"/>
                <a:gd name="connsiteY23" fmla="*/ 229548 h 245369"/>
                <a:gd name="connsiteX24" fmla="*/ 23948 w 127240"/>
                <a:gd name="connsiteY24" fmla="*/ 218538 h 245369"/>
                <a:gd name="connsiteX25" fmla="*/ 33727 w 127240"/>
                <a:gd name="connsiteY25" fmla="*/ 206409 h 245369"/>
                <a:gd name="connsiteX26" fmla="*/ 43069 w 127240"/>
                <a:gd name="connsiteY26" fmla="*/ 193216 h 245369"/>
                <a:gd name="connsiteX27" fmla="*/ 49657 w 127240"/>
                <a:gd name="connsiteY27" fmla="*/ 182674 h 245369"/>
                <a:gd name="connsiteX28" fmla="*/ 55809 w 127240"/>
                <a:gd name="connsiteY28" fmla="*/ 171583 h 245369"/>
                <a:gd name="connsiteX29" fmla="*/ 61634 w 127240"/>
                <a:gd name="connsiteY29" fmla="*/ 160008 h 245369"/>
                <a:gd name="connsiteX30" fmla="*/ 66910 w 127240"/>
                <a:gd name="connsiteY30" fmla="*/ 147965 h 245369"/>
                <a:gd name="connsiteX31" fmla="*/ 71749 w 127240"/>
                <a:gd name="connsiteY31" fmla="*/ 135454 h 245369"/>
                <a:gd name="connsiteX32" fmla="*/ 76033 w 127240"/>
                <a:gd name="connsiteY32" fmla="*/ 122617 h 245369"/>
                <a:gd name="connsiteX33" fmla="*/ 79660 w 127240"/>
                <a:gd name="connsiteY33" fmla="*/ 109816 h 245369"/>
                <a:gd name="connsiteX34" fmla="*/ 82622 w 127240"/>
                <a:gd name="connsiteY34" fmla="*/ 97117 h 245369"/>
                <a:gd name="connsiteX35" fmla="*/ 85038 w 127240"/>
                <a:gd name="connsiteY35" fmla="*/ 84529 h 245369"/>
                <a:gd name="connsiteX36" fmla="*/ 86687 w 127240"/>
                <a:gd name="connsiteY36" fmla="*/ 72125 h 245369"/>
                <a:gd name="connsiteX37" fmla="*/ 87679 w 127240"/>
                <a:gd name="connsiteY37" fmla="*/ 59955 h 245369"/>
                <a:gd name="connsiteX38" fmla="*/ 88116 w 127240"/>
                <a:gd name="connsiteY38" fmla="*/ 48045 h 245369"/>
                <a:gd name="connsiteX39" fmla="*/ 87887 w 127240"/>
                <a:gd name="connsiteY39" fmla="*/ 36414 h 245369"/>
                <a:gd name="connsiteX40" fmla="*/ 86687 w 127240"/>
                <a:gd name="connsiteY40" fmla="*/ 21455 h 245369"/>
                <a:gd name="connsiteX41" fmla="*/ 84489 w 127240"/>
                <a:gd name="connsiteY41" fmla="*/ 7209 h 245369"/>
                <a:gd name="connsiteX42" fmla="*/ 82937 w 127240"/>
                <a:gd name="connsiteY42" fmla="*/ 0 h 245369"/>
                <a:gd name="connsiteX43" fmla="*/ 82937 w 127240"/>
                <a:gd name="connsiteY43" fmla="*/ 0 h 24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7240" h="245369">
                  <a:moveTo>
                    <a:pt x="82937" y="0"/>
                  </a:moveTo>
                  <a:cubicBezTo>
                    <a:pt x="85461" y="860"/>
                    <a:pt x="87867" y="1725"/>
                    <a:pt x="90182" y="2707"/>
                  </a:cubicBezTo>
                  <a:cubicBezTo>
                    <a:pt x="93927" y="4253"/>
                    <a:pt x="97096" y="6177"/>
                    <a:pt x="100286" y="8639"/>
                  </a:cubicBezTo>
                  <a:cubicBezTo>
                    <a:pt x="103583" y="11137"/>
                    <a:pt x="106219" y="13839"/>
                    <a:pt x="108854" y="16999"/>
                  </a:cubicBezTo>
                  <a:cubicBezTo>
                    <a:pt x="111500" y="20336"/>
                    <a:pt x="113805" y="23755"/>
                    <a:pt x="115672" y="27530"/>
                  </a:cubicBezTo>
                  <a:cubicBezTo>
                    <a:pt x="117870" y="31524"/>
                    <a:pt x="119625" y="35600"/>
                    <a:pt x="121050" y="39884"/>
                  </a:cubicBezTo>
                  <a:cubicBezTo>
                    <a:pt x="122602" y="44493"/>
                    <a:pt x="123803" y="49103"/>
                    <a:pt x="124784" y="53855"/>
                  </a:cubicBezTo>
                  <a:cubicBezTo>
                    <a:pt x="125670" y="58943"/>
                    <a:pt x="126433" y="63985"/>
                    <a:pt x="126764" y="69159"/>
                  </a:cubicBezTo>
                  <a:cubicBezTo>
                    <a:pt x="127211" y="74634"/>
                    <a:pt x="127308" y="80062"/>
                    <a:pt x="127201" y="85537"/>
                  </a:cubicBezTo>
                  <a:cubicBezTo>
                    <a:pt x="126993" y="91342"/>
                    <a:pt x="126545" y="97056"/>
                    <a:pt x="125889" y="102800"/>
                  </a:cubicBezTo>
                  <a:cubicBezTo>
                    <a:pt x="125125" y="108814"/>
                    <a:pt x="124128" y="114736"/>
                    <a:pt x="122810" y="120668"/>
                  </a:cubicBezTo>
                  <a:cubicBezTo>
                    <a:pt x="121508" y="126820"/>
                    <a:pt x="119849" y="132854"/>
                    <a:pt x="117982" y="138883"/>
                  </a:cubicBezTo>
                  <a:cubicBezTo>
                    <a:pt x="116115" y="145004"/>
                    <a:pt x="114029" y="150997"/>
                    <a:pt x="111505" y="156940"/>
                  </a:cubicBezTo>
                  <a:cubicBezTo>
                    <a:pt x="109200" y="162725"/>
                    <a:pt x="106555" y="168336"/>
                    <a:pt x="103706" y="173892"/>
                  </a:cubicBezTo>
                  <a:cubicBezTo>
                    <a:pt x="100953" y="179240"/>
                    <a:pt x="97992" y="184409"/>
                    <a:pt x="94802" y="189476"/>
                  </a:cubicBezTo>
                  <a:cubicBezTo>
                    <a:pt x="91729" y="194330"/>
                    <a:pt x="88432" y="199001"/>
                    <a:pt x="84916" y="203529"/>
                  </a:cubicBezTo>
                  <a:cubicBezTo>
                    <a:pt x="81517" y="207823"/>
                    <a:pt x="77992" y="211919"/>
                    <a:pt x="74262" y="215842"/>
                  </a:cubicBezTo>
                  <a:cubicBezTo>
                    <a:pt x="69424" y="220741"/>
                    <a:pt x="64595" y="225183"/>
                    <a:pt x="59100" y="229269"/>
                  </a:cubicBezTo>
                  <a:cubicBezTo>
                    <a:pt x="54160" y="233023"/>
                    <a:pt x="48996" y="236193"/>
                    <a:pt x="43282" y="238900"/>
                  </a:cubicBezTo>
                  <a:cubicBezTo>
                    <a:pt x="38123" y="241327"/>
                    <a:pt x="32847" y="243148"/>
                    <a:pt x="27245" y="244206"/>
                  </a:cubicBezTo>
                  <a:cubicBezTo>
                    <a:pt x="21857" y="245209"/>
                    <a:pt x="16810" y="245987"/>
                    <a:pt x="11427" y="244685"/>
                  </a:cubicBezTo>
                  <a:lnTo>
                    <a:pt x="0" y="241942"/>
                  </a:lnTo>
                  <a:lnTo>
                    <a:pt x="5724" y="237022"/>
                  </a:lnTo>
                  <a:cubicBezTo>
                    <a:pt x="8466" y="234626"/>
                    <a:pt x="11102" y="232118"/>
                    <a:pt x="13625" y="229548"/>
                  </a:cubicBezTo>
                  <a:cubicBezTo>
                    <a:pt x="17253" y="225992"/>
                    <a:pt x="20652" y="222329"/>
                    <a:pt x="23948" y="218538"/>
                  </a:cubicBezTo>
                  <a:cubicBezTo>
                    <a:pt x="27368" y="214585"/>
                    <a:pt x="30654" y="210576"/>
                    <a:pt x="33727" y="206409"/>
                  </a:cubicBezTo>
                  <a:cubicBezTo>
                    <a:pt x="37024" y="202110"/>
                    <a:pt x="40107" y="197719"/>
                    <a:pt x="43069" y="193216"/>
                  </a:cubicBezTo>
                  <a:cubicBezTo>
                    <a:pt x="45384" y="189751"/>
                    <a:pt x="47571" y="186215"/>
                    <a:pt x="49657" y="182674"/>
                  </a:cubicBezTo>
                  <a:cubicBezTo>
                    <a:pt x="51754" y="179026"/>
                    <a:pt x="53829" y="175342"/>
                    <a:pt x="55809" y="171583"/>
                  </a:cubicBezTo>
                  <a:cubicBezTo>
                    <a:pt x="57905" y="167787"/>
                    <a:pt x="59762" y="163925"/>
                    <a:pt x="61634" y="160008"/>
                  </a:cubicBezTo>
                  <a:cubicBezTo>
                    <a:pt x="63501" y="156024"/>
                    <a:pt x="65262" y="152010"/>
                    <a:pt x="66910" y="147965"/>
                  </a:cubicBezTo>
                  <a:cubicBezTo>
                    <a:pt x="68671" y="143823"/>
                    <a:pt x="70207" y="139646"/>
                    <a:pt x="71749" y="135454"/>
                  </a:cubicBezTo>
                  <a:cubicBezTo>
                    <a:pt x="73280" y="131200"/>
                    <a:pt x="74710" y="126927"/>
                    <a:pt x="76033" y="122617"/>
                  </a:cubicBezTo>
                  <a:cubicBezTo>
                    <a:pt x="77345" y="118359"/>
                    <a:pt x="78556" y="114131"/>
                    <a:pt x="79660" y="109816"/>
                  </a:cubicBezTo>
                  <a:cubicBezTo>
                    <a:pt x="80764" y="105603"/>
                    <a:pt x="81746" y="101375"/>
                    <a:pt x="82622" y="97117"/>
                  </a:cubicBezTo>
                  <a:cubicBezTo>
                    <a:pt x="83507" y="92924"/>
                    <a:pt x="84270" y="88742"/>
                    <a:pt x="85038" y="84529"/>
                  </a:cubicBezTo>
                  <a:cubicBezTo>
                    <a:pt x="85593" y="80398"/>
                    <a:pt x="86142" y="76292"/>
                    <a:pt x="86687" y="72125"/>
                  </a:cubicBezTo>
                  <a:cubicBezTo>
                    <a:pt x="87124" y="68091"/>
                    <a:pt x="87450" y="64020"/>
                    <a:pt x="87679" y="59955"/>
                  </a:cubicBezTo>
                  <a:cubicBezTo>
                    <a:pt x="87908" y="55997"/>
                    <a:pt x="88004" y="51998"/>
                    <a:pt x="88116" y="48045"/>
                  </a:cubicBezTo>
                  <a:cubicBezTo>
                    <a:pt x="88116" y="44147"/>
                    <a:pt x="88010" y="40291"/>
                    <a:pt x="87887" y="36414"/>
                  </a:cubicBezTo>
                  <a:cubicBezTo>
                    <a:pt x="87679" y="31397"/>
                    <a:pt x="87231" y="26431"/>
                    <a:pt x="86687" y="21455"/>
                  </a:cubicBezTo>
                  <a:cubicBezTo>
                    <a:pt x="86142" y="16688"/>
                    <a:pt x="85476" y="11941"/>
                    <a:pt x="84489" y="7209"/>
                  </a:cubicBezTo>
                  <a:lnTo>
                    <a:pt x="82937" y="0"/>
                  </a:lnTo>
                  <a:lnTo>
                    <a:pt x="82937" y="0"/>
                  </a:lnTo>
                  <a:close/>
                </a:path>
              </a:pathLst>
            </a:custGeom>
            <a:solidFill>
              <a:srgbClr val="EF9B11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4B61A95-8FC6-41D7-85B9-EC87025B08D2}"/>
                </a:ext>
              </a:extLst>
            </p:cNvPr>
            <p:cNvSpPr/>
            <p:nvPr/>
          </p:nvSpPr>
          <p:spPr>
            <a:xfrm>
              <a:off x="3808309" y="2347816"/>
              <a:ext cx="572182" cy="209854"/>
            </a:xfrm>
            <a:custGeom>
              <a:avLst/>
              <a:gdLst>
                <a:gd name="connsiteX0" fmla="*/ 468224 w 572182"/>
                <a:gd name="connsiteY0" fmla="*/ 176075 h 209854"/>
                <a:gd name="connsiteX1" fmla="*/ 479646 w 572182"/>
                <a:gd name="connsiteY1" fmla="*/ 181529 h 209854"/>
                <a:gd name="connsiteX2" fmla="*/ 495139 w 572182"/>
                <a:gd name="connsiteY2" fmla="*/ 186307 h 209854"/>
                <a:gd name="connsiteX3" fmla="*/ 507329 w 572182"/>
                <a:gd name="connsiteY3" fmla="*/ 187558 h 209854"/>
                <a:gd name="connsiteX4" fmla="*/ 518975 w 572182"/>
                <a:gd name="connsiteY4" fmla="*/ 186454 h 209854"/>
                <a:gd name="connsiteX5" fmla="*/ 529955 w 572182"/>
                <a:gd name="connsiteY5" fmla="*/ 182379 h 209854"/>
                <a:gd name="connsiteX6" fmla="*/ 538095 w 572182"/>
                <a:gd name="connsiteY6" fmla="*/ 172412 h 209854"/>
                <a:gd name="connsiteX7" fmla="*/ 535450 w 572182"/>
                <a:gd name="connsiteY7" fmla="*/ 161417 h 209854"/>
                <a:gd name="connsiteX8" fmla="*/ 525015 w 572182"/>
                <a:gd name="connsiteY8" fmla="*/ 153521 h 209854"/>
                <a:gd name="connsiteX9" fmla="*/ 510733 w 572182"/>
                <a:gd name="connsiteY9" fmla="*/ 146774 h 209854"/>
                <a:gd name="connsiteX10" fmla="*/ 496126 w 572182"/>
                <a:gd name="connsiteY10" fmla="*/ 140796 h 209854"/>
                <a:gd name="connsiteX11" fmla="*/ 483706 w 572182"/>
                <a:gd name="connsiteY11" fmla="*/ 134701 h 209854"/>
                <a:gd name="connsiteX12" fmla="*/ 474146 w 572182"/>
                <a:gd name="connsiteY12" fmla="*/ 128041 h 209854"/>
                <a:gd name="connsiteX13" fmla="*/ 465141 w 572182"/>
                <a:gd name="connsiteY13" fmla="*/ 117366 h 209854"/>
                <a:gd name="connsiteX14" fmla="*/ 461513 w 572182"/>
                <a:gd name="connsiteY14" fmla="*/ 107033 h 209854"/>
                <a:gd name="connsiteX15" fmla="*/ 461188 w 572182"/>
                <a:gd name="connsiteY15" fmla="*/ 95972 h 209854"/>
                <a:gd name="connsiteX16" fmla="*/ 464815 w 572182"/>
                <a:gd name="connsiteY16" fmla="*/ 83410 h 209854"/>
                <a:gd name="connsiteX17" fmla="*/ 475357 w 572182"/>
                <a:gd name="connsiteY17" fmla="*/ 70879 h 209854"/>
                <a:gd name="connsiteX18" fmla="*/ 486896 w 572182"/>
                <a:gd name="connsiteY18" fmla="*/ 64300 h 209854"/>
                <a:gd name="connsiteX19" fmla="*/ 502160 w 572182"/>
                <a:gd name="connsiteY19" fmla="*/ 60159 h 209854"/>
                <a:gd name="connsiteX20" fmla="*/ 515566 w 572182"/>
                <a:gd name="connsiteY20" fmla="*/ 59100 h 209854"/>
                <a:gd name="connsiteX21" fmla="*/ 531614 w 572182"/>
                <a:gd name="connsiteY21" fmla="*/ 59869 h 209854"/>
                <a:gd name="connsiteX22" fmla="*/ 532158 w 572182"/>
                <a:gd name="connsiteY22" fmla="*/ 59930 h 209854"/>
                <a:gd name="connsiteX23" fmla="*/ 544567 w 572182"/>
                <a:gd name="connsiteY23" fmla="*/ 61670 h 209854"/>
                <a:gd name="connsiteX24" fmla="*/ 557307 w 572182"/>
                <a:gd name="connsiteY24" fmla="*/ 64132 h 209854"/>
                <a:gd name="connsiteX25" fmla="*/ 557307 w 572182"/>
                <a:gd name="connsiteY25" fmla="*/ 93652 h 209854"/>
                <a:gd name="connsiteX26" fmla="*/ 543794 w 572182"/>
                <a:gd name="connsiteY26" fmla="*/ 87511 h 209854"/>
                <a:gd name="connsiteX27" fmla="*/ 528093 w 572182"/>
                <a:gd name="connsiteY27" fmla="*/ 82805 h 209854"/>
                <a:gd name="connsiteX28" fmla="*/ 516228 w 572182"/>
                <a:gd name="connsiteY28" fmla="*/ 81395 h 209854"/>
                <a:gd name="connsiteX29" fmla="*/ 506342 w 572182"/>
                <a:gd name="connsiteY29" fmla="*/ 82209 h 209854"/>
                <a:gd name="connsiteX30" fmla="*/ 495353 w 572182"/>
                <a:gd name="connsiteY30" fmla="*/ 88590 h 209854"/>
                <a:gd name="connsiteX31" fmla="*/ 494030 w 572182"/>
                <a:gd name="connsiteY31" fmla="*/ 99661 h 209854"/>
                <a:gd name="connsiteX32" fmla="*/ 504134 w 572182"/>
                <a:gd name="connsiteY32" fmla="*/ 108274 h 209854"/>
                <a:gd name="connsiteX33" fmla="*/ 519515 w 572182"/>
                <a:gd name="connsiteY33" fmla="*/ 114802 h 209854"/>
                <a:gd name="connsiteX34" fmla="*/ 531054 w 572182"/>
                <a:gd name="connsiteY34" fmla="*/ 119137 h 209854"/>
                <a:gd name="connsiteX35" fmla="*/ 544898 w 572182"/>
                <a:gd name="connsiteY35" fmla="*/ 125380 h 209854"/>
                <a:gd name="connsiteX36" fmla="*/ 556325 w 572182"/>
                <a:gd name="connsiteY36" fmla="*/ 132447 h 209854"/>
                <a:gd name="connsiteX37" fmla="*/ 565549 w 572182"/>
                <a:gd name="connsiteY37" fmla="*/ 141457 h 209854"/>
                <a:gd name="connsiteX38" fmla="*/ 571263 w 572182"/>
                <a:gd name="connsiteY38" fmla="*/ 153383 h 209854"/>
                <a:gd name="connsiteX39" fmla="*/ 572148 w 572182"/>
                <a:gd name="connsiteY39" fmla="*/ 163935 h 209854"/>
                <a:gd name="connsiteX40" fmla="*/ 570281 w 572182"/>
                <a:gd name="connsiteY40" fmla="*/ 174162 h 209854"/>
                <a:gd name="connsiteX41" fmla="*/ 563911 w 572182"/>
                <a:gd name="connsiteY41" fmla="*/ 186536 h 209854"/>
                <a:gd name="connsiteX42" fmla="*/ 554132 w 572182"/>
                <a:gd name="connsiteY42" fmla="*/ 195887 h 209854"/>
                <a:gd name="connsiteX43" fmla="*/ 541275 w 572182"/>
                <a:gd name="connsiteY43" fmla="*/ 203112 h 209854"/>
                <a:gd name="connsiteX44" fmla="*/ 527660 w 572182"/>
                <a:gd name="connsiteY44" fmla="*/ 207355 h 209854"/>
                <a:gd name="connsiteX45" fmla="*/ 513928 w 572182"/>
                <a:gd name="connsiteY45" fmla="*/ 209380 h 209854"/>
                <a:gd name="connsiteX46" fmla="*/ 497662 w 572182"/>
                <a:gd name="connsiteY46" fmla="*/ 209746 h 209854"/>
                <a:gd name="connsiteX47" fmla="*/ 481951 w 572182"/>
                <a:gd name="connsiteY47" fmla="*/ 207956 h 209854"/>
                <a:gd name="connsiteX48" fmla="*/ 470412 w 572182"/>
                <a:gd name="connsiteY48" fmla="*/ 204913 h 209854"/>
                <a:gd name="connsiteX49" fmla="*/ 461406 w 572182"/>
                <a:gd name="connsiteY49" fmla="*/ 201280 h 209854"/>
                <a:gd name="connsiteX50" fmla="*/ 447674 w 572182"/>
                <a:gd name="connsiteY50" fmla="*/ 163345 h 209854"/>
                <a:gd name="connsiteX51" fmla="*/ 455912 w 572182"/>
                <a:gd name="connsiteY51" fmla="*/ 168794 h 209854"/>
                <a:gd name="connsiteX52" fmla="*/ 468224 w 572182"/>
                <a:gd name="connsiteY52" fmla="*/ 176075 h 209854"/>
                <a:gd name="connsiteX53" fmla="*/ 468224 w 572182"/>
                <a:gd name="connsiteY53" fmla="*/ 176075 h 209854"/>
                <a:gd name="connsiteX54" fmla="*/ 468224 w 572182"/>
                <a:gd name="connsiteY54" fmla="*/ 176075 h 209854"/>
                <a:gd name="connsiteX55" fmla="*/ 44274 w 572182"/>
                <a:gd name="connsiteY55" fmla="*/ 182186 h 209854"/>
                <a:gd name="connsiteX56" fmla="*/ 44931 w 572182"/>
                <a:gd name="connsiteY56" fmla="*/ 186693 h 209854"/>
                <a:gd name="connsiteX57" fmla="*/ 46355 w 572182"/>
                <a:gd name="connsiteY57" fmla="*/ 191613 h 209854"/>
                <a:gd name="connsiteX58" fmla="*/ 48884 w 572182"/>
                <a:gd name="connsiteY58" fmla="*/ 196182 h 209854"/>
                <a:gd name="connsiteX59" fmla="*/ 52837 w 572182"/>
                <a:gd name="connsiteY59" fmla="*/ 200777 h 209854"/>
                <a:gd name="connsiteX60" fmla="*/ 57233 w 572182"/>
                <a:gd name="connsiteY60" fmla="*/ 204689 h 209854"/>
                <a:gd name="connsiteX61" fmla="*/ 107 w 572182"/>
                <a:gd name="connsiteY61" fmla="*/ 204689 h 209854"/>
                <a:gd name="connsiteX62" fmla="*/ 4615 w 572182"/>
                <a:gd name="connsiteY62" fmla="*/ 200741 h 209854"/>
                <a:gd name="connsiteX63" fmla="*/ 8675 w 572182"/>
                <a:gd name="connsiteY63" fmla="*/ 196172 h 209854"/>
                <a:gd name="connsiteX64" fmla="*/ 10985 w 572182"/>
                <a:gd name="connsiteY64" fmla="*/ 191659 h 209854"/>
                <a:gd name="connsiteX65" fmla="*/ 12526 w 572182"/>
                <a:gd name="connsiteY65" fmla="*/ 186281 h 209854"/>
                <a:gd name="connsiteX66" fmla="*/ 13183 w 572182"/>
                <a:gd name="connsiteY66" fmla="*/ 181224 h 209854"/>
                <a:gd name="connsiteX67" fmla="*/ 13289 w 572182"/>
                <a:gd name="connsiteY67" fmla="*/ 177062 h 209854"/>
                <a:gd name="connsiteX68" fmla="*/ 13295 w 572182"/>
                <a:gd name="connsiteY68" fmla="*/ 31285 h 209854"/>
                <a:gd name="connsiteX69" fmla="*/ 13071 w 572182"/>
                <a:gd name="connsiteY69" fmla="*/ 25653 h 209854"/>
                <a:gd name="connsiteX70" fmla="*/ 12302 w 572182"/>
                <a:gd name="connsiteY70" fmla="*/ 20799 h 209854"/>
                <a:gd name="connsiteX71" fmla="*/ 10985 w 572182"/>
                <a:gd name="connsiteY71" fmla="*/ 16678 h 209854"/>
                <a:gd name="connsiteX72" fmla="*/ 9229 w 572182"/>
                <a:gd name="connsiteY72" fmla="*/ 13096 h 209854"/>
                <a:gd name="connsiteX73" fmla="*/ 6802 w 572182"/>
                <a:gd name="connsiteY73" fmla="*/ 9804 h 209854"/>
                <a:gd name="connsiteX74" fmla="*/ 4610 w 572182"/>
                <a:gd name="connsiteY74" fmla="*/ 7601 h 209854"/>
                <a:gd name="connsiteX75" fmla="*/ 0 w 572182"/>
                <a:gd name="connsiteY75" fmla="*/ 3648 h 209854"/>
                <a:gd name="connsiteX76" fmla="*/ 8792 w 572182"/>
                <a:gd name="connsiteY76" fmla="*/ 3648 h 209854"/>
                <a:gd name="connsiteX77" fmla="*/ 14714 w 572182"/>
                <a:gd name="connsiteY77" fmla="*/ 3465 h 209854"/>
                <a:gd name="connsiteX78" fmla="*/ 22412 w 572182"/>
                <a:gd name="connsiteY78" fmla="*/ 2747 h 209854"/>
                <a:gd name="connsiteX79" fmla="*/ 32074 w 572182"/>
                <a:gd name="connsiteY79" fmla="*/ 1577 h 209854"/>
                <a:gd name="connsiteX80" fmla="*/ 40754 w 572182"/>
                <a:gd name="connsiteY80" fmla="*/ 463 h 209854"/>
                <a:gd name="connsiteX81" fmla="*/ 44051 w 572182"/>
                <a:gd name="connsiteY81" fmla="*/ 0 h 209854"/>
                <a:gd name="connsiteX82" fmla="*/ 44051 w 572182"/>
                <a:gd name="connsiteY82" fmla="*/ 177062 h 209854"/>
                <a:gd name="connsiteX83" fmla="*/ 44274 w 572182"/>
                <a:gd name="connsiteY83" fmla="*/ 182186 h 209854"/>
                <a:gd name="connsiteX84" fmla="*/ 44274 w 572182"/>
                <a:gd name="connsiteY84" fmla="*/ 182186 h 209854"/>
                <a:gd name="connsiteX85" fmla="*/ 44274 w 572182"/>
                <a:gd name="connsiteY85" fmla="*/ 182186 h 209854"/>
                <a:gd name="connsiteX86" fmla="*/ 112065 w 572182"/>
                <a:gd name="connsiteY86" fmla="*/ 177052 h 209854"/>
                <a:gd name="connsiteX87" fmla="*/ 112055 w 572182"/>
                <a:gd name="connsiteY87" fmla="*/ 180217 h 209854"/>
                <a:gd name="connsiteX88" fmla="*/ 112492 w 572182"/>
                <a:gd name="connsiteY88" fmla="*/ 184516 h 209854"/>
                <a:gd name="connsiteX89" fmla="*/ 113479 w 572182"/>
                <a:gd name="connsiteY89" fmla="*/ 189120 h 209854"/>
                <a:gd name="connsiteX90" fmla="*/ 114909 w 572182"/>
                <a:gd name="connsiteY90" fmla="*/ 192987 h 209854"/>
                <a:gd name="connsiteX91" fmla="*/ 117768 w 572182"/>
                <a:gd name="connsiteY91" fmla="*/ 197358 h 209854"/>
                <a:gd name="connsiteX92" fmla="*/ 120953 w 572182"/>
                <a:gd name="connsiteY92" fmla="*/ 200736 h 209854"/>
                <a:gd name="connsiteX93" fmla="*/ 125349 w 572182"/>
                <a:gd name="connsiteY93" fmla="*/ 204684 h 209854"/>
                <a:gd name="connsiteX94" fmla="*/ 68004 w 572182"/>
                <a:gd name="connsiteY94" fmla="*/ 204684 h 209854"/>
                <a:gd name="connsiteX95" fmla="*/ 72512 w 572182"/>
                <a:gd name="connsiteY95" fmla="*/ 200736 h 209854"/>
                <a:gd name="connsiteX96" fmla="*/ 75254 w 572182"/>
                <a:gd name="connsiteY96" fmla="*/ 197963 h 209854"/>
                <a:gd name="connsiteX97" fmla="*/ 77783 w 572182"/>
                <a:gd name="connsiteY97" fmla="*/ 194290 h 209854"/>
                <a:gd name="connsiteX98" fmla="*/ 79538 w 572182"/>
                <a:gd name="connsiteY98" fmla="*/ 190235 h 209854"/>
                <a:gd name="connsiteX99" fmla="*/ 80637 w 572182"/>
                <a:gd name="connsiteY99" fmla="*/ 185849 h 209854"/>
                <a:gd name="connsiteX100" fmla="*/ 81187 w 572182"/>
                <a:gd name="connsiteY100" fmla="*/ 181219 h 209854"/>
                <a:gd name="connsiteX101" fmla="*/ 81406 w 572182"/>
                <a:gd name="connsiteY101" fmla="*/ 177057 h 209854"/>
                <a:gd name="connsiteX102" fmla="*/ 81411 w 572182"/>
                <a:gd name="connsiteY102" fmla="*/ 92014 h 209854"/>
                <a:gd name="connsiteX103" fmla="*/ 81187 w 572182"/>
                <a:gd name="connsiteY103" fmla="*/ 87806 h 209854"/>
                <a:gd name="connsiteX104" fmla="*/ 80968 w 572182"/>
                <a:gd name="connsiteY104" fmla="*/ 84896 h 209854"/>
                <a:gd name="connsiteX105" fmla="*/ 80088 w 572182"/>
                <a:gd name="connsiteY105" fmla="*/ 80551 h 209854"/>
                <a:gd name="connsiteX106" fmla="*/ 78989 w 572182"/>
                <a:gd name="connsiteY106" fmla="*/ 77152 h 209854"/>
                <a:gd name="connsiteX107" fmla="*/ 77340 w 572182"/>
                <a:gd name="connsiteY107" fmla="*/ 73779 h 209854"/>
                <a:gd name="connsiteX108" fmla="*/ 75137 w 572182"/>
                <a:gd name="connsiteY108" fmla="*/ 70706 h 209854"/>
                <a:gd name="connsiteX109" fmla="*/ 72502 w 572182"/>
                <a:gd name="connsiteY109" fmla="*/ 67913 h 209854"/>
                <a:gd name="connsiteX110" fmla="*/ 68223 w 572182"/>
                <a:gd name="connsiteY110" fmla="*/ 64097 h 209854"/>
                <a:gd name="connsiteX111" fmla="*/ 74262 w 572182"/>
                <a:gd name="connsiteY111" fmla="*/ 63970 h 209854"/>
                <a:gd name="connsiteX112" fmla="*/ 80739 w 572182"/>
                <a:gd name="connsiteY112" fmla="*/ 63776 h 209854"/>
                <a:gd name="connsiteX113" fmla="*/ 88651 w 572182"/>
                <a:gd name="connsiteY113" fmla="*/ 63369 h 209854"/>
                <a:gd name="connsiteX114" fmla="*/ 96013 w 572182"/>
                <a:gd name="connsiteY114" fmla="*/ 62789 h 209854"/>
                <a:gd name="connsiteX115" fmla="*/ 103482 w 572182"/>
                <a:gd name="connsiteY115" fmla="*/ 61929 h 209854"/>
                <a:gd name="connsiteX116" fmla="*/ 109088 w 572182"/>
                <a:gd name="connsiteY116" fmla="*/ 61029 h 209854"/>
                <a:gd name="connsiteX117" fmla="*/ 112065 w 572182"/>
                <a:gd name="connsiteY117" fmla="*/ 60479 h 209854"/>
                <a:gd name="connsiteX118" fmla="*/ 112065 w 572182"/>
                <a:gd name="connsiteY118" fmla="*/ 177052 h 209854"/>
                <a:gd name="connsiteX119" fmla="*/ 112065 w 572182"/>
                <a:gd name="connsiteY119" fmla="*/ 177052 h 209854"/>
                <a:gd name="connsiteX120" fmla="*/ 75799 w 572182"/>
                <a:gd name="connsiteY120" fmla="*/ 29601 h 209854"/>
                <a:gd name="connsiteX121" fmla="*/ 77122 w 572182"/>
                <a:gd name="connsiteY121" fmla="*/ 22615 h 209854"/>
                <a:gd name="connsiteX122" fmla="*/ 79981 w 572182"/>
                <a:gd name="connsiteY122" fmla="*/ 17757 h 209854"/>
                <a:gd name="connsiteX123" fmla="*/ 83822 w 572182"/>
                <a:gd name="connsiteY123" fmla="*/ 14037 h 209854"/>
                <a:gd name="connsiteX124" fmla="*/ 88773 w 572182"/>
                <a:gd name="connsiteY124" fmla="*/ 11361 h 209854"/>
                <a:gd name="connsiteX125" fmla="*/ 94924 w 572182"/>
                <a:gd name="connsiteY125" fmla="*/ 10283 h 209854"/>
                <a:gd name="connsiteX126" fmla="*/ 99645 w 572182"/>
                <a:gd name="connsiteY126" fmla="*/ 10710 h 209854"/>
                <a:gd name="connsiteX127" fmla="*/ 105690 w 572182"/>
                <a:gd name="connsiteY127" fmla="*/ 13213 h 209854"/>
                <a:gd name="connsiteX128" fmla="*/ 110518 w 572182"/>
                <a:gd name="connsiteY128" fmla="*/ 17762 h 209854"/>
                <a:gd name="connsiteX129" fmla="*/ 113484 w 572182"/>
                <a:gd name="connsiteY129" fmla="*/ 23068 h 209854"/>
                <a:gd name="connsiteX130" fmla="*/ 114583 w 572182"/>
                <a:gd name="connsiteY130" fmla="*/ 30105 h 209854"/>
                <a:gd name="connsiteX131" fmla="*/ 113820 w 572182"/>
                <a:gd name="connsiteY131" fmla="*/ 35330 h 209854"/>
                <a:gd name="connsiteX132" fmla="*/ 111180 w 572182"/>
                <a:gd name="connsiteY132" fmla="*/ 40799 h 209854"/>
                <a:gd name="connsiteX133" fmla="*/ 107333 w 572182"/>
                <a:gd name="connsiteY133" fmla="*/ 44966 h 209854"/>
                <a:gd name="connsiteX134" fmla="*/ 102062 w 572182"/>
                <a:gd name="connsiteY134" fmla="*/ 47917 h 209854"/>
                <a:gd name="connsiteX135" fmla="*/ 95361 w 572182"/>
                <a:gd name="connsiteY135" fmla="*/ 48981 h 209854"/>
                <a:gd name="connsiteX136" fmla="*/ 87781 w 572182"/>
                <a:gd name="connsiteY136" fmla="*/ 47556 h 209854"/>
                <a:gd name="connsiteX137" fmla="*/ 82616 w 572182"/>
                <a:gd name="connsiteY137" fmla="*/ 44300 h 209854"/>
                <a:gd name="connsiteX138" fmla="*/ 79325 w 572182"/>
                <a:gd name="connsiteY138" fmla="*/ 40713 h 209854"/>
                <a:gd name="connsiteX139" fmla="*/ 76796 w 572182"/>
                <a:gd name="connsiteY139" fmla="*/ 35727 h 209854"/>
                <a:gd name="connsiteX140" fmla="*/ 75799 w 572182"/>
                <a:gd name="connsiteY140" fmla="*/ 29601 h 209854"/>
                <a:gd name="connsiteX141" fmla="*/ 75799 w 572182"/>
                <a:gd name="connsiteY141" fmla="*/ 29601 h 209854"/>
                <a:gd name="connsiteX142" fmla="*/ 75799 w 572182"/>
                <a:gd name="connsiteY142" fmla="*/ 29601 h 209854"/>
                <a:gd name="connsiteX143" fmla="*/ 180837 w 572182"/>
                <a:gd name="connsiteY143" fmla="*/ 181712 h 209854"/>
                <a:gd name="connsiteX144" fmla="*/ 181377 w 572182"/>
                <a:gd name="connsiteY144" fmla="*/ 185849 h 209854"/>
                <a:gd name="connsiteX145" fmla="*/ 182481 w 572182"/>
                <a:gd name="connsiteY145" fmla="*/ 190235 h 209854"/>
                <a:gd name="connsiteX146" fmla="*/ 184124 w 572182"/>
                <a:gd name="connsiteY146" fmla="*/ 193989 h 209854"/>
                <a:gd name="connsiteX147" fmla="*/ 186541 w 572182"/>
                <a:gd name="connsiteY147" fmla="*/ 197683 h 209854"/>
                <a:gd name="connsiteX148" fmla="*/ 189400 w 572182"/>
                <a:gd name="connsiteY148" fmla="*/ 200751 h 209854"/>
                <a:gd name="connsiteX149" fmla="*/ 193801 w 572182"/>
                <a:gd name="connsiteY149" fmla="*/ 204684 h 209854"/>
                <a:gd name="connsiteX150" fmla="*/ 136227 w 572182"/>
                <a:gd name="connsiteY150" fmla="*/ 204684 h 209854"/>
                <a:gd name="connsiteX151" fmla="*/ 140857 w 572182"/>
                <a:gd name="connsiteY151" fmla="*/ 200736 h 209854"/>
                <a:gd name="connsiteX152" fmla="*/ 142821 w 572182"/>
                <a:gd name="connsiteY152" fmla="*/ 198838 h 209854"/>
                <a:gd name="connsiteX153" fmla="*/ 145894 w 572182"/>
                <a:gd name="connsiteY153" fmla="*/ 194636 h 209854"/>
                <a:gd name="connsiteX154" fmla="*/ 147873 w 572182"/>
                <a:gd name="connsiteY154" fmla="*/ 190250 h 209854"/>
                <a:gd name="connsiteX155" fmla="*/ 148860 w 572182"/>
                <a:gd name="connsiteY155" fmla="*/ 185854 h 209854"/>
                <a:gd name="connsiteX156" fmla="*/ 149410 w 572182"/>
                <a:gd name="connsiteY156" fmla="*/ 181224 h 209854"/>
                <a:gd name="connsiteX157" fmla="*/ 149628 w 572182"/>
                <a:gd name="connsiteY157" fmla="*/ 177062 h 209854"/>
                <a:gd name="connsiteX158" fmla="*/ 149639 w 572182"/>
                <a:gd name="connsiteY158" fmla="*/ 92070 h 209854"/>
                <a:gd name="connsiteX159" fmla="*/ 149410 w 572182"/>
                <a:gd name="connsiteY159" fmla="*/ 86865 h 209854"/>
                <a:gd name="connsiteX160" fmla="*/ 148641 w 572182"/>
                <a:gd name="connsiteY160" fmla="*/ 81807 h 209854"/>
                <a:gd name="connsiteX161" fmla="*/ 146662 w 572182"/>
                <a:gd name="connsiteY161" fmla="*/ 75768 h 209854"/>
                <a:gd name="connsiteX162" fmla="*/ 144139 w 572182"/>
                <a:gd name="connsiteY162" fmla="*/ 71596 h 209854"/>
                <a:gd name="connsiteX163" fmla="*/ 140842 w 572182"/>
                <a:gd name="connsiteY163" fmla="*/ 67913 h 209854"/>
                <a:gd name="connsiteX164" fmla="*/ 136456 w 572182"/>
                <a:gd name="connsiteY164" fmla="*/ 63980 h 209854"/>
                <a:gd name="connsiteX165" fmla="*/ 145019 w 572182"/>
                <a:gd name="connsiteY165" fmla="*/ 63980 h 209854"/>
                <a:gd name="connsiteX166" fmla="*/ 151175 w 572182"/>
                <a:gd name="connsiteY166" fmla="*/ 63842 h 209854"/>
                <a:gd name="connsiteX167" fmla="*/ 159087 w 572182"/>
                <a:gd name="connsiteY167" fmla="*/ 63288 h 209854"/>
                <a:gd name="connsiteX168" fmla="*/ 166001 w 572182"/>
                <a:gd name="connsiteY168" fmla="*/ 62494 h 209854"/>
                <a:gd name="connsiteX169" fmla="*/ 172376 w 572182"/>
                <a:gd name="connsiteY169" fmla="*/ 61568 h 209854"/>
                <a:gd name="connsiteX170" fmla="*/ 178634 w 572182"/>
                <a:gd name="connsiteY170" fmla="*/ 60571 h 209854"/>
                <a:gd name="connsiteX171" fmla="*/ 179845 w 572182"/>
                <a:gd name="connsiteY171" fmla="*/ 79920 h 209854"/>
                <a:gd name="connsiteX172" fmla="*/ 179845 w 572182"/>
                <a:gd name="connsiteY172" fmla="*/ 79879 h 209854"/>
                <a:gd name="connsiteX173" fmla="*/ 180501 w 572182"/>
                <a:gd name="connsiteY173" fmla="*/ 79233 h 209854"/>
                <a:gd name="connsiteX174" fmla="*/ 185335 w 572182"/>
                <a:gd name="connsiteY174" fmla="*/ 75005 h 209854"/>
                <a:gd name="connsiteX175" fmla="*/ 190830 w 572182"/>
                <a:gd name="connsiteY175" fmla="*/ 70864 h 209854"/>
                <a:gd name="connsiteX176" fmla="*/ 197088 w 572182"/>
                <a:gd name="connsiteY176" fmla="*/ 67104 h 209854"/>
                <a:gd name="connsiteX177" fmla="*/ 204119 w 572182"/>
                <a:gd name="connsiteY177" fmla="*/ 64005 h 209854"/>
                <a:gd name="connsiteX178" fmla="*/ 213018 w 572182"/>
                <a:gd name="connsiteY178" fmla="*/ 61690 h 209854"/>
                <a:gd name="connsiteX179" fmla="*/ 220706 w 572182"/>
                <a:gd name="connsiteY179" fmla="*/ 60927 h 209854"/>
                <a:gd name="connsiteX180" fmla="*/ 229502 w 572182"/>
                <a:gd name="connsiteY180" fmla="*/ 61253 h 209854"/>
                <a:gd name="connsiteX181" fmla="*/ 237633 w 572182"/>
                <a:gd name="connsiteY181" fmla="*/ 62596 h 209854"/>
                <a:gd name="connsiteX182" fmla="*/ 245102 w 572182"/>
                <a:gd name="connsiteY182" fmla="*/ 64962 h 209854"/>
                <a:gd name="connsiteX183" fmla="*/ 252021 w 572182"/>
                <a:gd name="connsiteY183" fmla="*/ 68355 h 209854"/>
                <a:gd name="connsiteX184" fmla="*/ 259276 w 572182"/>
                <a:gd name="connsiteY184" fmla="*/ 73606 h 209854"/>
                <a:gd name="connsiteX185" fmla="*/ 263891 w 572182"/>
                <a:gd name="connsiteY185" fmla="*/ 78134 h 209854"/>
                <a:gd name="connsiteX186" fmla="*/ 269162 w 572182"/>
                <a:gd name="connsiteY186" fmla="*/ 85226 h 209854"/>
                <a:gd name="connsiteX187" fmla="*/ 272454 w 572182"/>
                <a:gd name="connsiteY187" fmla="*/ 92014 h 209854"/>
                <a:gd name="connsiteX188" fmla="*/ 274764 w 572182"/>
                <a:gd name="connsiteY188" fmla="*/ 99396 h 209854"/>
                <a:gd name="connsiteX189" fmla="*/ 275863 w 572182"/>
                <a:gd name="connsiteY189" fmla="*/ 105985 h 209854"/>
                <a:gd name="connsiteX190" fmla="*/ 276189 w 572182"/>
                <a:gd name="connsiteY190" fmla="*/ 112960 h 209854"/>
                <a:gd name="connsiteX191" fmla="*/ 276199 w 572182"/>
                <a:gd name="connsiteY191" fmla="*/ 177062 h 209854"/>
                <a:gd name="connsiteX192" fmla="*/ 276199 w 572182"/>
                <a:gd name="connsiteY192" fmla="*/ 177612 h 209854"/>
                <a:gd name="connsiteX193" fmla="*/ 276199 w 572182"/>
                <a:gd name="connsiteY193" fmla="*/ 178141 h 209854"/>
                <a:gd name="connsiteX194" fmla="*/ 276306 w 572182"/>
                <a:gd name="connsiteY194" fmla="*/ 178685 h 209854"/>
                <a:gd name="connsiteX195" fmla="*/ 276306 w 572182"/>
                <a:gd name="connsiteY195" fmla="*/ 179194 h 209854"/>
                <a:gd name="connsiteX196" fmla="*/ 276306 w 572182"/>
                <a:gd name="connsiteY196" fmla="*/ 179723 h 209854"/>
                <a:gd name="connsiteX197" fmla="*/ 276306 w 572182"/>
                <a:gd name="connsiteY197" fmla="*/ 180232 h 209854"/>
                <a:gd name="connsiteX198" fmla="*/ 276306 w 572182"/>
                <a:gd name="connsiteY198" fmla="*/ 180741 h 209854"/>
                <a:gd name="connsiteX199" fmla="*/ 276412 w 572182"/>
                <a:gd name="connsiteY199" fmla="*/ 181239 h 209854"/>
                <a:gd name="connsiteX200" fmla="*/ 276412 w 572182"/>
                <a:gd name="connsiteY200" fmla="*/ 181733 h 209854"/>
                <a:gd name="connsiteX201" fmla="*/ 276412 w 572182"/>
                <a:gd name="connsiteY201" fmla="*/ 182206 h 209854"/>
                <a:gd name="connsiteX202" fmla="*/ 276514 w 572182"/>
                <a:gd name="connsiteY202" fmla="*/ 182689 h 209854"/>
                <a:gd name="connsiteX203" fmla="*/ 276514 w 572182"/>
                <a:gd name="connsiteY203" fmla="*/ 183178 h 209854"/>
                <a:gd name="connsiteX204" fmla="*/ 276621 w 572182"/>
                <a:gd name="connsiteY204" fmla="*/ 183641 h 209854"/>
                <a:gd name="connsiteX205" fmla="*/ 276621 w 572182"/>
                <a:gd name="connsiteY205" fmla="*/ 184088 h 209854"/>
                <a:gd name="connsiteX206" fmla="*/ 276733 w 572182"/>
                <a:gd name="connsiteY206" fmla="*/ 184541 h 209854"/>
                <a:gd name="connsiteX207" fmla="*/ 276733 w 572182"/>
                <a:gd name="connsiteY207" fmla="*/ 184989 h 209854"/>
                <a:gd name="connsiteX208" fmla="*/ 276840 w 572182"/>
                <a:gd name="connsiteY208" fmla="*/ 185452 h 209854"/>
                <a:gd name="connsiteX209" fmla="*/ 276952 w 572182"/>
                <a:gd name="connsiteY209" fmla="*/ 185879 h 209854"/>
                <a:gd name="connsiteX210" fmla="*/ 276952 w 572182"/>
                <a:gd name="connsiteY210" fmla="*/ 186307 h 209854"/>
                <a:gd name="connsiteX211" fmla="*/ 277059 w 572182"/>
                <a:gd name="connsiteY211" fmla="*/ 186724 h 209854"/>
                <a:gd name="connsiteX212" fmla="*/ 277170 w 572182"/>
                <a:gd name="connsiteY212" fmla="*/ 187156 h 209854"/>
                <a:gd name="connsiteX213" fmla="*/ 277277 w 572182"/>
                <a:gd name="connsiteY213" fmla="*/ 187558 h 209854"/>
                <a:gd name="connsiteX214" fmla="*/ 277379 w 572182"/>
                <a:gd name="connsiteY214" fmla="*/ 187965 h 209854"/>
                <a:gd name="connsiteX215" fmla="*/ 277486 w 572182"/>
                <a:gd name="connsiteY215" fmla="*/ 188372 h 209854"/>
                <a:gd name="connsiteX216" fmla="*/ 277486 w 572182"/>
                <a:gd name="connsiteY216" fmla="*/ 188759 h 209854"/>
                <a:gd name="connsiteX217" fmla="*/ 277598 w 572182"/>
                <a:gd name="connsiteY217" fmla="*/ 189136 h 209854"/>
                <a:gd name="connsiteX218" fmla="*/ 277710 w 572182"/>
                <a:gd name="connsiteY218" fmla="*/ 189512 h 209854"/>
                <a:gd name="connsiteX219" fmla="*/ 277817 w 572182"/>
                <a:gd name="connsiteY219" fmla="*/ 189899 h 209854"/>
                <a:gd name="connsiteX220" fmla="*/ 277929 w 572182"/>
                <a:gd name="connsiteY220" fmla="*/ 190265 h 209854"/>
                <a:gd name="connsiteX221" fmla="*/ 278035 w 572182"/>
                <a:gd name="connsiteY221" fmla="*/ 190631 h 209854"/>
                <a:gd name="connsiteX222" fmla="*/ 278259 w 572182"/>
                <a:gd name="connsiteY222" fmla="*/ 190977 h 209854"/>
                <a:gd name="connsiteX223" fmla="*/ 278361 w 572182"/>
                <a:gd name="connsiteY223" fmla="*/ 191323 h 209854"/>
                <a:gd name="connsiteX224" fmla="*/ 278468 w 572182"/>
                <a:gd name="connsiteY224" fmla="*/ 191669 h 209854"/>
                <a:gd name="connsiteX225" fmla="*/ 278575 w 572182"/>
                <a:gd name="connsiteY225" fmla="*/ 192005 h 209854"/>
                <a:gd name="connsiteX226" fmla="*/ 278804 w 572182"/>
                <a:gd name="connsiteY226" fmla="*/ 192361 h 209854"/>
                <a:gd name="connsiteX227" fmla="*/ 278911 w 572182"/>
                <a:gd name="connsiteY227" fmla="*/ 192682 h 209854"/>
                <a:gd name="connsiteX228" fmla="*/ 279017 w 572182"/>
                <a:gd name="connsiteY228" fmla="*/ 193018 h 209854"/>
                <a:gd name="connsiteX229" fmla="*/ 279241 w 572182"/>
                <a:gd name="connsiteY229" fmla="*/ 193353 h 209854"/>
                <a:gd name="connsiteX230" fmla="*/ 279343 w 572182"/>
                <a:gd name="connsiteY230" fmla="*/ 193674 h 209854"/>
                <a:gd name="connsiteX231" fmla="*/ 279567 w 572182"/>
                <a:gd name="connsiteY231" fmla="*/ 194005 h 209854"/>
                <a:gd name="connsiteX232" fmla="*/ 279674 w 572182"/>
                <a:gd name="connsiteY232" fmla="*/ 194335 h 209854"/>
                <a:gd name="connsiteX233" fmla="*/ 279898 w 572182"/>
                <a:gd name="connsiteY233" fmla="*/ 194641 h 209854"/>
                <a:gd name="connsiteX234" fmla="*/ 280121 w 572182"/>
                <a:gd name="connsiteY234" fmla="*/ 194961 h 209854"/>
                <a:gd name="connsiteX235" fmla="*/ 280228 w 572182"/>
                <a:gd name="connsiteY235" fmla="*/ 195282 h 209854"/>
                <a:gd name="connsiteX236" fmla="*/ 280442 w 572182"/>
                <a:gd name="connsiteY236" fmla="*/ 195597 h 209854"/>
                <a:gd name="connsiteX237" fmla="*/ 280661 w 572182"/>
                <a:gd name="connsiteY237" fmla="*/ 195897 h 209854"/>
                <a:gd name="connsiteX238" fmla="*/ 280885 w 572182"/>
                <a:gd name="connsiteY238" fmla="*/ 196223 h 209854"/>
                <a:gd name="connsiteX239" fmla="*/ 281108 w 572182"/>
                <a:gd name="connsiteY239" fmla="*/ 196518 h 209854"/>
                <a:gd name="connsiteX240" fmla="*/ 281317 w 572182"/>
                <a:gd name="connsiteY240" fmla="*/ 196803 h 209854"/>
                <a:gd name="connsiteX241" fmla="*/ 281541 w 572182"/>
                <a:gd name="connsiteY241" fmla="*/ 197124 h 209854"/>
                <a:gd name="connsiteX242" fmla="*/ 281760 w 572182"/>
                <a:gd name="connsiteY242" fmla="*/ 197403 h 209854"/>
                <a:gd name="connsiteX243" fmla="*/ 281984 w 572182"/>
                <a:gd name="connsiteY243" fmla="*/ 197698 h 209854"/>
                <a:gd name="connsiteX244" fmla="*/ 282207 w 572182"/>
                <a:gd name="connsiteY244" fmla="*/ 198009 h 209854"/>
                <a:gd name="connsiteX245" fmla="*/ 282421 w 572182"/>
                <a:gd name="connsiteY245" fmla="*/ 198289 h 209854"/>
                <a:gd name="connsiteX246" fmla="*/ 282752 w 572182"/>
                <a:gd name="connsiteY246" fmla="*/ 198594 h 209854"/>
                <a:gd name="connsiteX247" fmla="*/ 282971 w 572182"/>
                <a:gd name="connsiteY247" fmla="*/ 198874 h 209854"/>
                <a:gd name="connsiteX248" fmla="*/ 283291 w 572182"/>
                <a:gd name="connsiteY248" fmla="*/ 199128 h 209854"/>
                <a:gd name="connsiteX249" fmla="*/ 283515 w 572182"/>
                <a:gd name="connsiteY249" fmla="*/ 199423 h 209854"/>
                <a:gd name="connsiteX250" fmla="*/ 283846 w 572182"/>
                <a:gd name="connsiteY250" fmla="*/ 199703 h 209854"/>
                <a:gd name="connsiteX251" fmla="*/ 284070 w 572182"/>
                <a:gd name="connsiteY251" fmla="*/ 199968 h 209854"/>
                <a:gd name="connsiteX252" fmla="*/ 284278 w 572182"/>
                <a:gd name="connsiteY252" fmla="*/ 200232 h 209854"/>
                <a:gd name="connsiteX253" fmla="*/ 284609 w 572182"/>
                <a:gd name="connsiteY253" fmla="*/ 200497 h 209854"/>
                <a:gd name="connsiteX254" fmla="*/ 284940 w 572182"/>
                <a:gd name="connsiteY254" fmla="*/ 200782 h 209854"/>
                <a:gd name="connsiteX255" fmla="*/ 289442 w 572182"/>
                <a:gd name="connsiteY255" fmla="*/ 204730 h 209854"/>
                <a:gd name="connsiteX256" fmla="*/ 231329 w 572182"/>
                <a:gd name="connsiteY256" fmla="*/ 204730 h 209854"/>
                <a:gd name="connsiteX257" fmla="*/ 235933 w 572182"/>
                <a:gd name="connsiteY257" fmla="*/ 200782 h 209854"/>
                <a:gd name="connsiteX258" fmla="*/ 236264 w 572182"/>
                <a:gd name="connsiteY258" fmla="*/ 200497 h 209854"/>
                <a:gd name="connsiteX259" fmla="*/ 236488 w 572182"/>
                <a:gd name="connsiteY259" fmla="*/ 200232 h 209854"/>
                <a:gd name="connsiteX260" fmla="*/ 236809 w 572182"/>
                <a:gd name="connsiteY260" fmla="*/ 199968 h 209854"/>
                <a:gd name="connsiteX261" fmla="*/ 237027 w 572182"/>
                <a:gd name="connsiteY261" fmla="*/ 199703 h 209854"/>
                <a:gd name="connsiteX262" fmla="*/ 237363 w 572182"/>
                <a:gd name="connsiteY262" fmla="*/ 199423 h 209854"/>
                <a:gd name="connsiteX263" fmla="*/ 237587 w 572182"/>
                <a:gd name="connsiteY263" fmla="*/ 199128 h 209854"/>
                <a:gd name="connsiteX264" fmla="*/ 237908 w 572182"/>
                <a:gd name="connsiteY264" fmla="*/ 198874 h 209854"/>
                <a:gd name="connsiteX265" fmla="*/ 238131 w 572182"/>
                <a:gd name="connsiteY265" fmla="*/ 198594 h 209854"/>
                <a:gd name="connsiteX266" fmla="*/ 238355 w 572182"/>
                <a:gd name="connsiteY266" fmla="*/ 198289 h 209854"/>
                <a:gd name="connsiteX267" fmla="*/ 238686 w 572182"/>
                <a:gd name="connsiteY267" fmla="*/ 198009 h 209854"/>
                <a:gd name="connsiteX268" fmla="*/ 238900 w 572182"/>
                <a:gd name="connsiteY268" fmla="*/ 197698 h 209854"/>
                <a:gd name="connsiteX269" fmla="*/ 239119 w 572182"/>
                <a:gd name="connsiteY269" fmla="*/ 197403 h 209854"/>
                <a:gd name="connsiteX270" fmla="*/ 239342 w 572182"/>
                <a:gd name="connsiteY270" fmla="*/ 197103 h 209854"/>
                <a:gd name="connsiteX271" fmla="*/ 239566 w 572182"/>
                <a:gd name="connsiteY271" fmla="*/ 196803 h 209854"/>
                <a:gd name="connsiteX272" fmla="*/ 239775 w 572182"/>
                <a:gd name="connsiteY272" fmla="*/ 196493 h 209854"/>
                <a:gd name="connsiteX273" fmla="*/ 239999 w 572182"/>
                <a:gd name="connsiteY273" fmla="*/ 196198 h 209854"/>
                <a:gd name="connsiteX274" fmla="*/ 240217 w 572182"/>
                <a:gd name="connsiteY274" fmla="*/ 195887 h 209854"/>
                <a:gd name="connsiteX275" fmla="*/ 240441 w 572182"/>
                <a:gd name="connsiteY275" fmla="*/ 195567 h 209854"/>
                <a:gd name="connsiteX276" fmla="*/ 240665 w 572182"/>
                <a:gd name="connsiteY276" fmla="*/ 195246 h 209854"/>
                <a:gd name="connsiteX277" fmla="*/ 240767 w 572182"/>
                <a:gd name="connsiteY277" fmla="*/ 194936 h 209854"/>
                <a:gd name="connsiteX278" fmla="*/ 240991 w 572182"/>
                <a:gd name="connsiteY278" fmla="*/ 194641 h 209854"/>
                <a:gd name="connsiteX279" fmla="*/ 241215 w 572182"/>
                <a:gd name="connsiteY279" fmla="*/ 194305 h 209854"/>
                <a:gd name="connsiteX280" fmla="*/ 241433 w 572182"/>
                <a:gd name="connsiteY280" fmla="*/ 193984 h 209854"/>
                <a:gd name="connsiteX281" fmla="*/ 241540 w 572182"/>
                <a:gd name="connsiteY281" fmla="*/ 193664 h 209854"/>
                <a:gd name="connsiteX282" fmla="*/ 241764 w 572182"/>
                <a:gd name="connsiteY282" fmla="*/ 193338 h 209854"/>
                <a:gd name="connsiteX283" fmla="*/ 241866 w 572182"/>
                <a:gd name="connsiteY283" fmla="*/ 193002 h 209854"/>
                <a:gd name="connsiteX284" fmla="*/ 242090 w 572182"/>
                <a:gd name="connsiteY284" fmla="*/ 192672 h 209854"/>
                <a:gd name="connsiteX285" fmla="*/ 242202 w 572182"/>
                <a:gd name="connsiteY285" fmla="*/ 192321 h 209854"/>
                <a:gd name="connsiteX286" fmla="*/ 242309 w 572182"/>
                <a:gd name="connsiteY286" fmla="*/ 191995 h 209854"/>
                <a:gd name="connsiteX287" fmla="*/ 242532 w 572182"/>
                <a:gd name="connsiteY287" fmla="*/ 191659 h 209854"/>
                <a:gd name="connsiteX288" fmla="*/ 242639 w 572182"/>
                <a:gd name="connsiteY288" fmla="*/ 191303 h 209854"/>
                <a:gd name="connsiteX289" fmla="*/ 242741 w 572182"/>
                <a:gd name="connsiteY289" fmla="*/ 190967 h 209854"/>
                <a:gd name="connsiteX290" fmla="*/ 242853 w 572182"/>
                <a:gd name="connsiteY290" fmla="*/ 190606 h 209854"/>
                <a:gd name="connsiteX291" fmla="*/ 243072 w 572182"/>
                <a:gd name="connsiteY291" fmla="*/ 190265 h 209854"/>
                <a:gd name="connsiteX292" fmla="*/ 243179 w 572182"/>
                <a:gd name="connsiteY292" fmla="*/ 189909 h 209854"/>
                <a:gd name="connsiteX293" fmla="*/ 243179 w 572182"/>
                <a:gd name="connsiteY293" fmla="*/ 189522 h 209854"/>
                <a:gd name="connsiteX294" fmla="*/ 243402 w 572182"/>
                <a:gd name="connsiteY294" fmla="*/ 189146 h 209854"/>
                <a:gd name="connsiteX295" fmla="*/ 243514 w 572182"/>
                <a:gd name="connsiteY295" fmla="*/ 188759 h 209854"/>
                <a:gd name="connsiteX296" fmla="*/ 243621 w 572182"/>
                <a:gd name="connsiteY296" fmla="*/ 188362 h 209854"/>
                <a:gd name="connsiteX297" fmla="*/ 243621 w 572182"/>
                <a:gd name="connsiteY297" fmla="*/ 187955 h 209854"/>
                <a:gd name="connsiteX298" fmla="*/ 243723 w 572182"/>
                <a:gd name="connsiteY298" fmla="*/ 187563 h 209854"/>
                <a:gd name="connsiteX299" fmla="*/ 243830 w 572182"/>
                <a:gd name="connsiteY299" fmla="*/ 187151 h 209854"/>
                <a:gd name="connsiteX300" fmla="*/ 243942 w 572182"/>
                <a:gd name="connsiteY300" fmla="*/ 186729 h 209854"/>
                <a:gd name="connsiteX301" fmla="*/ 244049 w 572182"/>
                <a:gd name="connsiteY301" fmla="*/ 186317 h 209854"/>
                <a:gd name="connsiteX302" fmla="*/ 244155 w 572182"/>
                <a:gd name="connsiteY302" fmla="*/ 185890 h 209854"/>
                <a:gd name="connsiteX303" fmla="*/ 244155 w 572182"/>
                <a:gd name="connsiteY303" fmla="*/ 185462 h 209854"/>
                <a:gd name="connsiteX304" fmla="*/ 244267 w 572182"/>
                <a:gd name="connsiteY304" fmla="*/ 184999 h 209854"/>
                <a:gd name="connsiteX305" fmla="*/ 244267 w 572182"/>
                <a:gd name="connsiteY305" fmla="*/ 184551 h 209854"/>
                <a:gd name="connsiteX306" fmla="*/ 244374 w 572182"/>
                <a:gd name="connsiteY306" fmla="*/ 184099 h 209854"/>
                <a:gd name="connsiteX307" fmla="*/ 244374 w 572182"/>
                <a:gd name="connsiteY307" fmla="*/ 183631 h 209854"/>
                <a:gd name="connsiteX308" fmla="*/ 244486 w 572182"/>
                <a:gd name="connsiteY308" fmla="*/ 183188 h 209854"/>
                <a:gd name="connsiteX309" fmla="*/ 244486 w 572182"/>
                <a:gd name="connsiteY309" fmla="*/ 182699 h 209854"/>
                <a:gd name="connsiteX310" fmla="*/ 244593 w 572182"/>
                <a:gd name="connsiteY310" fmla="*/ 182216 h 209854"/>
                <a:gd name="connsiteX311" fmla="*/ 244593 w 572182"/>
                <a:gd name="connsiteY311" fmla="*/ 181743 h 209854"/>
                <a:gd name="connsiteX312" fmla="*/ 244705 w 572182"/>
                <a:gd name="connsiteY312" fmla="*/ 181249 h 209854"/>
                <a:gd name="connsiteX313" fmla="*/ 244705 w 572182"/>
                <a:gd name="connsiteY313" fmla="*/ 180751 h 209854"/>
                <a:gd name="connsiteX314" fmla="*/ 244705 w 572182"/>
                <a:gd name="connsiteY314" fmla="*/ 180242 h 209854"/>
                <a:gd name="connsiteX315" fmla="*/ 244705 w 572182"/>
                <a:gd name="connsiteY315" fmla="*/ 179733 h 209854"/>
                <a:gd name="connsiteX316" fmla="*/ 244705 w 572182"/>
                <a:gd name="connsiteY316" fmla="*/ 179204 h 209854"/>
                <a:gd name="connsiteX317" fmla="*/ 244807 w 572182"/>
                <a:gd name="connsiteY317" fmla="*/ 178695 h 209854"/>
                <a:gd name="connsiteX318" fmla="*/ 244807 w 572182"/>
                <a:gd name="connsiteY318" fmla="*/ 178161 h 209854"/>
                <a:gd name="connsiteX319" fmla="*/ 244807 w 572182"/>
                <a:gd name="connsiteY319" fmla="*/ 177627 h 209854"/>
                <a:gd name="connsiteX320" fmla="*/ 244807 w 572182"/>
                <a:gd name="connsiteY320" fmla="*/ 177077 h 209854"/>
                <a:gd name="connsiteX321" fmla="*/ 244807 w 572182"/>
                <a:gd name="connsiteY321" fmla="*/ 128244 h 209854"/>
                <a:gd name="connsiteX322" fmla="*/ 244583 w 572182"/>
                <a:gd name="connsiteY322" fmla="*/ 121711 h 209854"/>
                <a:gd name="connsiteX323" fmla="*/ 243815 w 572182"/>
                <a:gd name="connsiteY323" fmla="*/ 114690 h 209854"/>
                <a:gd name="connsiteX324" fmla="*/ 242609 w 572182"/>
                <a:gd name="connsiteY324" fmla="*/ 108549 h 209854"/>
                <a:gd name="connsiteX325" fmla="*/ 240742 w 572182"/>
                <a:gd name="connsiteY325" fmla="*/ 103299 h 209854"/>
                <a:gd name="connsiteX326" fmla="*/ 237994 w 572182"/>
                <a:gd name="connsiteY326" fmla="*/ 98302 h 209854"/>
                <a:gd name="connsiteX327" fmla="*/ 233385 w 572182"/>
                <a:gd name="connsiteY327" fmla="*/ 93515 h 209854"/>
                <a:gd name="connsiteX328" fmla="*/ 228220 w 572182"/>
                <a:gd name="connsiteY328" fmla="*/ 90442 h 209854"/>
                <a:gd name="connsiteX329" fmla="*/ 221738 w 572182"/>
                <a:gd name="connsiteY329" fmla="*/ 88518 h 209854"/>
                <a:gd name="connsiteX330" fmla="*/ 214926 w 572182"/>
                <a:gd name="connsiteY330" fmla="*/ 87791 h 209854"/>
                <a:gd name="connsiteX331" fmla="*/ 208556 w 572182"/>
                <a:gd name="connsiteY331" fmla="*/ 87882 h 209854"/>
                <a:gd name="connsiteX332" fmla="*/ 201962 w 572182"/>
                <a:gd name="connsiteY332" fmla="*/ 88788 h 209854"/>
                <a:gd name="connsiteX333" fmla="*/ 195592 w 572182"/>
                <a:gd name="connsiteY333" fmla="*/ 90843 h 209854"/>
                <a:gd name="connsiteX334" fmla="*/ 190097 w 572182"/>
                <a:gd name="connsiteY334" fmla="*/ 94349 h 209854"/>
                <a:gd name="connsiteX335" fmla="*/ 186363 w 572182"/>
                <a:gd name="connsiteY335" fmla="*/ 98633 h 209854"/>
                <a:gd name="connsiteX336" fmla="*/ 183839 w 572182"/>
                <a:gd name="connsiteY336" fmla="*/ 103614 h 209854"/>
                <a:gd name="connsiteX337" fmla="*/ 182079 w 572182"/>
                <a:gd name="connsiteY337" fmla="*/ 109872 h 209854"/>
                <a:gd name="connsiteX338" fmla="*/ 181092 w 572182"/>
                <a:gd name="connsiteY338" fmla="*/ 116257 h 209854"/>
                <a:gd name="connsiteX339" fmla="*/ 180761 w 572182"/>
                <a:gd name="connsiteY339" fmla="*/ 121025 h 209854"/>
                <a:gd name="connsiteX340" fmla="*/ 180654 w 572182"/>
                <a:gd name="connsiteY340" fmla="*/ 126204 h 209854"/>
                <a:gd name="connsiteX341" fmla="*/ 180659 w 572182"/>
                <a:gd name="connsiteY341" fmla="*/ 177088 h 209854"/>
                <a:gd name="connsiteX342" fmla="*/ 180766 w 572182"/>
                <a:gd name="connsiteY342" fmla="*/ 181748 h 209854"/>
                <a:gd name="connsiteX343" fmla="*/ 180837 w 572182"/>
                <a:gd name="connsiteY343" fmla="*/ 181748 h 209854"/>
                <a:gd name="connsiteX344" fmla="*/ 180837 w 572182"/>
                <a:gd name="connsiteY344" fmla="*/ 181712 h 209854"/>
                <a:gd name="connsiteX345" fmla="*/ 402642 w 572182"/>
                <a:gd name="connsiteY345" fmla="*/ 199255 h 209854"/>
                <a:gd name="connsiteX346" fmla="*/ 395381 w 572182"/>
                <a:gd name="connsiteY346" fmla="*/ 193832 h 209854"/>
                <a:gd name="connsiteX347" fmla="*/ 391316 w 572182"/>
                <a:gd name="connsiteY347" fmla="*/ 187589 h 209854"/>
                <a:gd name="connsiteX348" fmla="*/ 388569 w 572182"/>
                <a:gd name="connsiteY348" fmla="*/ 177856 h 209854"/>
                <a:gd name="connsiteX349" fmla="*/ 388024 w 572182"/>
                <a:gd name="connsiteY349" fmla="*/ 169415 h 209854"/>
                <a:gd name="connsiteX350" fmla="*/ 388035 w 572182"/>
                <a:gd name="connsiteY350" fmla="*/ 131740 h 209854"/>
                <a:gd name="connsiteX351" fmla="*/ 380444 w 572182"/>
                <a:gd name="connsiteY351" fmla="*/ 133790 h 209854"/>
                <a:gd name="connsiteX352" fmla="*/ 368579 w 572182"/>
                <a:gd name="connsiteY352" fmla="*/ 137336 h 209854"/>
                <a:gd name="connsiteX353" fmla="*/ 356169 w 572182"/>
                <a:gd name="connsiteY353" fmla="*/ 141905 h 209854"/>
                <a:gd name="connsiteX354" fmla="*/ 346385 w 572182"/>
                <a:gd name="connsiteY354" fmla="*/ 146545 h 209854"/>
                <a:gd name="connsiteX355" fmla="*/ 338148 w 572182"/>
                <a:gd name="connsiteY355" fmla="*/ 152111 h 209854"/>
                <a:gd name="connsiteX356" fmla="*/ 332984 w 572182"/>
                <a:gd name="connsiteY356" fmla="*/ 159204 h 209854"/>
                <a:gd name="connsiteX357" fmla="*/ 332877 w 572182"/>
                <a:gd name="connsiteY357" fmla="*/ 165213 h 209854"/>
                <a:gd name="connsiteX358" fmla="*/ 335401 w 572182"/>
                <a:gd name="connsiteY358" fmla="*/ 171827 h 209854"/>
                <a:gd name="connsiteX359" fmla="*/ 340127 w 572182"/>
                <a:gd name="connsiteY359" fmla="*/ 176889 h 209854"/>
                <a:gd name="connsiteX360" fmla="*/ 348151 w 572182"/>
                <a:gd name="connsiteY360" fmla="*/ 181239 h 209854"/>
                <a:gd name="connsiteX361" fmla="*/ 359131 w 572182"/>
                <a:gd name="connsiteY361" fmla="*/ 183371 h 209854"/>
                <a:gd name="connsiteX362" fmla="*/ 367704 w 572182"/>
                <a:gd name="connsiteY362" fmla="*/ 183168 h 209854"/>
                <a:gd name="connsiteX363" fmla="*/ 379680 w 572182"/>
                <a:gd name="connsiteY363" fmla="*/ 181122 h 209854"/>
                <a:gd name="connsiteX364" fmla="*/ 385954 w 572182"/>
                <a:gd name="connsiteY364" fmla="*/ 179743 h 209854"/>
                <a:gd name="connsiteX365" fmla="*/ 366065 w 572182"/>
                <a:gd name="connsiteY365" fmla="*/ 205844 h 209854"/>
                <a:gd name="connsiteX366" fmla="*/ 357487 w 572182"/>
                <a:gd name="connsiteY366" fmla="*/ 207335 h 209854"/>
                <a:gd name="connsiteX367" fmla="*/ 349357 w 572182"/>
                <a:gd name="connsiteY367" fmla="*/ 207864 h 209854"/>
                <a:gd name="connsiteX368" fmla="*/ 336500 w 572182"/>
                <a:gd name="connsiteY368" fmla="*/ 206633 h 209854"/>
                <a:gd name="connsiteX369" fmla="*/ 320789 w 572182"/>
                <a:gd name="connsiteY369" fmla="*/ 200690 h 209854"/>
                <a:gd name="connsiteX370" fmla="*/ 311457 w 572182"/>
                <a:gd name="connsiteY370" fmla="*/ 193506 h 209854"/>
                <a:gd name="connsiteX371" fmla="*/ 304421 w 572182"/>
                <a:gd name="connsiteY371" fmla="*/ 184572 h 209854"/>
                <a:gd name="connsiteX372" fmla="*/ 300468 w 572182"/>
                <a:gd name="connsiteY372" fmla="*/ 175388 h 209854"/>
                <a:gd name="connsiteX373" fmla="*/ 298712 w 572182"/>
                <a:gd name="connsiteY373" fmla="*/ 162857 h 209854"/>
                <a:gd name="connsiteX374" fmla="*/ 299476 w 572182"/>
                <a:gd name="connsiteY374" fmla="*/ 155154 h 209854"/>
                <a:gd name="connsiteX375" fmla="*/ 302991 w 572182"/>
                <a:gd name="connsiteY375" fmla="*/ 145456 h 209854"/>
                <a:gd name="connsiteX376" fmla="*/ 310572 w 572182"/>
                <a:gd name="connsiteY376" fmla="*/ 135484 h 209854"/>
                <a:gd name="connsiteX377" fmla="*/ 320453 w 572182"/>
                <a:gd name="connsiteY377" fmla="*/ 129567 h 209854"/>
                <a:gd name="connsiteX378" fmla="*/ 330455 w 572182"/>
                <a:gd name="connsiteY378" fmla="*/ 125741 h 209854"/>
                <a:gd name="connsiteX379" fmla="*/ 341221 w 572182"/>
                <a:gd name="connsiteY379" fmla="*/ 122643 h 209854"/>
                <a:gd name="connsiteX380" fmla="*/ 352862 w 572182"/>
                <a:gd name="connsiteY380" fmla="*/ 119961 h 209854"/>
                <a:gd name="connsiteX381" fmla="*/ 363079 w 572182"/>
                <a:gd name="connsiteY381" fmla="*/ 117545 h 209854"/>
                <a:gd name="connsiteX382" fmla="*/ 374837 w 572182"/>
                <a:gd name="connsiteY382" fmla="*/ 114146 h 209854"/>
                <a:gd name="connsiteX383" fmla="*/ 383079 w 572182"/>
                <a:gd name="connsiteY383" fmla="*/ 110371 h 209854"/>
                <a:gd name="connsiteX384" fmla="*/ 387032 w 572182"/>
                <a:gd name="connsiteY384" fmla="*/ 105390 h 209854"/>
                <a:gd name="connsiteX385" fmla="*/ 386045 w 572182"/>
                <a:gd name="connsiteY385" fmla="*/ 95219 h 209854"/>
                <a:gd name="connsiteX386" fmla="*/ 380108 w 572182"/>
                <a:gd name="connsiteY386" fmla="*/ 89343 h 209854"/>
                <a:gd name="connsiteX387" fmla="*/ 371540 w 572182"/>
                <a:gd name="connsiteY387" fmla="*/ 85786 h 209854"/>
                <a:gd name="connsiteX388" fmla="*/ 360219 w 572182"/>
                <a:gd name="connsiteY388" fmla="*/ 84367 h 209854"/>
                <a:gd name="connsiteX389" fmla="*/ 348797 w 572182"/>
                <a:gd name="connsiteY389" fmla="*/ 85333 h 209854"/>
                <a:gd name="connsiteX390" fmla="*/ 335945 w 572182"/>
                <a:gd name="connsiteY390" fmla="*/ 89007 h 209854"/>
                <a:gd name="connsiteX391" fmla="*/ 323200 w 572182"/>
                <a:gd name="connsiteY391" fmla="*/ 94430 h 209854"/>
                <a:gd name="connsiteX392" fmla="*/ 315853 w 572182"/>
                <a:gd name="connsiteY392" fmla="*/ 98017 h 209854"/>
                <a:gd name="connsiteX393" fmla="*/ 338917 w 572182"/>
                <a:gd name="connsiteY393" fmla="*/ 61639 h 209854"/>
                <a:gd name="connsiteX394" fmla="*/ 347373 w 572182"/>
                <a:gd name="connsiteY394" fmla="*/ 60561 h 209854"/>
                <a:gd name="connsiteX395" fmla="*/ 358032 w 572182"/>
                <a:gd name="connsiteY395" fmla="*/ 59609 h 209854"/>
                <a:gd name="connsiteX396" fmla="*/ 369673 w 572182"/>
                <a:gd name="connsiteY396" fmla="*/ 59451 h 209854"/>
                <a:gd name="connsiteX397" fmla="*/ 383847 w 572182"/>
                <a:gd name="connsiteY397" fmla="*/ 61431 h 209854"/>
                <a:gd name="connsiteX398" fmla="*/ 396918 w 572182"/>
                <a:gd name="connsiteY398" fmla="*/ 66646 h 209854"/>
                <a:gd name="connsiteX399" fmla="*/ 405817 w 572182"/>
                <a:gd name="connsiteY399" fmla="*/ 73123 h 209854"/>
                <a:gd name="connsiteX400" fmla="*/ 412293 w 572182"/>
                <a:gd name="connsiteY400" fmla="*/ 81441 h 209854"/>
                <a:gd name="connsiteX401" fmla="*/ 416582 w 572182"/>
                <a:gd name="connsiteY401" fmla="*/ 93484 h 209854"/>
                <a:gd name="connsiteX402" fmla="*/ 417351 w 572182"/>
                <a:gd name="connsiteY402" fmla="*/ 98719 h 209854"/>
                <a:gd name="connsiteX403" fmla="*/ 418226 w 572182"/>
                <a:gd name="connsiteY403" fmla="*/ 111312 h 209854"/>
                <a:gd name="connsiteX404" fmla="*/ 418333 w 572182"/>
                <a:gd name="connsiteY404" fmla="*/ 116140 h 209854"/>
                <a:gd name="connsiteX405" fmla="*/ 418343 w 572182"/>
                <a:gd name="connsiteY405" fmla="*/ 149069 h 209854"/>
                <a:gd name="connsiteX406" fmla="*/ 418557 w 572182"/>
                <a:gd name="connsiteY406" fmla="*/ 158090 h 209854"/>
                <a:gd name="connsiteX407" fmla="*/ 419320 w 572182"/>
                <a:gd name="connsiteY407" fmla="*/ 166235 h 209854"/>
                <a:gd name="connsiteX408" fmla="*/ 421848 w 572182"/>
                <a:gd name="connsiteY408" fmla="*/ 174472 h 209854"/>
                <a:gd name="connsiteX409" fmla="*/ 429322 w 572182"/>
                <a:gd name="connsiteY409" fmla="*/ 179403 h 209854"/>
                <a:gd name="connsiteX410" fmla="*/ 440307 w 572182"/>
                <a:gd name="connsiteY410" fmla="*/ 181417 h 209854"/>
                <a:gd name="connsiteX411" fmla="*/ 444698 w 572182"/>
                <a:gd name="connsiteY411" fmla="*/ 181773 h 209854"/>
                <a:gd name="connsiteX412" fmla="*/ 430315 w 572182"/>
                <a:gd name="connsiteY412" fmla="*/ 204063 h 209854"/>
                <a:gd name="connsiteX413" fmla="*/ 420312 w 572182"/>
                <a:gd name="connsiteY413" fmla="*/ 203697 h 209854"/>
                <a:gd name="connsiteX414" fmla="*/ 410528 w 572182"/>
                <a:gd name="connsiteY414" fmla="*/ 202135 h 209854"/>
                <a:gd name="connsiteX415" fmla="*/ 402616 w 572182"/>
                <a:gd name="connsiteY415" fmla="*/ 199255 h 209854"/>
                <a:gd name="connsiteX416" fmla="*/ 402642 w 572182"/>
                <a:gd name="connsiteY416" fmla="*/ 199255 h 209854"/>
                <a:gd name="connsiteX417" fmla="*/ 402642 w 572182"/>
                <a:gd name="connsiteY417" fmla="*/ 199255 h 20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</a:cxnLst>
              <a:rect l="l" t="t" r="r" b="b"/>
              <a:pathLst>
                <a:path w="572182" h="209854">
                  <a:moveTo>
                    <a:pt x="468224" y="176075"/>
                  </a:moveTo>
                  <a:cubicBezTo>
                    <a:pt x="471964" y="178064"/>
                    <a:pt x="475800" y="179901"/>
                    <a:pt x="479646" y="181529"/>
                  </a:cubicBezTo>
                  <a:cubicBezTo>
                    <a:pt x="484704" y="183575"/>
                    <a:pt x="489863" y="185238"/>
                    <a:pt x="495139" y="186307"/>
                  </a:cubicBezTo>
                  <a:cubicBezTo>
                    <a:pt x="499092" y="187100"/>
                    <a:pt x="503157" y="187558"/>
                    <a:pt x="507329" y="187558"/>
                  </a:cubicBezTo>
                  <a:cubicBezTo>
                    <a:pt x="511176" y="187548"/>
                    <a:pt x="515129" y="187248"/>
                    <a:pt x="518975" y="186454"/>
                  </a:cubicBezTo>
                  <a:cubicBezTo>
                    <a:pt x="522822" y="185676"/>
                    <a:pt x="526556" y="184424"/>
                    <a:pt x="529955" y="182379"/>
                  </a:cubicBezTo>
                  <a:cubicBezTo>
                    <a:pt x="533811" y="179993"/>
                    <a:pt x="536880" y="176899"/>
                    <a:pt x="538095" y="172412"/>
                  </a:cubicBezTo>
                  <a:cubicBezTo>
                    <a:pt x="539200" y="168448"/>
                    <a:pt x="538314" y="164638"/>
                    <a:pt x="535450" y="161417"/>
                  </a:cubicBezTo>
                  <a:cubicBezTo>
                    <a:pt x="532595" y="158115"/>
                    <a:pt x="528754" y="155663"/>
                    <a:pt x="525015" y="153521"/>
                  </a:cubicBezTo>
                  <a:cubicBezTo>
                    <a:pt x="520415" y="150895"/>
                    <a:pt x="515566" y="148743"/>
                    <a:pt x="510733" y="146774"/>
                  </a:cubicBezTo>
                  <a:cubicBezTo>
                    <a:pt x="505894" y="144785"/>
                    <a:pt x="500954" y="142851"/>
                    <a:pt x="496126" y="140796"/>
                  </a:cubicBezTo>
                  <a:cubicBezTo>
                    <a:pt x="491842" y="138985"/>
                    <a:pt x="487660" y="136995"/>
                    <a:pt x="483706" y="134701"/>
                  </a:cubicBezTo>
                  <a:cubicBezTo>
                    <a:pt x="480298" y="132722"/>
                    <a:pt x="477118" y="130574"/>
                    <a:pt x="474146" y="128041"/>
                  </a:cubicBezTo>
                  <a:cubicBezTo>
                    <a:pt x="470529" y="124978"/>
                    <a:pt x="467451" y="121549"/>
                    <a:pt x="465141" y="117366"/>
                  </a:cubicBezTo>
                  <a:cubicBezTo>
                    <a:pt x="463381" y="114105"/>
                    <a:pt x="462175" y="110701"/>
                    <a:pt x="461513" y="107033"/>
                  </a:cubicBezTo>
                  <a:cubicBezTo>
                    <a:pt x="460862" y="103355"/>
                    <a:pt x="460857" y="99696"/>
                    <a:pt x="461188" y="95972"/>
                  </a:cubicBezTo>
                  <a:cubicBezTo>
                    <a:pt x="461742" y="91520"/>
                    <a:pt x="462836" y="87399"/>
                    <a:pt x="464815" y="83410"/>
                  </a:cubicBezTo>
                  <a:cubicBezTo>
                    <a:pt x="467456" y="78383"/>
                    <a:pt x="470966" y="74359"/>
                    <a:pt x="475357" y="70879"/>
                  </a:cubicBezTo>
                  <a:cubicBezTo>
                    <a:pt x="478883" y="68116"/>
                    <a:pt x="482719" y="65974"/>
                    <a:pt x="486896" y="64300"/>
                  </a:cubicBezTo>
                  <a:cubicBezTo>
                    <a:pt x="491847" y="62245"/>
                    <a:pt x="496894" y="60973"/>
                    <a:pt x="502160" y="60159"/>
                  </a:cubicBezTo>
                  <a:cubicBezTo>
                    <a:pt x="506683" y="59472"/>
                    <a:pt x="511064" y="59156"/>
                    <a:pt x="515566" y="59100"/>
                  </a:cubicBezTo>
                  <a:cubicBezTo>
                    <a:pt x="520955" y="59024"/>
                    <a:pt x="526231" y="59324"/>
                    <a:pt x="531614" y="59869"/>
                  </a:cubicBezTo>
                  <a:lnTo>
                    <a:pt x="532158" y="59930"/>
                  </a:lnTo>
                  <a:cubicBezTo>
                    <a:pt x="536340" y="60372"/>
                    <a:pt x="540395" y="60973"/>
                    <a:pt x="544567" y="61670"/>
                  </a:cubicBezTo>
                  <a:cubicBezTo>
                    <a:pt x="548861" y="62367"/>
                    <a:pt x="553023" y="63232"/>
                    <a:pt x="557307" y="64132"/>
                  </a:cubicBezTo>
                  <a:lnTo>
                    <a:pt x="557307" y="93652"/>
                  </a:lnTo>
                  <a:cubicBezTo>
                    <a:pt x="552927" y="91449"/>
                    <a:pt x="548414" y="89312"/>
                    <a:pt x="543794" y="87511"/>
                  </a:cubicBezTo>
                  <a:cubicBezTo>
                    <a:pt x="538635" y="85537"/>
                    <a:pt x="533471" y="83909"/>
                    <a:pt x="528093" y="82805"/>
                  </a:cubicBezTo>
                  <a:cubicBezTo>
                    <a:pt x="524139" y="82006"/>
                    <a:pt x="520181" y="81523"/>
                    <a:pt x="516228" y="81395"/>
                  </a:cubicBezTo>
                  <a:cubicBezTo>
                    <a:pt x="512819" y="81334"/>
                    <a:pt x="509629" y="81467"/>
                    <a:pt x="506342" y="82209"/>
                  </a:cubicBezTo>
                  <a:cubicBezTo>
                    <a:pt x="502170" y="83166"/>
                    <a:pt x="497983" y="85079"/>
                    <a:pt x="495353" y="88590"/>
                  </a:cubicBezTo>
                  <a:cubicBezTo>
                    <a:pt x="493048" y="91739"/>
                    <a:pt x="492056" y="96115"/>
                    <a:pt x="494030" y="99661"/>
                  </a:cubicBezTo>
                  <a:cubicBezTo>
                    <a:pt x="496238" y="103624"/>
                    <a:pt x="500288" y="106132"/>
                    <a:pt x="504134" y="108274"/>
                  </a:cubicBezTo>
                  <a:cubicBezTo>
                    <a:pt x="509085" y="110961"/>
                    <a:pt x="514249" y="112925"/>
                    <a:pt x="519515" y="114802"/>
                  </a:cubicBezTo>
                  <a:cubicBezTo>
                    <a:pt x="523371" y="116161"/>
                    <a:pt x="527314" y="117600"/>
                    <a:pt x="531054" y="119137"/>
                  </a:cubicBezTo>
                  <a:cubicBezTo>
                    <a:pt x="535786" y="121035"/>
                    <a:pt x="540395" y="123044"/>
                    <a:pt x="544898" y="125380"/>
                  </a:cubicBezTo>
                  <a:cubicBezTo>
                    <a:pt x="548861" y="127456"/>
                    <a:pt x="552810" y="129740"/>
                    <a:pt x="556325" y="132447"/>
                  </a:cubicBezTo>
                  <a:cubicBezTo>
                    <a:pt x="559841" y="135082"/>
                    <a:pt x="563021" y="137962"/>
                    <a:pt x="565549" y="141457"/>
                  </a:cubicBezTo>
                  <a:cubicBezTo>
                    <a:pt x="568302" y="145080"/>
                    <a:pt x="570281" y="148987"/>
                    <a:pt x="571263" y="153383"/>
                  </a:cubicBezTo>
                  <a:cubicBezTo>
                    <a:pt x="572148" y="156899"/>
                    <a:pt x="572255" y="160308"/>
                    <a:pt x="572148" y="163935"/>
                  </a:cubicBezTo>
                  <a:cubicBezTo>
                    <a:pt x="571940" y="167436"/>
                    <a:pt x="571375" y="170804"/>
                    <a:pt x="570281" y="174162"/>
                  </a:cubicBezTo>
                  <a:cubicBezTo>
                    <a:pt x="568862" y="178705"/>
                    <a:pt x="566765" y="182740"/>
                    <a:pt x="563911" y="186536"/>
                  </a:cubicBezTo>
                  <a:cubicBezTo>
                    <a:pt x="561057" y="190158"/>
                    <a:pt x="557867" y="193170"/>
                    <a:pt x="554132" y="195887"/>
                  </a:cubicBezTo>
                  <a:cubicBezTo>
                    <a:pt x="550189" y="198818"/>
                    <a:pt x="545895" y="201194"/>
                    <a:pt x="541275" y="203112"/>
                  </a:cubicBezTo>
                  <a:cubicBezTo>
                    <a:pt x="536885" y="204959"/>
                    <a:pt x="532372" y="206332"/>
                    <a:pt x="527660" y="207355"/>
                  </a:cubicBezTo>
                  <a:cubicBezTo>
                    <a:pt x="523041" y="208363"/>
                    <a:pt x="518528" y="209014"/>
                    <a:pt x="513928" y="209380"/>
                  </a:cubicBezTo>
                  <a:cubicBezTo>
                    <a:pt x="508433" y="209833"/>
                    <a:pt x="503045" y="209975"/>
                    <a:pt x="497662" y="209746"/>
                  </a:cubicBezTo>
                  <a:cubicBezTo>
                    <a:pt x="492396" y="209523"/>
                    <a:pt x="487120" y="208963"/>
                    <a:pt x="481951" y="207956"/>
                  </a:cubicBezTo>
                  <a:cubicBezTo>
                    <a:pt x="478008" y="207203"/>
                    <a:pt x="474151" y="206195"/>
                    <a:pt x="470412" y="204913"/>
                  </a:cubicBezTo>
                  <a:cubicBezTo>
                    <a:pt x="467339" y="203850"/>
                    <a:pt x="464378" y="202634"/>
                    <a:pt x="461406" y="201280"/>
                  </a:cubicBezTo>
                  <a:lnTo>
                    <a:pt x="447674" y="163345"/>
                  </a:lnTo>
                  <a:cubicBezTo>
                    <a:pt x="450422" y="165172"/>
                    <a:pt x="453169" y="167014"/>
                    <a:pt x="455912" y="168794"/>
                  </a:cubicBezTo>
                  <a:cubicBezTo>
                    <a:pt x="459992" y="171374"/>
                    <a:pt x="464052" y="173826"/>
                    <a:pt x="468224" y="176075"/>
                  </a:cubicBezTo>
                  <a:lnTo>
                    <a:pt x="468224" y="176075"/>
                  </a:lnTo>
                  <a:lnTo>
                    <a:pt x="468224" y="176075"/>
                  </a:lnTo>
                  <a:close/>
                  <a:moveTo>
                    <a:pt x="44274" y="182186"/>
                  </a:moveTo>
                  <a:cubicBezTo>
                    <a:pt x="44493" y="183717"/>
                    <a:pt x="44600" y="185218"/>
                    <a:pt x="44931" y="186693"/>
                  </a:cubicBezTo>
                  <a:cubicBezTo>
                    <a:pt x="45261" y="188372"/>
                    <a:pt x="45699" y="190026"/>
                    <a:pt x="46355" y="191613"/>
                  </a:cubicBezTo>
                  <a:cubicBezTo>
                    <a:pt x="47124" y="193216"/>
                    <a:pt x="47897" y="194747"/>
                    <a:pt x="48884" y="196182"/>
                  </a:cubicBezTo>
                  <a:cubicBezTo>
                    <a:pt x="49983" y="197866"/>
                    <a:pt x="51306" y="199388"/>
                    <a:pt x="52837" y="200777"/>
                  </a:cubicBezTo>
                  <a:lnTo>
                    <a:pt x="57233" y="204689"/>
                  </a:lnTo>
                  <a:lnTo>
                    <a:pt x="107" y="204689"/>
                  </a:lnTo>
                  <a:cubicBezTo>
                    <a:pt x="1542" y="203366"/>
                    <a:pt x="3073" y="202038"/>
                    <a:pt x="4615" y="200741"/>
                  </a:cubicBezTo>
                  <a:cubicBezTo>
                    <a:pt x="6151" y="199362"/>
                    <a:pt x="7469" y="197856"/>
                    <a:pt x="8675" y="196172"/>
                  </a:cubicBezTo>
                  <a:cubicBezTo>
                    <a:pt x="9555" y="194753"/>
                    <a:pt x="10435" y="193272"/>
                    <a:pt x="10985" y="191659"/>
                  </a:cubicBezTo>
                  <a:cubicBezTo>
                    <a:pt x="11641" y="189909"/>
                    <a:pt x="12190" y="188113"/>
                    <a:pt x="12526" y="186281"/>
                  </a:cubicBezTo>
                  <a:cubicBezTo>
                    <a:pt x="12857" y="184592"/>
                    <a:pt x="13071" y="182923"/>
                    <a:pt x="13183" y="181224"/>
                  </a:cubicBezTo>
                  <a:cubicBezTo>
                    <a:pt x="13295" y="179825"/>
                    <a:pt x="13289" y="178451"/>
                    <a:pt x="13289" y="177062"/>
                  </a:cubicBezTo>
                  <a:lnTo>
                    <a:pt x="13295" y="31285"/>
                  </a:lnTo>
                  <a:cubicBezTo>
                    <a:pt x="13295" y="29398"/>
                    <a:pt x="13183" y="27530"/>
                    <a:pt x="13071" y="25653"/>
                  </a:cubicBezTo>
                  <a:cubicBezTo>
                    <a:pt x="12857" y="24035"/>
                    <a:pt x="12628" y="22402"/>
                    <a:pt x="12302" y="20799"/>
                  </a:cubicBezTo>
                  <a:cubicBezTo>
                    <a:pt x="11977" y="19395"/>
                    <a:pt x="11534" y="18031"/>
                    <a:pt x="10985" y="16678"/>
                  </a:cubicBezTo>
                  <a:cubicBezTo>
                    <a:pt x="10542" y="15416"/>
                    <a:pt x="9886" y="14226"/>
                    <a:pt x="9229" y="13096"/>
                  </a:cubicBezTo>
                  <a:cubicBezTo>
                    <a:pt x="8568" y="11911"/>
                    <a:pt x="7688" y="10832"/>
                    <a:pt x="6802" y="9804"/>
                  </a:cubicBezTo>
                  <a:cubicBezTo>
                    <a:pt x="6146" y="9031"/>
                    <a:pt x="5378" y="8283"/>
                    <a:pt x="4610" y="7601"/>
                  </a:cubicBezTo>
                  <a:lnTo>
                    <a:pt x="0" y="3648"/>
                  </a:lnTo>
                  <a:lnTo>
                    <a:pt x="8792" y="3648"/>
                  </a:lnTo>
                  <a:cubicBezTo>
                    <a:pt x="10771" y="3648"/>
                    <a:pt x="12740" y="3572"/>
                    <a:pt x="14714" y="3465"/>
                  </a:cubicBezTo>
                  <a:cubicBezTo>
                    <a:pt x="17355" y="3287"/>
                    <a:pt x="19878" y="3037"/>
                    <a:pt x="22412" y="2747"/>
                  </a:cubicBezTo>
                  <a:cubicBezTo>
                    <a:pt x="25709" y="2401"/>
                    <a:pt x="28889" y="2005"/>
                    <a:pt x="32074" y="1577"/>
                  </a:cubicBezTo>
                  <a:cubicBezTo>
                    <a:pt x="34938" y="1211"/>
                    <a:pt x="37899" y="834"/>
                    <a:pt x="40754" y="463"/>
                  </a:cubicBezTo>
                  <a:lnTo>
                    <a:pt x="44051" y="0"/>
                  </a:lnTo>
                  <a:lnTo>
                    <a:pt x="44051" y="177062"/>
                  </a:lnTo>
                  <a:cubicBezTo>
                    <a:pt x="44056" y="178756"/>
                    <a:pt x="44157" y="180486"/>
                    <a:pt x="44274" y="182186"/>
                  </a:cubicBezTo>
                  <a:lnTo>
                    <a:pt x="44274" y="182186"/>
                  </a:lnTo>
                  <a:lnTo>
                    <a:pt x="44274" y="182186"/>
                  </a:lnTo>
                  <a:close/>
                  <a:moveTo>
                    <a:pt x="112065" y="177052"/>
                  </a:moveTo>
                  <a:cubicBezTo>
                    <a:pt x="112065" y="178100"/>
                    <a:pt x="112055" y="179163"/>
                    <a:pt x="112055" y="180217"/>
                  </a:cubicBezTo>
                  <a:cubicBezTo>
                    <a:pt x="112172" y="181646"/>
                    <a:pt x="112273" y="183086"/>
                    <a:pt x="112492" y="184516"/>
                  </a:cubicBezTo>
                  <a:cubicBezTo>
                    <a:pt x="112721" y="186073"/>
                    <a:pt x="113042" y="187599"/>
                    <a:pt x="113479" y="189120"/>
                  </a:cubicBezTo>
                  <a:cubicBezTo>
                    <a:pt x="113815" y="190453"/>
                    <a:pt x="114365" y="191725"/>
                    <a:pt x="114909" y="192987"/>
                  </a:cubicBezTo>
                  <a:cubicBezTo>
                    <a:pt x="115677" y="194549"/>
                    <a:pt x="116664" y="196009"/>
                    <a:pt x="117768" y="197358"/>
                  </a:cubicBezTo>
                  <a:cubicBezTo>
                    <a:pt x="118648" y="198574"/>
                    <a:pt x="119747" y="199693"/>
                    <a:pt x="120953" y="200736"/>
                  </a:cubicBezTo>
                  <a:lnTo>
                    <a:pt x="125349" y="204684"/>
                  </a:lnTo>
                  <a:lnTo>
                    <a:pt x="68004" y="204684"/>
                  </a:lnTo>
                  <a:lnTo>
                    <a:pt x="72512" y="200736"/>
                  </a:lnTo>
                  <a:cubicBezTo>
                    <a:pt x="73494" y="199881"/>
                    <a:pt x="74374" y="198945"/>
                    <a:pt x="75254" y="197963"/>
                  </a:cubicBezTo>
                  <a:cubicBezTo>
                    <a:pt x="76134" y="196793"/>
                    <a:pt x="77015" y="195587"/>
                    <a:pt x="77783" y="194290"/>
                  </a:cubicBezTo>
                  <a:cubicBezTo>
                    <a:pt x="78444" y="192982"/>
                    <a:pt x="79101" y="191639"/>
                    <a:pt x="79538" y="190235"/>
                  </a:cubicBezTo>
                  <a:cubicBezTo>
                    <a:pt x="80093" y="188810"/>
                    <a:pt x="80418" y="187309"/>
                    <a:pt x="80637" y="185849"/>
                  </a:cubicBezTo>
                  <a:cubicBezTo>
                    <a:pt x="80968" y="184312"/>
                    <a:pt x="81187" y="182771"/>
                    <a:pt x="81187" y="181219"/>
                  </a:cubicBezTo>
                  <a:cubicBezTo>
                    <a:pt x="81294" y="179820"/>
                    <a:pt x="81406" y="178446"/>
                    <a:pt x="81406" y="177057"/>
                  </a:cubicBezTo>
                  <a:lnTo>
                    <a:pt x="81411" y="92014"/>
                  </a:lnTo>
                  <a:cubicBezTo>
                    <a:pt x="81411" y="90630"/>
                    <a:pt x="81299" y="89210"/>
                    <a:pt x="81187" y="87806"/>
                  </a:cubicBezTo>
                  <a:cubicBezTo>
                    <a:pt x="81187" y="86839"/>
                    <a:pt x="81080" y="85873"/>
                    <a:pt x="80968" y="84896"/>
                  </a:cubicBezTo>
                  <a:cubicBezTo>
                    <a:pt x="80749" y="83441"/>
                    <a:pt x="80418" y="81986"/>
                    <a:pt x="80088" y="80551"/>
                  </a:cubicBezTo>
                  <a:cubicBezTo>
                    <a:pt x="79757" y="79386"/>
                    <a:pt x="79426" y="78266"/>
                    <a:pt x="78989" y="77152"/>
                  </a:cubicBezTo>
                  <a:cubicBezTo>
                    <a:pt x="78444" y="75982"/>
                    <a:pt x="77885" y="74868"/>
                    <a:pt x="77340" y="73779"/>
                  </a:cubicBezTo>
                  <a:cubicBezTo>
                    <a:pt x="76684" y="72700"/>
                    <a:pt x="75911" y="71683"/>
                    <a:pt x="75137" y="70706"/>
                  </a:cubicBezTo>
                  <a:cubicBezTo>
                    <a:pt x="74262" y="69704"/>
                    <a:pt x="73382" y="68798"/>
                    <a:pt x="72502" y="67913"/>
                  </a:cubicBezTo>
                  <a:lnTo>
                    <a:pt x="68223" y="64097"/>
                  </a:lnTo>
                  <a:lnTo>
                    <a:pt x="74262" y="63970"/>
                  </a:lnTo>
                  <a:cubicBezTo>
                    <a:pt x="76465" y="63898"/>
                    <a:pt x="78653" y="63842"/>
                    <a:pt x="80739" y="63776"/>
                  </a:cubicBezTo>
                  <a:cubicBezTo>
                    <a:pt x="83385" y="63654"/>
                    <a:pt x="86015" y="63532"/>
                    <a:pt x="88651" y="63369"/>
                  </a:cubicBezTo>
                  <a:cubicBezTo>
                    <a:pt x="91072" y="63211"/>
                    <a:pt x="93596" y="63038"/>
                    <a:pt x="96013" y="62789"/>
                  </a:cubicBezTo>
                  <a:cubicBezTo>
                    <a:pt x="98541" y="62591"/>
                    <a:pt x="100953" y="62291"/>
                    <a:pt x="103482" y="61929"/>
                  </a:cubicBezTo>
                  <a:cubicBezTo>
                    <a:pt x="105349" y="61685"/>
                    <a:pt x="107216" y="61370"/>
                    <a:pt x="109088" y="61029"/>
                  </a:cubicBezTo>
                  <a:lnTo>
                    <a:pt x="112065" y="60479"/>
                  </a:lnTo>
                  <a:lnTo>
                    <a:pt x="112065" y="177052"/>
                  </a:lnTo>
                  <a:lnTo>
                    <a:pt x="112065" y="177052"/>
                  </a:lnTo>
                  <a:close/>
                  <a:moveTo>
                    <a:pt x="75799" y="29601"/>
                  </a:moveTo>
                  <a:cubicBezTo>
                    <a:pt x="75799" y="27169"/>
                    <a:pt x="76241" y="24869"/>
                    <a:pt x="77122" y="22615"/>
                  </a:cubicBezTo>
                  <a:cubicBezTo>
                    <a:pt x="77783" y="20875"/>
                    <a:pt x="78765" y="19232"/>
                    <a:pt x="79981" y="17757"/>
                  </a:cubicBezTo>
                  <a:cubicBezTo>
                    <a:pt x="81085" y="16337"/>
                    <a:pt x="82398" y="15111"/>
                    <a:pt x="83822" y="14037"/>
                  </a:cubicBezTo>
                  <a:cubicBezTo>
                    <a:pt x="85252" y="12877"/>
                    <a:pt x="87012" y="11987"/>
                    <a:pt x="88773" y="11361"/>
                  </a:cubicBezTo>
                  <a:cubicBezTo>
                    <a:pt x="90747" y="10664"/>
                    <a:pt x="92833" y="10328"/>
                    <a:pt x="94924" y="10283"/>
                  </a:cubicBezTo>
                  <a:cubicBezTo>
                    <a:pt x="96572" y="10211"/>
                    <a:pt x="98109" y="10369"/>
                    <a:pt x="99645" y="10710"/>
                  </a:cubicBezTo>
                  <a:cubicBezTo>
                    <a:pt x="101848" y="11183"/>
                    <a:pt x="103934" y="12028"/>
                    <a:pt x="105690" y="13213"/>
                  </a:cubicBezTo>
                  <a:cubicBezTo>
                    <a:pt x="107557" y="14460"/>
                    <a:pt x="109200" y="16006"/>
                    <a:pt x="110518" y="17762"/>
                  </a:cubicBezTo>
                  <a:cubicBezTo>
                    <a:pt x="111846" y="19400"/>
                    <a:pt x="112828" y="21140"/>
                    <a:pt x="113484" y="23068"/>
                  </a:cubicBezTo>
                  <a:cubicBezTo>
                    <a:pt x="114268" y="25363"/>
                    <a:pt x="114583" y="27668"/>
                    <a:pt x="114583" y="30105"/>
                  </a:cubicBezTo>
                  <a:cubicBezTo>
                    <a:pt x="114588" y="31896"/>
                    <a:pt x="114258" y="33626"/>
                    <a:pt x="113820" y="35330"/>
                  </a:cubicBezTo>
                  <a:cubicBezTo>
                    <a:pt x="113276" y="37319"/>
                    <a:pt x="112390" y="39120"/>
                    <a:pt x="111180" y="40799"/>
                  </a:cubicBezTo>
                  <a:cubicBezTo>
                    <a:pt x="110091" y="42402"/>
                    <a:pt x="108875" y="43766"/>
                    <a:pt x="107333" y="44966"/>
                  </a:cubicBezTo>
                  <a:cubicBezTo>
                    <a:pt x="105690" y="46238"/>
                    <a:pt x="103929" y="47210"/>
                    <a:pt x="102062" y="47917"/>
                  </a:cubicBezTo>
                  <a:cubicBezTo>
                    <a:pt x="99864" y="48660"/>
                    <a:pt x="97666" y="48981"/>
                    <a:pt x="95361" y="48981"/>
                  </a:cubicBezTo>
                  <a:cubicBezTo>
                    <a:pt x="92838" y="48981"/>
                    <a:pt x="90309" y="48543"/>
                    <a:pt x="87781" y="47556"/>
                  </a:cubicBezTo>
                  <a:cubicBezTo>
                    <a:pt x="85918" y="46767"/>
                    <a:pt x="84158" y="45663"/>
                    <a:pt x="82616" y="44300"/>
                  </a:cubicBezTo>
                  <a:cubicBezTo>
                    <a:pt x="81416" y="43226"/>
                    <a:pt x="80312" y="42026"/>
                    <a:pt x="79325" y="40713"/>
                  </a:cubicBezTo>
                  <a:cubicBezTo>
                    <a:pt x="78226" y="39182"/>
                    <a:pt x="77345" y="37503"/>
                    <a:pt x="76796" y="35727"/>
                  </a:cubicBezTo>
                  <a:cubicBezTo>
                    <a:pt x="76134" y="33717"/>
                    <a:pt x="75799" y="31687"/>
                    <a:pt x="75799" y="29601"/>
                  </a:cubicBezTo>
                  <a:lnTo>
                    <a:pt x="75799" y="29601"/>
                  </a:lnTo>
                  <a:lnTo>
                    <a:pt x="75799" y="29601"/>
                  </a:lnTo>
                  <a:close/>
                  <a:moveTo>
                    <a:pt x="180837" y="181712"/>
                  </a:moveTo>
                  <a:cubicBezTo>
                    <a:pt x="180944" y="183086"/>
                    <a:pt x="181158" y="184470"/>
                    <a:pt x="181377" y="185849"/>
                  </a:cubicBezTo>
                  <a:cubicBezTo>
                    <a:pt x="181595" y="187309"/>
                    <a:pt x="181921" y="188810"/>
                    <a:pt x="182481" y="190235"/>
                  </a:cubicBezTo>
                  <a:cubicBezTo>
                    <a:pt x="182918" y="191542"/>
                    <a:pt x="183463" y="192763"/>
                    <a:pt x="184124" y="193989"/>
                  </a:cubicBezTo>
                  <a:cubicBezTo>
                    <a:pt x="184790" y="195297"/>
                    <a:pt x="185549" y="196538"/>
                    <a:pt x="186541" y="197683"/>
                  </a:cubicBezTo>
                  <a:cubicBezTo>
                    <a:pt x="187421" y="198792"/>
                    <a:pt x="188408" y="199805"/>
                    <a:pt x="189400" y="200751"/>
                  </a:cubicBezTo>
                  <a:lnTo>
                    <a:pt x="193801" y="204684"/>
                  </a:lnTo>
                  <a:lnTo>
                    <a:pt x="136227" y="204684"/>
                  </a:lnTo>
                  <a:lnTo>
                    <a:pt x="140857" y="200736"/>
                  </a:lnTo>
                  <a:cubicBezTo>
                    <a:pt x="141508" y="200146"/>
                    <a:pt x="142159" y="199494"/>
                    <a:pt x="142821" y="198838"/>
                  </a:cubicBezTo>
                  <a:cubicBezTo>
                    <a:pt x="144027" y="197531"/>
                    <a:pt x="145019" y="196136"/>
                    <a:pt x="145894" y="194636"/>
                  </a:cubicBezTo>
                  <a:cubicBezTo>
                    <a:pt x="146672" y="193216"/>
                    <a:pt x="147324" y="191766"/>
                    <a:pt x="147873" y="190250"/>
                  </a:cubicBezTo>
                  <a:cubicBezTo>
                    <a:pt x="148321" y="188815"/>
                    <a:pt x="148641" y="187365"/>
                    <a:pt x="148860" y="185854"/>
                  </a:cubicBezTo>
                  <a:cubicBezTo>
                    <a:pt x="149191" y="184317"/>
                    <a:pt x="149303" y="182776"/>
                    <a:pt x="149410" y="181224"/>
                  </a:cubicBezTo>
                  <a:cubicBezTo>
                    <a:pt x="149522" y="179825"/>
                    <a:pt x="149628" y="178451"/>
                    <a:pt x="149628" y="177062"/>
                  </a:cubicBezTo>
                  <a:lnTo>
                    <a:pt x="149639" y="92070"/>
                  </a:lnTo>
                  <a:cubicBezTo>
                    <a:pt x="149639" y="90319"/>
                    <a:pt x="149522" y="88600"/>
                    <a:pt x="149410" y="86865"/>
                  </a:cubicBezTo>
                  <a:cubicBezTo>
                    <a:pt x="149191" y="85140"/>
                    <a:pt x="148967" y="83466"/>
                    <a:pt x="148641" y="81807"/>
                  </a:cubicBezTo>
                  <a:cubicBezTo>
                    <a:pt x="148204" y="79701"/>
                    <a:pt x="147542" y="77691"/>
                    <a:pt x="146662" y="75768"/>
                  </a:cubicBezTo>
                  <a:cubicBezTo>
                    <a:pt x="146006" y="74283"/>
                    <a:pt x="145121" y="72909"/>
                    <a:pt x="144139" y="71596"/>
                  </a:cubicBezTo>
                  <a:cubicBezTo>
                    <a:pt x="143152" y="70248"/>
                    <a:pt x="142047" y="69037"/>
                    <a:pt x="140842" y="67913"/>
                  </a:cubicBezTo>
                  <a:lnTo>
                    <a:pt x="136456" y="63980"/>
                  </a:lnTo>
                  <a:lnTo>
                    <a:pt x="145019" y="63980"/>
                  </a:lnTo>
                  <a:cubicBezTo>
                    <a:pt x="147110" y="63980"/>
                    <a:pt x="149084" y="63939"/>
                    <a:pt x="151175" y="63842"/>
                  </a:cubicBezTo>
                  <a:cubicBezTo>
                    <a:pt x="153811" y="63735"/>
                    <a:pt x="156446" y="63532"/>
                    <a:pt x="159087" y="63288"/>
                  </a:cubicBezTo>
                  <a:cubicBezTo>
                    <a:pt x="161397" y="63054"/>
                    <a:pt x="163696" y="62769"/>
                    <a:pt x="166001" y="62494"/>
                  </a:cubicBezTo>
                  <a:cubicBezTo>
                    <a:pt x="168209" y="62204"/>
                    <a:pt x="170290" y="61889"/>
                    <a:pt x="172376" y="61568"/>
                  </a:cubicBezTo>
                  <a:cubicBezTo>
                    <a:pt x="174472" y="61247"/>
                    <a:pt x="176548" y="60922"/>
                    <a:pt x="178634" y="60571"/>
                  </a:cubicBezTo>
                  <a:lnTo>
                    <a:pt x="179845" y="79920"/>
                  </a:lnTo>
                  <a:lnTo>
                    <a:pt x="179845" y="79879"/>
                  </a:lnTo>
                  <a:lnTo>
                    <a:pt x="180501" y="79233"/>
                  </a:lnTo>
                  <a:cubicBezTo>
                    <a:pt x="182048" y="77773"/>
                    <a:pt x="183574" y="76358"/>
                    <a:pt x="185335" y="75005"/>
                  </a:cubicBezTo>
                  <a:cubicBezTo>
                    <a:pt x="187105" y="73550"/>
                    <a:pt x="188846" y="72156"/>
                    <a:pt x="190830" y="70864"/>
                  </a:cubicBezTo>
                  <a:cubicBezTo>
                    <a:pt x="192809" y="69485"/>
                    <a:pt x="194895" y="68223"/>
                    <a:pt x="197088" y="67104"/>
                  </a:cubicBezTo>
                  <a:cubicBezTo>
                    <a:pt x="199393" y="65913"/>
                    <a:pt x="201702" y="64885"/>
                    <a:pt x="204119" y="64005"/>
                  </a:cubicBezTo>
                  <a:cubicBezTo>
                    <a:pt x="207096" y="62982"/>
                    <a:pt x="210052" y="62209"/>
                    <a:pt x="213018" y="61690"/>
                  </a:cubicBezTo>
                  <a:cubicBezTo>
                    <a:pt x="215664" y="61253"/>
                    <a:pt x="218182" y="61013"/>
                    <a:pt x="220706" y="60927"/>
                  </a:cubicBezTo>
                  <a:cubicBezTo>
                    <a:pt x="223682" y="60846"/>
                    <a:pt x="226643" y="60988"/>
                    <a:pt x="229502" y="61253"/>
                  </a:cubicBezTo>
                  <a:cubicBezTo>
                    <a:pt x="232250" y="61543"/>
                    <a:pt x="234992" y="61970"/>
                    <a:pt x="237633" y="62596"/>
                  </a:cubicBezTo>
                  <a:cubicBezTo>
                    <a:pt x="240167" y="63206"/>
                    <a:pt x="242685" y="63990"/>
                    <a:pt x="245102" y="64962"/>
                  </a:cubicBezTo>
                  <a:cubicBezTo>
                    <a:pt x="247534" y="65918"/>
                    <a:pt x="249828" y="67037"/>
                    <a:pt x="252021" y="68355"/>
                  </a:cubicBezTo>
                  <a:cubicBezTo>
                    <a:pt x="254662" y="69912"/>
                    <a:pt x="257073" y="71642"/>
                    <a:pt x="259276" y="73606"/>
                  </a:cubicBezTo>
                  <a:cubicBezTo>
                    <a:pt x="260925" y="75005"/>
                    <a:pt x="262462" y="76491"/>
                    <a:pt x="263891" y="78134"/>
                  </a:cubicBezTo>
                  <a:cubicBezTo>
                    <a:pt x="265870" y="80363"/>
                    <a:pt x="267514" y="82698"/>
                    <a:pt x="269162" y="85226"/>
                  </a:cubicBezTo>
                  <a:cubicBezTo>
                    <a:pt x="270480" y="87419"/>
                    <a:pt x="271467" y="89648"/>
                    <a:pt x="272454" y="92014"/>
                  </a:cubicBezTo>
                  <a:cubicBezTo>
                    <a:pt x="273451" y="94441"/>
                    <a:pt x="274214" y="96862"/>
                    <a:pt x="274764" y="99396"/>
                  </a:cubicBezTo>
                  <a:cubicBezTo>
                    <a:pt x="275318" y="101564"/>
                    <a:pt x="275639" y="103767"/>
                    <a:pt x="275863" y="105985"/>
                  </a:cubicBezTo>
                  <a:cubicBezTo>
                    <a:pt x="276087" y="108300"/>
                    <a:pt x="276189" y="110620"/>
                    <a:pt x="276189" y="112960"/>
                  </a:cubicBezTo>
                  <a:lnTo>
                    <a:pt x="276199" y="177062"/>
                  </a:lnTo>
                  <a:lnTo>
                    <a:pt x="276199" y="177612"/>
                  </a:lnTo>
                  <a:lnTo>
                    <a:pt x="276199" y="178141"/>
                  </a:lnTo>
                  <a:lnTo>
                    <a:pt x="276306" y="178685"/>
                  </a:lnTo>
                  <a:lnTo>
                    <a:pt x="276306" y="179194"/>
                  </a:lnTo>
                  <a:lnTo>
                    <a:pt x="276306" y="179723"/>
                  </a:lnTo>
                  <a:lnTo>
                    <a:pt x="276306" y="180232"/>
                  </a:lnTo>
                  <a:lnTo>
                    <a:pt x="276306" y="180741"/>
                  </a:lnTo>
                  <a:lnTo>
                    <a:pt x="276412" y="181239"/>
                  </a:lnTo>
                  <a:lnTo>
                    <a:pt x="276412" y="181733"/>
                  </a:lnTo>
                  <a:lnTo>
                    <a:pt x="276412" y="182206"/>
                  </a:lnTo>
                  <a:lnTo>
                    <a:pt x="276514" y="182689"/>
                  </a:lnTo>
                  <a:lnTo>
                    <a:pt x="276514" y="183178"/>
                  </a:lnTo>
                  <a:lnTo>
                    <a:pt x="276621" y="183641"/>
                  </a:lnTo>
                  <a:lnTo>
                    <a:pt x="276621" y="184088"/>
                  </a:lnTo>
                  <a:lnTo>
                    <a:pt x="276733" y="184541"/>
                  </a:lnTo>
                  <a:lnTo>
                    <a:pt x="276733" y="184989"/>
                  </a:lnTo>
                  <a:lnTo>
                    <a:pt x="276840" y="185452"/>
                  </a:lnTo>
                  <a:lnTo>
                    <a:pt x="276952" y="185879"/>
                  </a:lnTo>
                  <a:lnTo>
                    <a:pt x="276952" y="186307"/>
                  </a:lnTo>
                  <a:lnTo>
                    <a:pt x="277059" y="186724"/>
                  </a:lnTo>
                  <a:lnTo>
                    <a:pt x="277170" y="187156"/>
                  </a:lnTo>
                  <a:lnTo>
                    <a:pt x="277277" y="187558"/>
                  </a:lnTo>
                  <a:lnTo>
                    <a:pt x="277379" y="187965"/>
                  </a:lnTo>
                  <a:lnTo>
                    <a:pt x="277486" y="188372"/>
                  </a:lnTo>
                  <a:lnTo>
                    <a:pt x="277486" y="188759"/>
                  </a:lnTo>
                  <a:lnTo>
                    <a:pt x="277598" y="189136"/>
                  </a:lnTo>
                  <a:lnTo>
                    <a:pt x="277710" y="189512"/>
                  </a:lnTo>
                  <a:lnTo>
                    <a:pt x="277817" y="189899"/>
                  </a:lnTo>
                  <a:lnTo>
                    <a:pt x="277929" y="190265"/>
                  </a:lnTo>
                  <a:lnTo>
                    <a:pt x="278035" y="190631"/>
                  </a:lnTo>
                  <a:lnTo>
                    <a:pt x="278259" y="190977"/>
                  </a:lnTo>
                  <a:lnTo>
                    <a:pt x="278361" y="191323"/>
                  </a:lnTo>
                  <a:lnTo>
                    <a:pt x="278468" y="191669"/>
                  </a:lnTo>
                  <a:lnTo>
                    <a:pt x="278575" y="192005"/>
                  </a:lnTo>
                  <a:lnTo>
                    <a:pt x="278804" y="192361"/>
                  </a:lnTo>
                  <a:lnTo>
                    <a:pt x="278911" y="192682"/>
                  </a:lnTo>
                  <a:lnTo>
                    <a:pt x="279017" y="193018"/>
                  </a:lnTo>
                  <a:lnTo>
                    <a:pt x="279241" y="193353"/>
                  </a:lnTo>
                  <a:lnTo>
                    <a:pt x="279343" y="193674"/>
                  </a:lnTo>
                  <a:lnTo>
                    <a:pt x="279567" y="194005"/>
                  </a:lnTo>
                  <a:lnTo>
                    <a:pt x="279674" y="194335"/>
                  </a:lnTo>
                  <a:lnTo>
                    <a:pt x="279898" y="194641"/>
                  </a:lnTo>
                  <a:lnTo>
                    <a:pt x="280121" y="194961"/>
                  </a:lnTo>
                  <a:lnTo>
                    <a:pt x="280228" y="195282"/>
                  </a:lnTo>
                  <a:lnTo>
                    <a:pt x="280442" y="195597"/>
                  </a:lnTo>
                  <a:lnTo>
                    <a:pt x="280661" y="195897"/>
                  </a:lnTo>
                  <a:lnTo>
                    <a:pt x="280885" y="196223"/>
                  </a:lnTo>
                  <a:lnTo>
                    <a:pt x="281108" y="196518"/>
                  </a:lnTo>
                  <a:lnTo>
                    <a:pt x="281317" y="196803"/>
                  </a:lnTo>
                  <a:lnTo>
                    <a:pt x="281541" y="197124"/>
                  </a:lnTo>
                  <a:lnTo>
                    <a:pt x="281760" y="197403"/>
                  </a:lnTo>
                  <a:lnTo>
                    <a:pt x="281984" y="197698"/>
                  </a:lnTo>
                  <a:lnTo>
                    <a:pt x="282207" y="198009"/>
                  </a:lnTo>
                  <a:lnTo>
                    <a:pt x="282421" y="198289"/>
                  </a:lnTo>
                  <a:lnTo>
                    <a:pt x="282752" y="198594"/>
                  </a:lnTo>
                  <a:lnTo>
                    <a:pt x="282971" y="198874"/>
                  </a:lnTo>
                  <a:lnTo>
                    <a:pt x="283291" y="199128"/>
                  </a:lnTo>
                  <a:lnTo>
                    <a:pt x="283515" y="199423"/>
                  </a:lnTo>
                  <a:lnTo>
                    <a:pt x="283846" y="199703"/>
                  </a:lnTo>
                  <a:lnTo>
                    <a:pt x="284070" y="199968"/>
                  </a:lnTo>
                  <a:lnTo>
                    <a:pt x="284278" y="200232"/>
                  </a:lnTo>
                  <a:lnTo>
                    <a:pt x="284609" y="200497"/>
                  </a:lnTo>
                  <a:lnTo>
                    <a:pt x="284940" y="200782"/>
                  </a:lnTo>
                  <a:lnTo>
                    <a:pt x="289442" y="204730"/>
                  </a:lnTo>
                  <a:lnTo>
                    <a:pt x="231329" y="204730"/>
                  </a:lnTo>
                  <a:lnTo>
                    <a:pt x="235933" y="200782"/>
                  </a:lnTo>
                  <a:lnTo>
                    <a:pt x="236264" y="200497"/>
                  </a:lnTo>
                  <a:lnTo>
                    <a:pt x="236488" y="200232"/>
                  </a:lnTo>
                  <a:lnTo>
                    <a:pt x="236809" y="199968"/>
                  </a:lnTo>
                  <a:lnTo>
                    <a:pt x="237027" y="199703"/>
                  </a:lnTo>
                  <a:lnTo>
                    <a:pt x="237363" y="199423"/>
                  </a:lnTo>
                  <a:lnTo>
                    <a:pt x="237587" y="199128"/>
                  </a:lnTo>
                  <a:lnTo>
                    <a:pt x="237908" y="198874"/>
                  </a:lnTo>
                  <a:lnTo>
                    <a:pt x="238131" y="198594"/>
                  </a:lnTo>
                  <a:lnTo>
                    <a:pt x="238355" y="198289"/>
                  </a:lnTo>
                  <a:lnTo>
                    <a:pt x="238686" y="198009"/>
                  </a:lnTo>
                  <a:lnTo>
                    <a:pt x="238900" y="197698"/>
                  </a:lnTo>
                  <a:lnTo>
                    <a:pt x="239119" y="197403"/>
                  </a:lnTo>
                  <a:lnTo>
                    <a:pt x="239342" y="197103"/>
                  </a:lnTo>
                  <a:lnTo>
                    <a:pt x="239566" y="196803"/>
                  </a:lnTo>
                  <a:lnTo>
                    <a:pt x="239775" y="196493"/>
                  </a:lnTo>
                  <a:lnTo>
                    <a:pt x="239999" y="196198"/>
                  </a:lnTo>
                  <a:lnTo>
                    <a:pt x="240217" y="195887"/>
                  </a:lnTo>
                  <a:lnTo>
                    <a:pt x="240441" y="195567"/>
                  </a:lnTo>
                  <a:lnTo>
                    <a:pt x="240665" y="195246"/>
                  </a:lnTo>
                  <a:lnTo>
                    <a:pt x="240767" y="194936"/>
                  </a:lnTo>
                  <a:lnTo>
                    <a:pt x="240991" y="194641"/>
                  </a:lnTo>
                  <a:lnTo>
                    <a:pt x="241215" y="194305"/>
                  </a:lnTo>
                  <a:lnTo>
                    <a:pt x="241433" y="193984"/>
                  </a:lnTo>
                  <a:lnTo>
                    <a:pt x="241540" y="193664"/>
                  </a:lnTo>
                  <a:lnTo>
                    <a:pt x="241764" y="193338"/>
                  </a:lnTo>
                  <a:lnTo>
                    <a:pt x="241866" y="193002"/>
                  </a:lnTo>
                  <a:lnTo>
                    <a:pt x="242090" y="192672"/>
                  </a:lnTo>
                  <a:lnTo>
                    <a:pt x="242202" y="192321"/>
                  </a:lnTo>
                  <a:lnTo>
                    <a:pt x="242309" y="191995"/>
                  </a:lnTo>
                  <a:lnTo>
                    <a:pt x="242532" y="191659"/>
                  </a:lnTo>
                  <a:lnTo>
                    <a:pt x="242639" y="191303"/>
                  </a:lnTo>
                  <a:lnTo>
                    <a:pt x="242741" y="190967"/>
                  </a:lnTo>
                  <a:lnTo>
                    <a:pt x="242853" y="190606"/>
                  </a:lnTo>
                  <a:lnTo>
                    <a:pt x="243072" y="190265"/>
                  </a:lnTo>
                  <a:lnTo>
                    <a:pt x="243179" y="189909"/>
                  </a:lnTo>
                  <a:lnTo>
                    <a:pt x="243179" y="189522"/>
                  </a:lnTo>
                  <a:lnTo>
                    <a:pt x="243402" y="189146"/>
                  </a:lnTo>
                  <a:lnTo>
                    <a:pt x="243514" y="188759"/>
                  </a:lnTo>
                  <a:lnTo>
                    <a:pt x="243621" y="188362"/>
                  </a:lnTo>
                  <a:lnTo>
                    <a:pt x="243621" y="187955"/>
                  </a:lnTo>
                  <a:lnTo>
                    <a:pt x="243723" y="187563"/>
                  </a:lnTo>
                  <a:lnTo>
                    <a:pt x="243830" y="187151"/>
                  </a:lnTo>
                  <a:lnTo>
                    <a:pt x="243942" y="186729"/>
                  </a:lnTo>
                  <a:lnTo>
                    <a:pt x="244049" y="186317"/>
                  </a:lnTo>
                  <a:lnTo>
                    <a:pt x="244155" y="185890"/>
                  </a:lnTo>
                  <a:lnTo>
                    <a:pt x="244155" y="185462"/>
                  </a:lnTo>
                  <a:lnTo>
                    <a:pt x="244267" y="184999"/>
                  </a:lnTo>
                  <a:lnTo>
                    <a:pt x="244267" y="184551"/>
                  </a:lnTo>
                  <a:lnTo>
                    <a:pt x="244374" y="184099"/>
                  </a:lnTo>
                  <a:lnTo>
                    <a:pt x="244374" y="183631"/>
                  </a:lnTo>
                  <a:lnTo>
                    <a:pt x="244486" y="183188"/>
                  </a:lnTo>
                  <a:lnTo>
                    <a:pt x="244486" y="182699"/>
                  </a:lnTo>
                  <a:lnTo>
                    <a:pt x="244593" y="182216"/>
                  </a:lnTo>
                  <a:lnTo>
                    <a:pt x="244593" y="181743"/>
                  </a:lnTo>
                  <a:lnTo>
                    <a:pt x="244705" y="181249"/>
                  </a:lnTo>
                  <a:lnTo>
                    <a:pt x="244705" y="180751"/>
                  </a:lnTo>
                  <a:lnTo>
                    <a:pt x="244705" y="180242"/>
                  </a:lnTo>
                  <a:lnTo>
                    <a:pt x="244705" y="179733"/>
                  </a:lnTo>
                  <a:lnTo>
                    <a:pt x="244705" y="179204"/>
                  </a:lnTo>
                  <a:lnTo>
                    <a:pt x="244807" y="178695"/>
                  </a:lnTo>
                  <a:lnTo>
                    <a:pt x="244807" y="178161"/>
                  </a:lnTo>
                  <a:lnTo>
                    <a:pt x="244807" y="177627"/>
                  </a:lnTo>
                  <a:lnTo>
                    <a:pt x="244807" y="177077"/>
                  </a:lnTo>
                  <a:lnTo>
                    <a:pt x="244807" y="128244"/>
                  </a:lnTo>
                  <a:cubicBezTo>
                    <a:pt x="244807" y="126077"/>
                    <a:pt x="244695" y="123899"/>
                    <a:pt x="244583" y="121711"/>
                  </a:cubicBezTo>
                  <a:cubicBezTo>
                    <a:pt x="244481" y="119366"/>
                    <a:pt x="244145" y="117031"/>
                    <a:pt x="243815" y="114690"/>
                  </a:cubicBezTo>
                  <a:cubicBezTo>
                    <a:pt x="243494" y="112599"/>
                    <a:pt x="243153" y="110569"/>
                    <a:pt x="242609" y="108549"/>
                  </a:cubicBezTo>
                  <a:cubicBezTo>
                    <a:pt x="242064" y="106748"/>
                    <a:pt x="241510" y="105008"/>
                    <a:pt x="240742" y="103299"/>
                  </a:cubicBezTo>
                  <a:cubicBezTo>
                    <a:pt x="239978" y="101548"/>
                    <a:pt x="239093" y="99880"/>
                    <a:pt x="237994" y="98302"/>
                  </a:cubicBezTo>
                  <a:cubicBezTo>
                    <a:pt x="236687" y="96445"/>
                    <a:pt x="235252" y="94883"/>
                    <a:pt x="233385" y="93515"/>
                  </a:cubicBezTo>
                  <a:cubicBezTo>
                    <a:pt x="231843" y="92248"/>
                    <a:pt x="230088" y="91261"/>
                    <a:pt x="228220" y="90442"/>
                  </a:cubicBezTo>
                  <a:cubicBezTo>
                    <a:pt x="226017" y="89536"/>
                    <a:pt x="223936" y="88946"/>
                    <a:pt x="221738" y="88518"/>
                  </a:cubicBezTo>
                  <a:cubicBezTo>
                    <a:pt x="219439" y="88096"/>
                    <a:pt x="217236" y="87872"/>
                    <a:pt x="214926" y="87791"/>
                  </a:cubicBezTo>
                  <a:cubicBezTo>
                    <a:pt x="212850" y="87720"/>
                    <a:pt x="210754" y="87720"/>
                    <a:pt x="208556" y="87882"/>
                  </a:cubicBezTo>
                  <a:cubicBezTo>
                    <a:pt x="206358" y="88045"/>
                    <a:pt x="204160" y="88320"/>
                    <a:pt x="201962" y="88788"/>
                  </a:cubicBezTo>
                  <a:cubicBezTo>
                    <a:pt x="199769" y="89276"/>
                    <a:pt x="197678" y="89912"/>
                    <a:pt x="195592" y="90843"/>
                  </a:cubicBezTo>
                  <a:cubicBezTo>
                    <a:pt x="193506" y="91775"/>
                    <a:pt x="191741" y="92889"/>
                    <a:pt x="190097" y="94349"/>
                  </a:cubicBezTo>
                  <a:cubicBezTo>
                    <a:pt x="188561" y="95621"/>
                    <a:pt x="187456" y="97000"/>
                    <a:pt x="186363" y="98633"/>
                  </a:cubicBezTo>
                  <a:cubicBezTo>
                    <a:pt x="185376" y="100205"/>
                    <a:pt x="184602" y="101864"/>
                    <a:pt x="183839" y="103614"/>
                  </a:cubicBezTo>
                  <a:cubicBezTo>
                    <a:pt x="183081" y="105664"/>
                    <a:pt x="182516" y="107745"/>
                    <a:pt x="182079" y="109872"/>
                  </a:cubicBezTo>
                  <a:cubicBezTo>
                    <a:pt x="181636" y="111968"/>
                    <a:pt x="181310" y="114105"/>
                    <a:pt x="181092" y="116257"/>
                  </a:cubicBezTo>
                  <a:cubicBezTo>
                    <a:pt x="180873" y="117824"/>
                    <a:pt x="180761" y="119422"/>
                    <a:pt x="180761" y="121025"/>
                  </a:cubicBezTo>
                  <a:cubicBezTo>
                    <a:pt x="180654" y="122754"/>
                    <a:pt x="180654" y="124454"/>
                    <a:pt x="180654" y="126204"/>
                  </a:cubicBezTo>
                  <a:lnTo>
                    <a:pt x="180659" y="177088"/>
                  </a:lnTo>
                  <a:cubicBezTo>
                    <a:pt x="180659" y="178665"/>
                    <a:pt x="180654" y="180196"/>
                    <a:pt x="180766" y="181748"/>
                  </a:cubicBezTo>
                  <a:lnTo>
                    <a:pt x="180837" y="181748"/>
                  </a:lnTo>
                  <a:lnTo>
                    <a:pt x="180837" y="181712"/>
                  </a:lnTo>
                  <a:close/>
                  <a:moveTo>
                    <a:pt x="402642" y="199255"/>
                  </a:moveTo>
                  <a:cubicBezTo>
                    <a:pt x="399899" y="197866"/>
                    <a:pt x="397467" y="196136"/>
                    <a:pt x="395381" y="193832"/>
                  </a:cubicBezTo>
                  <a:cubicBezTo>
                    <a:pt x="393743" y="191934"/>
                    <a:pt x="392420" y="189889"/>
                    <a:pt x="391316" y="187589"/>
                  </a:cubicBezTo>
                  <a:cubicBezTo>
                    <a:pt x="389897" y="184470"/>
                    <a:pt x="389118" y="181260"/>
                    <a:pt x="388569" y="177856"/>
                  </a:cubicBezTo>
                  <a:cubicBezTo>
                    <a:pt x="388131" y="175088"/>
                    <a:pt x="388024" y="172249"/>
                    <a:pt x="388024" y="169415"/>
                  </a:cubicBezTo>
                  <a:lnTo>
                    <a:pt x="388035" y="131740"/>
                  </a:lnTo>
                  <a:cubicBezTo>
                    <a:pt x="385501" y="132411"/>
                    <a:pt x="382972" y="133118"/>
                    <a:pt x="380444" y="133790"/>
                  </a:cubicBezTo>
                  <a:cubicBezTo>
                    <a:pt x="376495" y="134914"/>
                    <a:pt x="372532" y="136064"/>
                    <a:pt x="368579" y="137336"/>
                  </a:cubicBezTo>
                  <a:cubicBezTo>
                    <a:pt x="364407" y="138730"/>
                    <a:pt x="360224" y="140226"/>
                    <a:pt x="356169" y="141905"/>
                  </a:cubicBezTo>
                  <a:cubicBezTo>
                    <a:pt x="352878" y="143304"/>
                    <a:pt x="349576" y="144785"/>
                    <a:pt x="346385" y="146545"/>
                  </a:cubicBezTo>
                  <a:cubicBezTo>
                    <a:pt x="343435" y="148163"/>
                    <a:pt x="340677" y="149893"/>
                    <a:pt x="338148" y="152111"/>
                  </a:cubicBezTo>
                  <a:cubicBezTo>
                    <a:pt x="335844" y="154126"/>
                    <a:pt x="333864" y="156248"/>
                    <a:pt x="332984" y="159204"/>
                  </a:cubicBezTo>
                  <a:cubicBezTo>
                    <a:pt x="332445" y="161198"/>
                    <a:pt x="332541" y="163182"/>
                    <a:pt x="332877" y="165213"/>
                  </a:cubicBezTo>
                  <a:cubicBezTo>
                    <a:pt x="333325" y="167568"/>
                    <a:pt x="334195" y="169802"/>
                    <a:pt x="335401" y="171827"/>
                  </a:cubicBezTo>
                  <a:cubicBezTo>
                    <a:pt x="336622" y="173806"/>
                    <a:pt x="338260" y="175429"/>
                    <a:pt x="340127" y="176889"/>
                  </a:cubicBezTo>
                  <a:cubicBezTo>
                    <a:pt x="342559" y="178802"/>
                    <a:pt x="345185" y="180217"/>
                    <a:pt x="348151" y="181239"/>
                  </a:cubicBezTo>
                  <a:cubicBezTo>
                    <a:pt x="351667" y="182511"/>
                    <a:pt x="355401" y="183117"/>
                    <a:pt x="359131" y="183371"/>
                  </a:cubicBezTo>
                  <a:cubicBezTo>
                    <a:pt x="362107" y="183524"/>
                    <a:pt x="364849" y="183458"/>
                    <a:pt x="367704" y="183168"/>
                  </a:cubicBezTo>
                  <a:cubicBezTo>
                    <a:pt x="371774" y="182766"/>
                    <a:pt x="375722" y="181977"/>
                    <a:pt x="379680" y="181122"/>
                  </a:cubicBezTo>
                  <a:lnTo>
                    <a:pt x="385954" y="179743"/>
                  </a:lnTo>
                  <a:lnTo>
                    <a:pt x="366065" y="205844"/>
                  </a:lnTo>
                  <a:cubicBezTo>
                    <a:pt x="363211" y="206460"/>
                    <a:pt x="360347" y="206989"/>
                    <a:pt x="357487" y="207335"/>
                  </a:cubicBezTo>
                  <a:cubicBezTo>
                    <a:pt x="354852" y="207660"/>
                    <a:pt x="352099" y="207864"/>
                    <a:pt x="349357" y="207864"/>
                  </a:cubicBezTo>
                  <a:cubicBezTo>
                    <a:pt x="345073" y="207854"/>
                    <a:pt x="340784" y="207487"/>
                    <a:pt x="336500" y="206633"/>
                  </a:cubicBezTo>
                  <a:cubicBezTo>
                    <a:pt x="330898" y="205478"/>
                    <a:pt x="325739" y="203590"/>
                    <a:pt x="320789" y="200690"/>
                  </a:cubicBezTo>
                  <a:cubicBezTo>
                    <a:pt x="317390" y="198665"/>
                    <a:pt x="314200" y="196294"/>
                    <a:pt x="311457" y="193506"/>
                  </a:cubicBezTo>
                  <a:cubicBezTo>
                    <a:pt x="308715" y="190794"/>
                    <a:pt x="306288" y="187884"/>
                    <a:pt x="304421" y="184572"/>
                  </a:cubicBezTo>
                  <a:cubicBezTo>
                    <a:pt x="302671" y="181672"/>
                    <a:pt x="301348" y="178639"/>
                    <a:pt x="300468" y="175388"/>
                  </a:cubicBezTo>
                  <a:cubicBezTo>
                    <a:pt x="299262" y="171282"/>
                    <a:pt x="298824" y="167126"/>
                    <a:pt x="298712" y="162857"/>
                  </a:cubicBezTo>
                  <a:cubicBezTo>
                    <a:pt x="298717" y="160277"/>
                    <a:pt x="299038" y="157708"/>
                    <a:pt x="299476" y="155154"/>
                  </a:cubicBezTo>
                  <a:cubicBezTo>
                    <a:pt x="300249" y="151786"/>
                    <a:pt x="301343" y="148535"/>
                    <a:pt x="302991" y="145456"/>
                  </a:cubicBezTo>
                  <a:cubicBezTo>
                    <a:pt x="304869" y="141788"/>
                    <a:pt x="307387" y="138196"/>
                    <a:pt x="310572" y="135484"/>
                  </a:cubicBezTo>
                  <a:cubicBezTo>
                    <a:pt x="313543" y="132976"/>
                    <a:pt x="316942" y="131165"/>
                    <a:pt x="320453" y="129567"/>
                  </a:cubicBezTo>
                  <a:cubicBezTo>
                    <a:pt x="323653" y="128076"/>
                    <a:pt x="326935" y="126840"/>
                    <a:pt x="330455" y="125741"/>
                  </a:cubicBezTo>
                  <a:cubicBezTo>
                    <a:pt x="333966" y="124571"/>
                    <a:pt x="337594" y="123563"/>
                    <a:pt x="341221" y="122643"/>
                  </a:cubicBezTo>
                  <a:cubicBezTo>
                    <a:pt x="345068" y="121661"/>
                    <a:pt x="349021" y="120816"/>
                    <a:pt x="352862" y="119961"/>
                  </a:cubicBezTo>
                  <a:cubicBezTo>
                    <a:pt x="356281" y="119198"/>
                    <a:pt x="359782" y="118369"/>
                    <a:pt x="363079" y="117545"/>
                  </a:cubicBezTo>
                  <a:cubicBezTo>
                    <a:pt x="367159" y="116557"/>
                    <a:pt x="370995" y="115479"/>
                    <a:pt x="374837" y="114146"/>
                  </a:cubicBezTo>
                  <a:cubicBezTo>
                    <a:pt x="377701" y="113184"/>
                    <a:pt x="380667" y="112111"/>
                    <a:pt x="383079" y="110371"/>
                  </a:cubicBezTo>
                  <a:cubicBezTo>
                    <a:pt x="384845" y="109083"/>
                    <a:pt x="386264" y="107491"/>
                    <a:pt x="387032" y="105390"/>
                  </a:cubicBezTo>
                  <a:cubicBezTo>
                    <a:pt x="388238" y="102088"/>
                    <a:pt x="387801" y="98277"/>
                    <a:pt x="386045" y="95219"/>
                  </a:cubicBezTo>
                  <a:cubicBezTo>
                    <a:pt x="384733" y="92690"/>
                    <a:pt x="382636" y="90864"/>
                    <a:pt x="380108" y="89343"/>
                  </a:cubicBezTo>
                  <a:cubicBezTo>
                    <a:pt x="377472" y="87674"/>
                    <a:pt x="374623" y="86539"/>
                    <a:pt x="371540" y="85786"/>
                  </a:cubicBezTo>
                  <a:cubicBezTo>
                    <a:pt x="367810" y="84850"/>
                    <a:pt x="363964" y="84453"/>
                    <a:pt x="360219" y="84367"/>
                  </a:cubicBezTo>
                  <a:cubicBezTo>
                    <a:pt x="356388" y="84275"/>
                    <a:pt x="352532" y="84596"/>
                    <a:pt x="348797" y="85333"/>
                  </a:cubicBezTo>
                  <a:cubicBezTo>
                    <a:pt x="344417" y="86163"/>
                    <a:pt x="340117" y="87455"/>
                    <a:pt x="335945" y="89007"/>
                  </a:cubicBezTo>
                  <a:cubicBezTo>
                    <a:pt x="331565" y="90579"/>
                    <a:pt x="327377" y="92411"/>
                    <a:pt x="323200" y="94430"/>
                  </a:cubicBezTo>
                  <a:lnTo>
                    <a:pt x="315853" y="98017"/>
                  </a:lnTo>
                  <a:lnTo>
                    <a:pt x="338917" y="61639"/>
                  </a:lnTo>
                  <a:cubicBezTo>
                    <a:pt x="341659" y="61242"/>
                    <a:pt x="344518" y="60866"/>
                    <a:pt x="347373" y="60561"/>
                  </a:cubicBezTo>
                  <a:cubicBezTo>
                    <a:pt x="350888" y="60189"/>
                    <a:pt x="354511" y="59843"/>
                    <a:pt x="358032" y="59609"/>
                  </a:cubicBezTo>
                  <a:cubicBezTo>
                    <a:pt x="361883" y="59390"/>
                    <a:pt x="365826" y="59284"/>
                    <a:pt x="369673" y="59451"/>
                  </a:cubicBezTo>
                  <a:cubicBezTo>
                    <a:pt x="374511" y="59670"/>
                    <a:pt x="379233" y="60276"/>
                    <a:pt x="383847" y="61431"/>
                  </a:cubicBezTo>
                  <a:cubicBezTo>
                    <a:pt x="388462" y="62596"/>
                    <a:pt x="392858" y="64310"/>
                    <a:pt x="396918" y="66646"/>
                  </a:cubicBezTo>
                  <a:cubicBezTo>
                    <a:pt x="400215" y="68447"/>
                    <a:pt x="403171" y="70589"/>
                    <a:pt x="405817" y="73123"/>
                  </a:cubicBezTo>
                  <a:cubicBezTo>
                    <a:pt x="408345" y="75585"/>
                    <a:pt x="410538" y="78358"/>
                    <a:pt x="412293" y="81441"/>
                  </a:cubicBezTo>
                  <a:cubicBezTo>
                    <a:pt x="414390" y="85247"/>
                    <a:pt x="415702" y="89231"/>
                    <a:pt x="416582" y="93484"/>
                  </a:cubicBezTo>
                  <a:cubicBezTo>
                    <a:pt x="416908" y="95214"/>
                    <a:pt x="417127" y="96954"/>
                    <a:pt x="417351" y="98719"/>
                  </a:cubicBezTo>
                  <a:cubicBezTo>
                    <a:pt x="417895" y="102891"/>
                    <a:pt x="418114" y="107104"/>
                    <a:pt x="418226" y="111312"/>
                  </a:cubicBezTo>
                  <a:cubicBezTo>
                    <a:pt x="418343" y="112930"/>
                    <a:pt x="418333" y="114512"/>
                    <a:pt x="418333" y="116140"/>
                  </a:cubicBezTo>
                  <a:lnTo>
                    <a:pt x="418343" y="149069"/>
                  </a:lnTo>
                  <a:cubicBezTo>
                    <a:pt x="418343" y="152076"/>
                    <a:pt x="418333" y="155088"/>
                    <a:pt x="418557" y="158090"/>
                  </a:cubicBezTo>
                  <a:cubicBezTo>
                    <a:pt x="418674" y="160812"/>
                    <a:pt x="418882" y="163518"/>
                    <a:pt x="419320" y="166235"/>
                  </a:cubicBezTo>
                  <a:cubicBezTo>
                    <a:pt x="419762" y="169079"/>
                    <a:pt x="420312" y="171979"/>
                    <a:pt x="421848" y="174472"/>
                  </a:cubicBezTo>
                  <a:cubicBezTo>
                    <a:pt x="423395" y="177149"/>
                    <a:pt x="426356" y="178446"/>
                    <a:pt x="429322" y="179403"/>
                  </a:cubicBezTo>
                  <a:cubicBezTo>
                    <a:pt x="432833" y="180568"/>
                    <a:pt x="436573" y="181112"/>
                    <a:pt x="440307" y="181417"/>
                  </a:cubicBezTo>
                  <a:lnTo>
                    <a:pt x="444698" y="181773"/>
                  </a:lnTo>
                  <a:lnTo>
                    <a:pt x="430315" y="204063"/>
                  </a:lnTo>
                  <a:cubicBezTo>
                    <a:pt x="426901" y="204063"/>
                    <a:pt x="423609" y="204012"/>
                    <a:pt x="420312" y="203697"/>
                  </a:cubicBezTo>
                  <a:cubicBezTo>
                    <a:pt x="417015" y="203417"/>
                    <a:pt x="413830" y="202959"/>
                    <a:pt x="410528" y="202135"/>
                  </a:cubicBezTo>
                  <a:cubicBezTo>
                    <a:pt x="407796" y="201438"/>
                    <a:pt x="405145" y="200532"/>
                    <a:pt x="402616" y="199255"/>
                  </a:cubicBezTo>
                  <a:lnTo>
                    <a:pt x="402642" y="199255"/>
                  </a:lnTo>
                  <a:lnTo>
                    <a:pt x="402642" y="199255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9B65AF0-FE3F-4425-8ECE-953B82CBDEAE}"/>
                </a:ext>
              </a:extLst>
            </p:cNvPr>
            <p:cNvSpPr/>
            <p:nvPr/>
          </p:nvSpPr>
          <p:spPr>
            <a:xfrm>
              <a:off x="4707835" y="2405019"/>
              <a:ext cx="571099" cy="215500"/>
            </a:xfrm>
            <a:custGeom>
              <a:avLst/>
              <a:gdLst>
                <a:gd name="connsiteX0" fmla="*/ 411327 w 571099"/>
                <a:gd name="connsiteY0" fmla="*/ 78739 h 215500"/>
                <a:gd name="connsiteX1" fmla="*/ 411871 w 571099"/>
                <a:gd name="connsiteY1" fmla="*/ 69032 h 215500"/>
                <a:gd name="connsiteX2" fmla="*/ 413738 w 571099"/>
                <a:gd name="connsiteY2" fmla="*/ 59670 h 215500"/>
                <a:gd name="connsiteX3" fmla="*/ 417473 w 571099"/>
                <a:gd name="connsiteY3" fmla="*/ 48971 h 215500"/>
                <a:gd name="connsiteX4" fmla="*/ 422301 w 571099"/>
                <a:gd name="connsiteY4" fmla="*/ 39721 h 215500"/>
                <a:gd name="connsiteX5" fmla="*/ 429119 w 571099"/>
                <a:gd name="connsiteY5" fmla="*/ 30451 h 215500"/>
                <a:gd name="connsiteX6" fmla="*/ 435377 w 571099"/>
                <a:gd name="connsiteY6" fmla="*/ 24030 h 215500"/>
                <a:gd name="connsiteX7" fmla="*/ 444387 w 571099"/>
                <a:gd name="connsiteY7" fmla="*/ 16917 h 215500"/>
                <a:gd name="connsiteX8" fmla="*/ 455367 w 571099"/>
                <a:gd name="connsiteY8" fmla="*/ 10639 h 215500"/>
                <a:gd name="connsiteX9" fmla="*/ 467557 w 571099"/>
                <a:gd name="connsiteY9" fmla="*/ 5963 h 215500"/>
                <a:gd name="connsiteX10" fmla="*/ 476242 w 571099"/>
                <a:gd name="connsiteY10" fmla="*/ 3780 h 215500"/>
                <a:gd name="connsiteX11" fmla="*/ 489201 w 571099"/>
                <a:gd name="connsiteY11" fmla="*/ 2259 h 215500"/>
                <a:gd name="connsiteX12" fmla="*/ 494370 w 571099"/>
                <a:gd name="connsiteY12" fmla="*/ 2167 h 215500"/>
                <a:gd name="connsiteX13" fmla="*/ 508433 w 571099"/>
                <a:gd name="connsiteY13" fmla="*/ 3322 h 215500"/>
                <a:gd name="connsiteX14" fmla="*/ 522165 w 571099"/>
                <a:gd name="connsiteY14" fmla="*/ 6848 h 215500"/>
                <a:gd name="connsiteX15" fmla="*/ 536228 w 571099"/>
                <a:gd name="connsiteY15" fmla="*/ 13768 h 215500"/>
                <a:gd name="connsiteX16" fmla="*/ 546663 w 571099"/>
                <a:gd name="connsiteY16" fmla="*/ 21801 h 215500"/>
                <a:gd name="connsiteX17" fmla="*/ 555023 w 571099"/>
                <a:gd name="connsiteY17" fmla="*/ 30736 h 215500"/>
                <a:gd name="connsiteX18" fmla="*/ 561281 w 571099"/>
                <a:gd name="connsiteY18" fmla="*/ 39746 h 215500"/>
                <a:gd name="connsiteX19" fmla="*/ 565672 w 571099"/>
                <a:gd name="connsiteY19" fmla="*/ 48660 h 215500"/>
                <a:gd name="connsiteX20" fmla="*/ 568861 w 571099"/>
                <a:gd name="connsiteY20" fmla="*/ 58032 h 215500"/>
                <a:gd name="connsiteX21" fmla="*/ 570612 w 571099"/>
                <a:gd name="connsiteY21" fmla="*/ 67679 h 215500"/>
                <a:gd name="connsiteX22" fmla="*/ 571059 w 571099"/>
                <a:gd name="connsiteY22" fmla="*/ 77778 h 215500"/>
                <a:gd name="connsiteX23" fmla="*/ 569630 w 571099"/>
                <a:gd name="connsiteY23" fmla="*/ 91245 h 215500"/>
                <a:gd name="connsiteX24" fmla="*/ 566114 w 571099"/>
                <a:gd name="connsiteY24" fmla="*/ 103085 h 215500"/>
                <a:gd name="connsiteX25" fmla="*/ 560726 w 571099"/>
                <a:gd name="connsiteY25" fmla="*/ 114141 h 215500"/>
                <a:gd name="connsiteX26" fmla="*/ 554030 w 571099"/>
                <a:gd name="connsiteY26" fmla="*/ 123441 h 215500"/>
                <a:gd name="connsiteX27" fmla="*/ 545793 w 571099"/>
                <a:gd name="connsiteY27" fmla="*/ 131760 h 215500"/>
                <a:gd name="connsiteX28" fmla="*/ 536681 w 571099"/>
                <a:gd name="connsiteY28" fmla="*/ 138567 h 215500"/>
                <a:gd name="connsiteX29" fmla="*/ 528215 w 571099"/>
                <a:gd name="connsiteY29" fmla="*/ 143279 h 215500"/>
                <a:gd name="connsiteX30" fmla="*/ 517006 w 571099"/>
                <a:gd name="connsiteY30" fmla="*/ 147731 h 215500"/>
                <a:gd name="connsiteX31" fmla="*/ 507339 w 571099"/>
                <a:gd name="connsiteY31" fmla="*/ 150275 h 215500"/>
                <a:gd name="connsiteX32" fmla="*/ 493495 w 571099"/>
                <a:gd name="connsiteY32" fmla="*/ 151984 h 215500"/>
                <a:gd name="connsiteX33" fmla="*/ 485268 w 571099"/>
                <a:gd name="connsiteY33" fmla="*/ 152015 h 215500"/>
                <a:gd name="connsiteX34" fmla="*/ 474167 w 571099"/>
                <a:gd name="connsiteY34" fmla="*/ 150946 h 215500"/>
                <a:gd name="connsiteX35" fmla="*/ 463950 w 571099"/>
                <a:gd name="connsiteY35" fmla="*/ 148687 h 215500"/>
                <a:gd name="connsiteX36" fmla="*/ 453617 w 571099"/>
                <a:gd name="connsiteY36" fmla="*/ 144744 h 215500"/>
                <a:gd name="connsiteX37" fmla="*/ 452854 w 571099"/>
                <a:gd name="connsiteY37" fmla="*/ 144337 h 215500"/>
                <a:gd name="connsiteX38" fmla="*/ 443405 w 571099"/>
                <a:gd name="connsiteY38" fmla="*/ 138659 h 215500"/>
                <a:gd name="connsiteX39" fmla="*/ 435275 w 571099"/>
                <a:gd name="connsiteY39" fmla="*/ 132055 h 215500"/>
                <a:gd name="connsiteX40" fmla="*/ 427582 w 571099"/>
                <a:gd name="connsiteY40" fmla="*/ 123767 h 215500"/>
                <a:gd name="connsiteX41" fmla="*/ 420775 w 571099"/>
                <a:gd name="connsiteY41" fmla="*/ 113937 h 215500"/>
                <a:gd name="connsiteX42" fmla="*/ 416491 w 571099"/>
                <a:gd name="connsiteY42" fmla="*/ 104876 h 215500"/>
                <a:gd name="connsiteX43" fmla="*/ 413845 w 571099"/>
                <a:gd name="connsiteY43" fmla="*/ 97193 h 215500"/>
                <a:gd name="connsiteX44" fmla="*/ 411978 w 571099"/>
                <a:gd name="connsiteY44" fmla="*/ 88493 h 215500"/>
                <a:gd name="connsiteX45" fmla="*/ 411327 w 571099"/>
                <a:gd name="connsiteY45" fmla="*/ 78739 h 215500"/>
                <a:gd name="connsiteX46" fmla="*/ 411327 w 571099"/>
                <a:gd name="connsiteY46" fmla="*/ 78739 h 215500"/>
                <a:gd name="connsiteX47" fmla="*/ 411327 w 571099"/>
                <a:gd name="connsiteY47" fmla="*/ 78739 h 215500"/>
                <a:gd name="connsiteX48" fmla="*/ 104937 w 571099"/>
                <a:gd name="connsiteY48" fmla="*/ 142053 h 215500"/>
                <a:gd name="connsiteX49" fmla="*/ 97564 w 571099"/>
                <a:gd name="connsiteY49" fmla="*/ 136629 h 215500"/>
                <a:gd name="connsiteX50" fmla="*/ 93509 w 571099"/>
                <a:gd name="connsiteY50" fmla="*/ 130396 h 215500"/>
                <a:gd name="connsiteX51" fmla="*/ 90757 w 571099"/>
                <a:gd name="connsiteY51" fmla="*/ 120653 h 215500"/>
                <a:gd name="connsiteX52" fmla="*/ 90100 w 571099"/>
                <a:gd name="connsiteY52" fmla="*/ 112212 h 215500"/>
                <a:gd name="connsiteX53" fmla="*/ 90100 w 571099"/>
                <a:gd name="connsiteY53" fmla="*/ 74542 h 215500"/>
                <a:gd name="connsiteX54" fmla="*/ 82520 w 571099"/>
                <a:gd name="connsiteY54" fmla="*/ 76587 h 215500"/>
                <a:gd name="connsiteX55" fmla="*/ 70543 w 571099"/>
                <a:gd name="connsiteY55" fmla="*/ 80134 h 215500"/>
                <a:gd name="connsiteX56" fmla="*/ 58022 w 571099"/>
                <a:gd name="connsiteY56" fmla="*/ 84702 h 215500"/>
                <a:gd name="connsiteX57" fmla="*/ 48126 w 571099"/>
                <a:gd name="connsiteY57" fmla="*/ 89343 h 215500"/>
                <a:gd name="connsiteX58" fmla="*/ 39670 w 571099"/>
                <a:gd name="connsiteY58" fmla="*/ 94909 h 215500"/>
                <a:gd name="connsiteX59" fmla="*/ 34623 w 571099"/>
                <a:gd name="connsiteY59" fmla="*/ 102001 h 215500"/>
                <a:gd name="connsiteX60" fmla="*/ 34516 w 571099"/>
                <a:gd name="connsiteY60" fmla="*/ 108020 h 215500"/>
                <a:gd name="connsiteX61" fmla="*/ 37039 w 571099"/>
                <a:gd name="connsiteY61" fmla="*/ 114624 h 215500"/>
                <a:gd name="connsiteX62" fmla="*/ 41761 w 571099"/>
                <a:gd name="connsiteY62" fmla="*/ 119686 h 215500"/>
                <a:gd name="connsiteX63" fmla="*/ 49779 w 571099"/>
                <a:gd name="connsiteY63" fmla="*/ 124047 h 215500"/>
                <a:gd name="connsiteX64" fmla="*/ 60988 w 571099"/>
                <a:gd name="connsiteY64" fmla="*/ 126168 h 215500"/>
                <a:gd name="connsiteX65" fmla="*/ 69663 w 571099"/>
                <a:gd name="connsiteY65" fmla="*/ 125965 h 215500"/>
                <a:gd name="connsiteX66" fmla="*/ 81746 w 571099"/>
                <a:gd name="connsiteY66" fmla="*/ 123920 h 215500"/>
                <a:gd name="connsiteX67" fmla="*/ 88014 w 571099"/>
                <a:gd name="connsiteY67" fmla="*/ 122541 h 215500"/>
                <a:gd name="connsiteX68" fmla="*/ 67922 w 571099"/>
                <a:gd name="connsiteY68" fmla="*/ 148641 h 215500"/>
                <a:gd name="connsiteX69" fmla="*/ 59334 w 571099"/>
                <a:gd name="connsiteY69" fmla="*/ 150142 h 215500"/>
                <a:gd name="connsiteX70" fmla="*/ 51097 w 571099"/>
                <a:gd name="connsiteY70" fmla="*/ 150661 h 215500"/>
                <a:gd name="connsiteX71" fmla="*/ 38021 w 571099"/>
                <a:gd name="connsiteY71" fmla="*/ 149430 h 215500"/>
                <a:gd name="connsiteX72" fmla="*/ 22213 w 571099"/>
                <a:gd name="connsiteY72" fmla="*/ 143487 h 215500"/>
                <a:gd name="connsiteX73" fmla="*/ 12765 w 571099"/>
                <a:gd name="connsiteY73" fmla="*/ 136303 h 215500"/>
                <a:gd name="connsiteX74" fmla="*/ 5622 w 571099"/>
                <a:gd name="connsiteY74" fmla="*/ 127369 h 215500"/>
                <a:gd name="connsiteX75" fmla="*/ 1669 w 571099"/>
                <a:gd name="connsiteY75" fmla="*/ 118186 h 215500"/>
                <a:gd name="connsiteX76" fmla="*/ 20 w 571099"/>
                <a:gd name="connsiteY76" fmla="*/ 105669 h 215500"/>
                <a:gd name="connsiteX77" fmla="*/ 793 w 571099"/>
                <a:gd name="connsiteY77" fmla="*/ 97966 h 215500"/>
                <a:gd name="connsiteX78" fmla="*/ 4192 w 571099"/>
                <a:gd name="connsiteY78" fmla="*/ 88254 h 215500"/>
                <a:gd name="connsiteX79" fmla="*/ 11885 w 571099"/>
                <a:gd name="connsiteY79" fmla="*/ 78282 h 215500"/>
                <a:gd name="connsiteX80" fmla="*/ 21883 w 571099"/>
                <a:gd name="connsiteY80" fmla="*/ 72364 h 215500"/>
                <a:gd name="connsiteX81" fmla="*/ 31987 w 571099"/>
                <a:gd name="connsiteY81" fmla="*/ 68538 h 215500"/>
                <a:gd name="connsiteX82" fmla="*/ 42870 w 571099"/>
                <a:gd name="connsiteY82" fmla="*/ 65450 h 215500"/>
                <a:gd name="connsiteX83" fmla="*/ 54735 w 571099"/>
                <a:gd name="connsiteY83" fmla="*/ 62759 h 215500"/>
                <a:gd name="connsiteX84" fmla="*/ 65058 w 571099"/>
                <a:gd name="connsiteY84" fmla="*/ 60342 h 215500"/>
                <a:gd name="connsiteX85" fmla="*/ 76923 w 571099"/>
                <a:gd name="connsiteY85" fmla="*/ 56943 h 215500"/>
                <a:gd name="connsiteX86" fmla="*/ 85160 w 571099"/>
                <a:gd name="connsiteY86" fmla="*/ 53168 h 215500"/>
                <a:gd name="connsiteX87" fmla="*/ 89225 w 571099"/>
                <a:gd name="connsiteY87" fmla="*/ 48187 h 215500"/>
                <a:gd name="connsiteX88" fmla="*/ 88243 w 571099"/>
                <a:gd name="connsiteY88" fmla="*/ 38016 h 215500"/>
                <a:gd name="connsiteX89" fmla="*/ 82199 w 571099"/>
                <a:gd name="connsiteY89" fmla="*/ 32140 h 215500"/>
                <a:gd name="connsiteX90" fmla="*/ 73514 w 571099"/>
                <a:gd name="connsiteY90" fmla="*/ 28583 h 215500"/>
                <a:gd name="connsiteX91" fmla="*/ 62097 w 571099"/>
                <a:gd name="connsiteY91" fmla="*/ 27164 h 215500"/>
                <a:gd name="connsiteX92" fmla="*/ 50558 w 571099"/>
                <a:gd name="connsiteY92" fmla="*/ 28131 h 215500"/>
                <a:gd name="connsiteX93" fmla="*/ 37589 w 571099"/>
                <a:gd name="connsiteY93" fmla="*/ 31804 h 215500"/>
                <a:gd name="connsiteX94" fmla="*/ 24630 w 571099"/>
                <a:gd name="connsiteY94" fmla="*/ 37228 h 215500"/>
                <a:gd name="connsiteX95" fmla="*/ 17278 w 571099"/>
                <a:gd name="connsiteY95" fmla="*/ 40815 h 215500"/>
                <a:gd name="connsiteX96" fmla="*/ 40560 w 571099"/>
                <a:gd name="connsiteY96" fmla="*/ 4437 h 215500"/>
                <a:gd name="connsiteX97" fmla="*/ 49128 w 571099"/>
                <a:gd name="connsiteY97" fmla="*/ 3358 h 215500"/>
                <a:gd name="connsiteX98" fmla="*/ 59889 w 571099"/>
                <a:gd name="connsiteY98" fmla="*/ 2407 h 215500"/>
                <a:gd name="connsiteX99" fmla="*/ 71647 w 571099"/>
                <a:gd name="connsiteY99" fmla="*/ 2259 h 215500"/>
                <a:gd name="connsiteX100" fmla="*/ 85939 w 571099"/>
                <a:gd name="connsiteY100" fmla="*/ 4228 h 215500"/>
                <a:gd name="connsiteX101" fmla="*/ 99233 w 571099"/>
                <a:gd name="connsiteY101" fmla="*/ 9443 h 215500"/>
                <a:gd name="connsiteX102" fmla="*/ 108127 w 571099"/>
                <a:gd name="connsiteY102" fmla="*/ 15920 h 215500"/>
                <a:gd name="connsiteX103" fmla="*/ 114716 w 571099"/>
                <a:gd name="connsiteY103" fmla="*/ 24249 h 215500"/>
                <a:gd name="connsiteX104" fmla="*/ 118999 w 571099"/>
                <a:gd name="connsiteY104" fmla="*/ 36281 h 215500"/>
                <a:gd name="connsiteX105" fmla="*/ 119885 w 571099"/>
                <a:gd name="connsiteY105" fmla="*/ 41517 h 215500"/>
                <a:gd name="connsiteX106" fmla="*/ 120760 w 571099"/>
                <a:gd name="connsiteY106" fmla="*/ 54109 h 215500"/>
                <a:gd name="connsiteX107" fmla="*/ 120760 w 571099"/>
                <a:gd name="connsiteY107" fmla="*/ 58938 h 215500"/>
                <a:gd name="connsiteX108" fmla="*/ 120770 w 571099"/>
                <a:gd name="connsiteY108" fmla="*/ 91866 h 215500"/>
                <a:gd name="connsiteX109" fmla="*/ 120979 w 571099"/>
                <a:gd name="connsiteY109" fmla="*/ 100887 h 215500"/>
                <a:gd name="connsiteX110" fmla="*/ 121864 w 571099"/>
                <a:gd name="connsiteY110" fmla="*/ 109033 h 215500"/>
                <a:gd name="connsiteX111" fmla="*/ 124388 w 571099"/>
                <a:gd name="connsiteY111" fmla="*/ 117270 h 215500"/>
                <a:gd name="connsiteX112" fmla="*/ 131862 w 571099"/>
                <a:gd name="connsiteY112" fmla="*/ 122220 h 215500"/>
                <a:gd name="connsiteX113" fmla="*/ 142953 w 571099"/>
                <a:gd name="connsiteY113" fmla="*/ 124220 h 215500"/>
                <a:gd name="connsiteX114" fmla="*/ 147466 w 571099"/>
                <a:gd name="connsiteY114" fmla="*/ 124576 h 215500"/>
                <a:gd name="connsiteX115" fmla="*/ 132859 w 571099"/>
                <a:gd name="connsiteY115" fmla="*/ 146876 h 215500"/>
                <a:gd name="connsiteX116" fmla="*/ 122851 w 571099"/>
                <a:gd name="connsiteY116" fmla="*/ 146499 h 215500"/>
                <a:gd name="connsiteX117" fmla="*/ 112965 w 571099"/>
                <a:gd name="connsiteY117" fmla="*/ 144937 h 215500"/>
                <a:gd name="connsiteX118" fmla="*/ 104947 w 571099"/>
                <a:gd name="connsiteY118" fmla="*/ 142058 h 215500"/>
                <a:gd name="connsiteX119" fmla="*/ 104937 w 571099"/>
                <a:gd name="connsiteY119" fmla="*/ 142058 h 215500"/>
                <a:gd name="connsiteX120" fmla="*/ 104937 w 571099"/>
                <a:gd name="connsiteY120" fmla="*/ 142053 h 215500"/>
                <a:gd name="connsiteX121" fmla="*/ 265112 w 571099"/>
                <a:gd name="connsiteY121" fmla="*/ 25404 h 215500"/>
                <a:gd name="connsiteX122" fmla="*/ 272464 w 571099"/>
                <a:gd name="connsiteY122" fmla="*/ 31326 h 215500"/>
                <a:gd name="connsiteX123" fmla="*/ 276967 w 571099"/>
                <a:gd name="connsiteY123" fmla="*/ 36342 h 215500"/>
                <a:gd name="connsiteX124" fmla="*/ 280045 w 571099"/>
                <a:gd name="connsiteY124" fmla="*/ 41140 h 215500"/>
                <a:gd name="connsiteX125" fmla="*/ 281902 w 571099"/>
                <a:gd name="connsiteY125" fmla="*/ 44946 h 215500"/>
                <a:gd name="connsiteX126" fmla="*/ 283113 w 571099"/>
                <a:gd name="connsiteY126" fmla="*/ 48981 h 215500"/>
                <a:gd name="connsiteX127" fmla="*/ 283998 w 571099"/>
                <a:gd name="connsiteY127" fmla="*/ 53870 h 215500"/>
                <a:gd name="connsiteX128" fmla="*/ 284217 w 571099"/>
                <a:gd name="connsiteY128" fmla="*/ 58271 h 215500"/>
                <a:gd name="connsiteX129" fmla="*/ 283891 w 571099"/>
                <a:gd name="connsiteY129" fmla="*/ 64193 h 215500"/>
                <a:gd name="connsiteX130" fmla="*/ 282787 w 571099"/>
                <a:gd name="connsiteY130" fmla="*/ 69062 h 215500"/>
                <a:gd name="connsiteX131" fmla="*/ 281464 w 571099"/>
                <a:gd name="connsiteY131" fmla="*/ 72950 h 215500"/>
                <a:gd name="connsiteX132" fmla="*/ 278941 w 571099"/>
                <a:gd name="connsiteY132" fmla="*/ 78154 h 215500"/>
                <a:gd name="connsiteX133" fmla="*/ 276636 w 571099"/>
                <a:gd name="connsiteY133" fmla="*/ 81690 h 215500"/>
                <a:gd name="connsiteX134" fmla="*/ 272683 w 571099"/>
                <a:gd name="connsiteY134" fmla="*/ 86341 h 215500"/>
                <a:gd name="connsiteX135" fmla="*/ 267295 w 571099"/>
                <a:gd name="connsiteY135" fmla="*/ 91052 h 215500"/>
                <a:gd name="connsiteX136" fmla="*/ 261917 w 571099"/>
                <a:gd name="connsiteY136" fmla="*/ 94715 h 215500"/>
                <a:gd name="connsiteX137" fmla="*/ 255766 w 571099"/>
                <a:gd name="connsiteY137" fmla="*/ 97910 h 215500"/>
                <a:gd name="connsiteX138" fmla="*/ 251034 w 571099"/>
                <a:gd name="connsiteY138" fmla="*/ 99900 h 215500"/>
                <a:gd name="connsiteX139" fmla="*/ 246302 w 571099"/>
                <a:gd name="connsiteY139" fmla="*/ 101670 h 215500"/>
                <a:gd name="connsiteX140" fmla="*/ 241255 w 571099"/>
                <a:gd name="connsiteY140" fmla="*/ 103212 h 215500"/>
                <a:gd name="connsiteX141" fmla="*/ 232687 w 571099"/>
                <a:gd name="connsiteY141" fmla="*/ 105212 h 215500"/>
                <a:gd name="connsiteX142" fmla="*/ 223458 w 571099"/>
                <a:gd name="connsiteY142" fmla="*/ 106545 h 215500"/>
                <a:gd name="connsiteX143" fmla="*/ 215440 w 571099"/>
                <a:gd name="connsiteY143" fmla="*/ 107847 h 215500"/>
                <a:gd name="connsiteX144" fmla="*/ 209614 w 571099"/>
                <a:gd name="connsiteY144" fmla="*/ 110111 h 215500"/>
                <a:gd name="connsiteX145" fmla="*/ 208520 w 571099"/>
                <a:gd name="connsiteY145" fmla="*/ 110986 h 215500"/>
                <a:gd name="connsiteX146" fmla="*/ 207854 w 571099"/>
                <a:gd name="connsiteY146" fmla="*/ 114497 h 215500"/>
                <a:gd name="connsiteX147" fmla="*/ 211369 w 571099"/>
                <a:gd name="connsiteY147" fmla="*/ 116318 h 215500"/>
                <a:gd name="connsiteX148" fmla="*/ 215104 w 571099"/>
                <a:gd name="connsiteY148" fmla="*/ 116629 h 215500"/>
                <a:gd name="connsiteX149" fmla="*/ 218838 w 571099"/>
                <a:gd name="connsiteY149" fmla="*/ 116583 h 215500"/>
                <a:gd name="connsiteX150" fmla="*/ 223667 w 571099"/>
                <a:gd name="connsiteY150" fmla="*/ 116430 h 215500"/>
                <a:gd name="connsiteX151" fmla="*/ 230810 w 571099"/>
                <a:gd name="connsiteY151" fmla="*/ 116110 h 215500"/>
                <a:gd name="connsiteX152" fmla="*/ 237068 w 571099"/>
                <a:gd name="connsiteY152" fmla="*/ 115911 h 215500"/>
                <a:gd name="connsiteX153" fmla="*/ 244868 w 571099"/>
                <a:gd name="connsiteY153" fmla="*/ 116110 h 215500"/>
                <a:gd name="connsiteX154" fmla="*/ 251904 w 571099"/>
                <a:gd name="connsiteY154" fmla="*/ 116654 h 215500"/>
                <a:gd name="connsiteX155" fmla="*/ 258712 w 571099"/>
                <a:gd name="connsiteY155" fmla="*/ 117600 h 215500"/>
                <a:gd name="connsiteX156" fmla="*/ 265082 w 571099"/>
                <a:gd name="connsiteY156" fmla="*/ 118923 h 215500"/>
                <a:gd name="connsiteX157" fmla="*/ 271126 w 571099"/>
                <a:gd name="connsiteY157" fmla="*/ 120612 h 215500"/>
                <a:gd name="connsiteX158" fmla="*/ 276840 w 571099"/>
                <a:gd name="connsiteY158" fmla="*/ 122688 h 215500"/>
                <a:gd name="connsiteX159" fmla="*/ 282228 w 571099"/>
                <a:gd name="connsiteY159" fmla="*/ 125181 h 215500"/>
                <a:gd name="connsiteX160" fmla="*/ 287168 w 571099"/>
                <a:gd name="connsiteY160" fmla="*/ 128041 h 215500"/>
                <a:gd name="connsiteX161" fmla="*/ 291778 w 571099"/>
                <a:gd name="connsiteY161" fmla="*/ 131195 h 215500"/>
                <a:gd name="connsiteX162" fmla="*/ 295624 w 571099"/>
                <a:gd name="connsiteY162" fmla="*/ 134594 h 215500"/>
                <a:gd name="connsiteX163" fmla="*/ 299033 w 571099"/>
                <a:gd name="connsiteY163" fmla="*/ 138257 h 215500"/>
                <a:gd name="connsiteX164" fmla="*/ 301785 w 571099"/>
                <a:gd name="connsiteY164" fmla="*/ 142139 h 215500"/>
                <a:gd name="connsiteX165" fmla="*/ 303983 w 571099"/>
                <a:gd name="connsiteY165" fmla="*/ 146276 h 215500"/>
                <a:gd name="connsiteX166" fmla="*/ 305525 w 571099"/>
                <a:gd name="connsiteY166" fmla="*/ 150615 h 215500"/>
                <a:gd name="connsiteX167" fmla="*/ 306507 w 571099"/>
                <a:gd name="connsiteY167" fmla="*/ 155184 h 215500"/>
                <a:gd name="connsiteX168" fmla="*/ 306726 w 571099"/>
                <a:gd name="connsiteY168" fmla="*/ 159962 h 215500"/>
                <a:gd name="connsiteX169" fmla="*/ 306288 w 571099"/>
                <a:gd name="connsiteY169" fmla="*/ 165940 h 215500"/>
                <a:gd name="connsiteX170" fmla="*/ 305194 w 571099"/>
                <a:gd name="connsiteY170" fmla="*/ 171700 h 215500"/>
                <a:gd name="connsiteX171" fmla="*/ 303205 w 571099"/>
                <a:gd name="connsiteY171" fmla="*/ 177179 h 215500"/>
                <a:gd name="connsiteX172" fmla="*/ 300462 w 571099"/>
                <a:gd name="connsiteY172" fmla="*/ 182364 h 215500"/>
                <a:gd name="connsiteX173" fmla="*/ 295853 w 571099"/>
                <a:gd name="connsiteY173" fmla="*/ 188464 h 215500"/>
                <a:gd name="connsiteX174" fmla="*/ 288816 w 571099"/>
                <a:gd name="connsiteY174" fmla="*/ 195109 h 215500"/>
                <a:gd name="connsiteX175" fmla="*/ 281780 w 571099"/>
                <a:gd name="connsiteY175" fmla="*/ 200176 h 215500"/>
                <a:gd name="connsiteX176" fmla="*/ 273660 w 571099"/>
                <a:gd name="connsiteY176" fmla="*/ 204603 h 215500"/>
                <a:gd name="connsiteX177" fmla="*/ 264863 w 571099"/>
                <a:gd name="connsiteY177" fmla="*/ 208271 h 215500"/>
                <a:gd name="connsiteX178" fmla="*/ 257501 w 571099"/>
                <a:gd name="connsiteY178" fmla="*/ 210667 h 215500"/>
                <a:gd name="connsiteX179" fmla="*/ 249482 w 571099"/>
                <a:gd name="connsiteY179" fmla="*/ 212585 h 215500"/>
                <a:gd name="connsiteX180" fmla="*/ 241133 w 571099"/>
                <a:gd name="connsiteY180" fmla="*/ 214020 h 215500"/>
                <a:gd name="connsiteX181" fmla="*/ 232346 w 571099"/>
                <a:gd name="connsiteY181" fmla="*/ 214967 h 215500"/>
                <a:gd name="connsiteX182" fmla="*/ 223117 w 571099"/>
                <a:gd name="connsiteY182" fmla="*/ 215440 h 215500"/>
                <a:gd name="connsiteX183" fmla="*/ 213995 w 571099"/>
                <a:gd name="connsiteY183" fmla="*/ 215440 h 215500"/>
                <a:gd name="connsiteX184" fmla="*/ 205539 w 571099"/>
                <a:gd name="connsiteY184" fmla="*/ 215068 h 215500"/>
                <a:gd name="connsiteX185" fmla="*/ 195653 w 571099"/>
                <a:gd name="connsiteY185" fmla="*/ 214071 h 215500"/>
                <a:gd name="connsiteX186" fmla="*/ 188072 w 571099"/>
                <a:gd name="connsiteY186" fmla="*/ 212830 h 215500"/>
                <a:gd name="connsiteX187" fmla="*/ 180827 w 571099"/>
                <a:gd name="connsiteY187" fmla="*/ 211217 h 215500"/>
                <a:gd name="connsiteX188" fmla="*/ 174009 w 571099"/>
                <a:gd name="connsiteY188" fmla="*/ 209212 h 215500"/>
                <a:gd name="connsiteX189" fmla="*/ 167532 w 571099"/>
                <a:gd name="connsiteY189" fmla="*/ 206816 h 215500"/>
                <a:gd name="connsiteX190" fmla="*/ 160058 w 571099"/>
                <a:gd name="connsiteY190" fmla="*/ 203270 h 215500"/>
                <a:gd name="connsiteX191" fmla="*/ 153363 w 571099"/>
                <a:gd name="connsiteY191" fmla="*/ 199250 h 215500"/>
                <a:gd name="connsiteX192" fmla="*/ 147756 w 571099"/>
                <a:gd name="connsiteY192" fmla="*/ 194931 h 215500"/>
                <a:gd name="connsiteX193" fmla="*/ 143146 w 571099"/>
                <a:gd name="connsiteY193" fmla="*/ 190240 h 215500"/>
                <a:gd name="connsiteX194" fmla="*/ 139849 w 571099"/>
                <a:gd name="connsiteY194" fmla="*/ 185182 h 215500"/>
                <a:gd name="connsiteX195" fmla="*/ 137545 w 571099"/>
                <a:gd name="connsiteY195" fmla="*/ 179784 h 215500"/>
                <a:gd name="connsiteX196" fmla="*/ 136334 w 571099"/>
                <a:gd name="connsiteY196" fmla="*/ 172916 h 215500"/>
                <a:gd name="connsiteX197" fmla="*/ 136771 w 571099"/>
                <a:gd name="connsiteY197" fmla="*/ 167075 h 215500"/>
                <a:gd name="connsiteX198" fmla="*/ 138094 w 571099"/>
                <a:gd name="connsiteY198" fmla="*/ 162760 h 215500"/>
                <a:gd name="connsiteX199" fmla="*/ 140511 w 571099"/>
                <a:gd name="connsiteY199" fmla="*/ 158232 h 215500"/>
                <a:gd name="connsiteX200" fmla="*/ 144138 w 571099"/>
                <a:gd name="connsiteY200" fmla="*/ 154243 h 215500"/>
                <a:gd name="connsiteX201" fmla="*/ 147985 w 571099"/>
                <a:gd name="connsiteY201" fmla="*/ 151241 h 215500"/>
                <a:gd name="connsiteX202" fmla="*/ 152925 w 571099"/>
                <a:gd name="connsiteY202" fmla="*/ 148616 h 215500"/>
                <a:gd name="connsiteX203" fmla="*/ 159076 w 571099"/>
                <a:gd name="connsiteY203" fmla="*/ 146769 h 215500"/>
                <a:gd name="connsiteX204" fmla="*/ 163589 w 571099"/>
                <a:gd name="connsiteY204" fmla="*/ 146184 h 215500"/>
                <a:gd name="connsiteX205" fmla="*/ 167543 w 571099"/>
                <a:gd name="connsiteY205" fmla="*/ 146082 h 215500"/>
                <a:gd name="connsiteX206" fmla="*/ 172264 w 571099"/>
                <a:gd name="connsiteY206" fmla="*/ 146601 h 215500"/>
                <a:gd name="connsiteX207" fmla="*/ 176777 w 571099"/>
                <a:gd name="connsiteY207" fmla="*/ 147629 h 215500"/>
                <a:gd name="connsiteX208" fmla="*/ 181936 w 571099"/>
                <a:gd name="connsiteY208" fmla="*/ 149191 h 215500"/>
                <a:gd name="connsiteX209" fmla="*/ 190840 w 571099"/>
                <a:gd name="connsiteY209" fmla="*/ 152111 h 215500"/>
                <a:gd name="connsiteX210" fmla="*/ 181509 w 571099"/>
                <a:gd name="connsiteY210" fmla="*/ 153572 h 215500"/>
                <a:gd name="connsiteX211" fmla="*/ 176996 w 571099"/>
                <a:gd name="connsiteY211" fmla="*/ 155098 h 215500"/>
                <a:gd name="connsiteX212" fmla="*/ 173918 w 571099"/>
                <a:gd name="connsiteY212" fmla="*/ 157779 h 215500"/>
                <a:gd name="connsiteX213" fmla="*/ 172376 w 571099"/>
                <a:gd name="connsiteY213" fmla="*/ 160593 h 215500"/>
                <a:gd name="connsiteX214" fmla="*/ 171613 w 571099"/>
                <a:gd name="connsiteY214" fmla="*/ 163910 h 215500"/>
                <a:gd name="connsiteX215" fmla="*/ 171938 w 571099"/>
                <a:gd name="connsiteY215" fmla="*/ 170468 h 215500"/>
                <a:gd name="connsiteX216" fmla="*/ 175011 w 571099"/>
                <a:gd name="connsiteY216" fmla="*/ 176808 h 215500"/>
                <a:gd name="connsiteX217" fmla="*/ 182485 w 571099"/>
                <a:gd name="connsiteY217" fmla="*/ 183971 h 215500"/>
                <a:gd name="connsiteX218" fmla="*/ 190845 w 571099"/>
                <a:gd name="connsiteY218" fmla="*/ 188734 h 215500"/>
                <a:gd name="connsiteX219" fmla="*/ 199301 w 571099"/>
                <a:gd name="connsiteY219" fmla="*/ 191893 h 215500"/>
                <a:gd name="connsiteX220" fmla="*/ 208642 w 571099"/>
                <a:gd name="connsiteY220" fmla="*/ 193959 h 215500"/>
                <a:gd name="connsiteX221" fmla="*/ 220288 w 571099"/>
                <a:gd name="connsiteY221" fmla="*/ 194966 h 215500"/>
                <a:gd name="connsiteX222" fmla="*/ 232372 w 571099"/>
                <a:gd name="connsiteY222" fmla="*/ 194534 h 215500"/>
                <a:gd name="connsiteX223" fmla="*/ 244349 w 571099"/>
                <a:gd name="connsiteY223" fmla="*/ 192249 h 215500"/>
                <a:gd name="connsiteX224" fmla="*/ 253787 w 571099"/>
                <a:gd name="connsiteY224" fmla="*/ 188606 h 215500"/>
                <a:gd name="connsiteX225" fmla="*/ 262909 w 571099"/>
                <a:gd name="connsiteY225" fmla="*/ 182877 h 215500"/>
                <a:gd name="connsiteX226" fmla="*/ 269386 w 571099"/>
                <a:gd name="connsiteY226" fmla="*/ 176309 h 215500"/>
                <a:gd name="connsiteX227" fmla="*/ 273232 w 571099"/>
                <a:gd name="connsiteY227" fmla="*/ 167644 h 215500"/>
                <a:gd name="connsiteX228" fmla="*/ 273568 w 571099"/>
                <a:gd name="connsiteY228" fmla="*/ 159138 h 215500"/>
                <a:gd name="connsiteX229" fmla="*/ 270816 w 571099"/>
                <a:gd name="connsiteY229" fmla="*/ 152025 h 215500"/>
                <a:gd name="connsiteX230" fmla="*/ 266532 w 571099"/>
                <a:gd name="connsiteY230" fmla="*/ 147181 h 215500"/>
                <a:gd name="connsiteX231" fmla="*/ 260274 w 571099"/>
                <a:gd name="connsiteY231" fmla="*/ 143167 h 215500"/>
                <a:gd name="connsiteX232" fmla="*/ 251924 w 571099"/>
                <a:gd name="connsiteY232" fmla="*/ 140109 h 215500"/>
                <a:gd name="connsiteX233" fmla="*/ 244125 w 571099"/>
                <a:gd name="connsiteY233" fmla="*/ 138440 h 215500"/>
                <a:gd name="connsiteX234" fmla="*/ 235221 w 571099"/>
                <a:gd name="connsiteY234" fmla="*/ 137448 h 215500"/>
                <a:gd name="connsiteX235" fmla="*/ 224129 w 571099"/>
                <a:gd name="connsiteY235" fmla="*/ 137128 h 215500"/>
                <a:gd name="connsiteX236" fmla="*/ 213684 w 571099"/>
                <a:gd name="connsiteY236" fmla="*/ 137397 h 215500"/>
                <a:gd name="connsiteX237" fmla="*/ 204124 w 571099"/>
                <a:gd name="connsiteY237" fmla="*/ 137626 h 215500"/>
                <a:gd name="connsiteX238" fmla="*/ 193801 w 571099"/>
                <a:gd name="connsiteY238" fmla="*/ 137626 h 215500"/>
                <a:gd name="connsiteX239" fmla="*/ 183803 w 571099"/>
                <a:gd name="connsiteY239" fmla="*/ 136018 h 215500"/>
                <a:gd name="connsiteX240" fmla="*/ 178308 w 571099"/>
                <a:gd name="connsiteY240" fmla="*/ 133592 h 215500"/>
                <a:gd name="connsiteX241" fmla="*/ 177871 w 571099"/>
                <a:gd name="connsiteY241" fmla="*/ 133312 h 215500"/>
                <a:gd name="connsiteX242" fmla="*/ 172824 w 571099"/>
                <a:gd name="connsiteY242" fmla="*/ 128107 h 215500"/>
                <a:gd name="connsiteX243" fmla="*/ 170728 w 571099"/>
                <a:gd name="connsiteY243" fmla="*/ 120643 h 215500"/>
                <a:gd name="connsiteX244" fmla="*/ 172707 w 571099"/>
                <a:gd name="connsiteY244" fmla="*/ 112284 h 215500"/>
                <a:gd name="connsiteX245" fmla="*/ 177108 w 571099"/>
                <a:gd name="connsiteY245" fmla="*/ 106896 h 215500"/>
                <a:gd name="connsiteX246" fmla="*/ 182592 w 571099"/>
                <a:gd name="connsiteY246" fmla="*/ 103141 h 215500"/>
                <a:gd name="connsiteX247" fmla="*/ 188306 w 571099"/>
                <a:gd name="connsiteY247" fmla="*/ 100704 h 215500"/>
                <a:gd name="connsiteX248" fmla="*/ 178868 w 571099"/>
                <a:gd name="connsiteY248" fmla="*/ 96786 h 215500"/>
                <a:gd name="connsiteX249" fmla="*/ 170183 w 571099"/>
                <a:gd name="connsiteY249" fmla="*/ 91342 h 215500"/>
                <a:gd name="connsiteX250" fmla="*/ 163706 w 571099"/>
                <a:gd name="connsiteY250" fmla="*/ 85318 h 215500"/>
                <a:gd name="connsiteX251" fmla="*/ 157881 w 571099"/>
                <a:gd name="connsiteY251" fmla="*/ 77544 h 215500"/>
                <a:gd name="connsiteX252" fmla="*/ 154365 w 571099"/>
                <a:gd name="connsiteY252" fmla="*/ 69973 h 215500"/>
                <a:gd name="connsiteX253" fmla="*/ 152060 w 571099"/>
                <a:gd name="connsiteY253" fmla="*/ 60810 h 215500"/>
                <a:gd name="connsiteX254" fmla="*/ 151735 w 571099"/>
                <a:gd name="connsiteY254" fmla="*/ 52847 h 215500"/>
                <a:gd name="connsiteX255" fmla="*/ 152610 w 571099"/>
                <a:gd name="connsiteY255" fmla="*/ 44330 h 215500"/>
                <a:gd name="connsiteX256" fmla="*/ 155474 w 571099"/>
                <a:gd name="connsiteY256" fmla="*/ 35213 h 215500"/>
                <a:gd name="connsiteX257" fmla="*/ 160969 w 571099"/>
                <a:gd name="connsiteY257" fmla="*/ 25923 h 215500"/>
                <a:gd name="connsiteX258" fmla="*/ 167777 w 571099"/>
                <a:gd name="connsiteY258" fmla="*/ 18830 h 215500"/>
                <a:gd name="connsiteX259" fmla="*/ 174920 w 571099"/>
                <a:gd name="connsiteY259" fmla="*/ 13615 h 215500"/>
                <a:gd name="connsiteX260" fmla="*/ 183147 w 571099"/>
                <a:gd name="connsiteY260" fmla="*/ 9331 h 215500"/>
                <a:gd name="connsiteX261" fmla="*/ 192376 w 571099"/>
                <a:gd name="connsiteY261" fmla="*/ 6070 h 215500"/>
                <a:gd name="connsiteX262" fmla="*/ 204353 w 571099"/>
                <a:gd name="connsiteY262" fmla="*/ 3495 h 215500"/>
                <a:gd name="connsiteX263" fmla="*/ 215562 w 571099"/>
                <a:gd name="connsiteY263" fmla="*/ 2361 h 215500"/>
                <a:gd name="connsiteX264" fmla="*/ 226434 w 571099"/>
                <a:gd name="connsiteY264" fmla="*/ 2188 h 215500"/>
                <a:gd name="connsiteX265" fmla="*/ 240177 w 571099"/>
                <a:gd name="connsiteY265" fmla="*/ 2590 h 215500"/>
                <a:gd name="connsiteX266" fmla="*/ 251268 w 571099"/>
                <a:gd name="connsiteY266" fmla="*/ 3109 h 215500"/>
                <a:gd name="connsiteX267" fmla="*/ 264344 w 571099"/>
                <a:gd name="connsiteY267" fmla="*/ 3607 h 215500"/>
                <a:gd name="connsiteX268" fmla="*/ 277521 w 571099"/>
                <a:gd name="connsiteY268" fmla="*/ 3500 h 215500"/>
                <a:gd name="connsiteX269" fmla="*/ 288730 w 571099"/>
                <a:gd name="connsiteY269" fmla="*/ 2554 h 215500"/>
                <a:gd name="connsiteX270" fmla="*/ 304222 w 571099"/>
                <a:gd name="connsiteY270" fmla="*/ 616 h 215500"/>
                <a:gd name="connsiteX271" fmla="*/ 308613 w 571099"/>
                <a:gd name="connsiteY271" fmla="*/ 0 h 215500"/>
                <a:gd name="connsiteX272" fmla="*/ 297852 w 571099"/>
                <a:gd name="connsiteY272" fmla="*/ 26411 h 215500"/>
                <a:gd name="connsiteX273" fmla="*/ 289056 w 571099"/>
                <a:gd name="connsiteY273" fmla="*/ 26864 h 215500"/>
                <a:gd name="connsiteX274" fmla="*/ 281800 w 571099"/>
                <a:gd name="connsiteY274" fmla="*/ 26701 h 215500"/>
                <a:gd name="connsiteX275" fmla="*/ 274555 w 571099"/>
                <a:gd name="connsiteY275" fmla="*/ 26258 h 215500"/>
                <a:gd name="connsiteX276" fmla="*/ 265107 w 571099"/>
                <a:gd name="connsiteY276" fmla="*/ 25404 h 215500"/>
                <a:gd name="connsiteX277" fmla="*/ 265112 w 571099"/>
                <a:gd name="connsiteY277" fmla="*/ 25404 h 215500"/>
                <a:gd name="connsiteX278" fmla="*/ 265112 w 571099"/>
                <a:gd name="connsiteY278" fmla="*/ 25404 h 215500"/>
                <a:gd name="connsiteX279" fmla="*/ 249838 w 571099"/>
                <a:gd name="connsiteY279" fmla="*/ 50792 h 215500"/>
                <a:gd name="connsiteX280" fmla="*/ 245982 w 571099"/>
                <a:gd name="connsiteY280" fmla="*/ 40576 h 215500"/>
                <a:gd name="connsiteX281" fmla="*/ 241591 w 571099"/>
                <a:gd name="connsiteY281" fmla="*/ 34862 h 215500"/>
                <a:gd name="connsiteX282" fmla="*/ 236325 w 571099"/>
                <a:gd name="connsiteY282" fmla="*/ 30558 h 215500"/>
                <a:gd name="connsiteX283" fmla="*/ 229070 w 571099"/>
                <a:gd name="connsiteY283" fmla="*/ 26782 h 215500"/>
                <a:gd name="connsiteX284" fmla="*/ 219840 w 571099"/>
                <a:gd name="connsiteY284" fmla="*/ 24696 h 215500"/>
                <a:gd name="connsiteX285" fmla="*/ 211710 w 571099"/>
                <a:gd name="connsiteY285" fmla="*/ 24595 h 215500"/>
                <a:gd name="connsiteX286" fmla="*/ 203142 w 571099"/>
                <a:gd name="connsiteY286" fmla="*/ 26116 h 215500"/>
                <a:gd name="connsiteX287" fmla="*/ 196106 w 571099"/>
                <a:gd name="connsiteY287" fmla="*/ 29413 h 215500"/>
                <a:gd name="connsiteX288" fmla="*/ 190947 w 571099"/>
                <a:gd name="connsiteY288" fmla="*/ 33895 h 215500"/>
                <a:gd name="connsiteX289" fmla="*/ 186993 w 571099"/>
                <a:gd name="connsiteY289" fmla="*/ 39955 h 215500"/>
                <a:gd name="connsiteX290" fmla="*/ 185014 w 571099"/>
                <a:gd name="connsiteY290" fmla="*/ 46472 h 215500"/>
                <a:gd name="connsiteX291" fmla="*/ 184795 w 571099"/>
                <a:gd name="connsiteY291" fmla="*/ 54282 h 215500"/>
                <a:gd name="connsiteX292" fmla="*/ 186327 w 571099"/>
                <a:gd name="connsiteY292" fmla="*/ 62301 h 215500"/>
                <a:gd name="connsiteX293" fmla="*/ 189517 w 571099"/>
                <a:gd name="connsiteY293" fmla="*/ 68742 h 215500"/>
                <a:gd name="connsiteX294" fmla="*/ 193582 w 571099"/>
                <a:gd name="connsiteY294" fmla="*/ 73921 h 215500"/>
                <a:gd name="connsiteX295" fmla="*/ 198858 w 571099"/>
                <a:gd name="connsiteY295" fmla="*/ 78363 h 215500"/>
                <a:gd name="connsiteX296" fmla="*/ 204684 w 571099"/>
                <a:gd name="connsiteY296" fmla="*/ 81650 h 215500"/>
                <a:gd name="connsiteX297" fmla="*/ 211161 w 571099"/>
                <a:gd name="connsiteY297" fmla="*/ 83710 h 215500"/>
                <a:gd name="connsiteX298" fmla="*/ 218187 w 571099"/>
                <a:gd name="connsiteY298" fmla="*/ 84621 h 215500"/>
                <a:gd name="connsiteX299" fmla="*/ 225661 w 571099"/>
                <a:gd name="connsiteY299" fmla="*/ 84255 h 215500"/>
                <a:gd name="connsiteX300" fmla="*/ 232804 w 571099"/>
                <a:gd name="connsiteY300" fmla="*/ 82377 h 215500"/>
                <a:gd name="connsiteX301" fmla="*/ 238411 w 571099"/>
                <a:gd name="connsiteY301" fmla="*/ 79365 h 215500"/>
                <a:gd name="connsiteX302" fmla="*/ 242802 w 571099"/>
                <a:gd name="connsiteY302" fmla="*/ 75641 h 215500"/>
                <a:gd name="connsiteX303" fmla="*/ 246648 w 571099"/>
                <a:gd name="connsiteY303" fmla="*/ 70711 h 215500"/>
                <a:gd name="connsiteX304" fmla="*/ 249172 w 571099"/>
                <a:gd name="connsiteY304" fmla="*/ 65145 h 215500"/>
                <a:gd name="connsiteX305" fmla="*/ 250276 w 571099"/>
                <a:gd name="connsiteY305" fmla="*/ 58118 h 215500"/>
                <a:gd name="connsiteX306" fmla="*/ 249828 w 571099"/>
                <a:gd name="connsiteY306" fmla="*/ 50787 h 215500"/>
                <a:gd name="connsiteX307" fmla="*/ 249838 w 571099"/>
                <a:gd name="connsiteY307" fmla="*/ 50787 h 215500"/>
                <a:gd name="connsiteX308" fmla="*/ 249838 w 571099"/>
                <a:gd name="connsiteY308" fmla="*/ 50792 h 215500"/>
                <a:gd name="connsiteX309" fmla="*/ 395188 w 571099"/>
                <a:gd name="connsiteY309" fmla="*/ 32974 h 215500"/>
                <a:gd name="connsiteX310" fmla="*/ 385618 w 571099"/>
                <a:gd name="connsiteY310" fmla="*/ 32120 h 215500"/>
                <a:gd name="connsiteX311" fmla="*/ 377050 w 571099"/>
                <a:gd name="connsiteY311" fmla="*/ 33819 h 215500"/>
                <a:gd name="connsiteX312" fmla="*/ 370899 w 571099"/>
                <a:gd name="connsiteY312" fmla="*/ 37228 h 215500"/>
                <a:gd name="connsiteX313" fmla="*/ 363862 w 571099"/>
                <a:gd name="connsiteY313" fmla="*/ 45755 h 215500"/>
                <a:gd name="connsiteX314" fmla="*/ 361008 w 571099"/>
                <a:gd name="connsiteY314" fmla="*/ 53631 h 215500"/>
                <a:gd name="connsiteX315" fmla="*/ 359797 w 571099"/>
                <a:gd name="connsiteY315" fmla="*/ 60255 h 215500"/>
                <a:gd name="connsiteX316" fmla="*/ 359252 w 571099"/>
                <a:gd name="connsiteY316" fmla="*/ 68945 h 215500"/>
                <a:gd name="connsiteX317" fmla="*/ 359252 w 571099"/>
                <a:gd name="connsiteY317" fmla="*/ 119829 h 215500"/>
                <a:gd name="connsiteX318" fmla="*/ 359578 w 571099"/>
                <a:gd name="connsiteY318" fmla="*/ 125919 h 215500"/>
                <a:gd name="connsiteX319" fmla="*/ 360453 w 571099"/>
                <a:gd name="connsiteY319" fmla="*/ 130697 h 215500"/>
                <a:gd name="connsiteX320" fmla="*/ 362102 w 571099"/>
                <a:gd name="connsiteY320" fmla="*/ 135428 h 215500"/>
                <a:gd name="connsiteX321" fmla="*/ 364747 w 571099"/>
                <a:gd name="connsiteY321" fmla="*/ 139870 h 215500"/>
                <a:gd name="connsiteX322" fmla="*/ 368146 w 571099"/>
                <a:gd name="connsiteY322" fmla="*/ 143508 h 215500"/>
                <a:gd name="connsiteX323" fmla="*/ 372649 w 571099"/>
                <a:gd name="connsiteY323" fmla="*/ 147451 h 215500"/>
                <a:gd name="connsiteX324" fmla="*/ 314429 w 571099"/>
                <a:gd name="connsiteY324" fmla="*/ 147451 h 215500"/>
                <a:gd name="connsiteX325" fmla="*/ 319048 w 571099"/>
                <a:gd name="connsiteY325" fmla="*/ 143487 h 215500"/>
                <a:gd name="connsiteX326" fmla="*/ 322009 w 571099"/>
                <a:gd name="connsiteY326" fmla="*/ 140465 h 215500"/>
                <a:gd name="connsiteX327" fmla="*/ 324314 w 571099"/>
                <a:gd name="connsiteY327" fmla="*/ 137092 h 215500"/>
                <a:gd name="connsiteX328" fmla="*/ 326619 w 571099"/>
                <a:gd name="connsiteY328" fmla="*/ 131114 h 215500"/>
                <a:gd name="connsiteX329" fmla="*/ 327723 w 571099"/>
                <a:gd name="connsiteY329" fmla="*/ 124484 h 215500"/>
                <a:gd name="connsiteX330" fmla="*/ 327830 w 571099"/>
                <a:gd name="connsiteY330" fmla="*/ 119829 h 215500"/>
                <a:gd name="connsiteX331" fmla="*/ 327840 w 571099"/>
                <a:gd name="connsiteY331" fmla="*/ 34862 h 215500"/>
                <a:gd name="connsiteX332" fmla="*/ 327494 w 571099"/>
                <a:gd name="connsiteY332" fmla="*/ 28176 h 215500"/>
                <a:gd name="connsiteX333" fmla="*/ 326182 w 571099"/>
                <a:gd name="connsiteY333" fmla="*/ 21756 h 215500"/>
                <a:gd name="connsiteX334" fmla="*/ 322773 w 571099"/>
                <a:gd name="connsiteY334" fmla="*/ 14979 h 215500"/>
                <a:gd name="connsiteX335" fmla="*/ 318926 w 571099"/>
                <a:gd name="connsiteY335" fmla="*/ 10684 h 215500"/>
                <a:gd name="connsiteX336" fmla="*/ 314535 w 571099"/>
                <a:gd name="connsiteY336" fmla="*/ 6762 h 215500"/>
                <a:gd name="connsiteX337" fmla="*/ 323220 w 571099"/>
                <a:gd name="connsiteY337" fmla="*/ 6762 h 215500"/>
                <a:gd name="connsiteX338" fmla="*/ 335075 w 571099"/>
                <a:gd name="connsiteY338" fmla="*/ 6283 h 215500"/>
                <a:gd name="connsiteX339" fmla="*/ 344961 w 571099"/>
                <a:gd name="connsiteY339" fmla="*/ 5169 h 215500"/>
                <a:gd name="connsiteX340" fmla="*/ 353758 w 571099"/>
                <a:gd name="connsiteY340" fmla="*/ 3907 h 215500"/>
                <a:gd name="connsiteX341" fmla="*/ 357166 w 571099"/>
                <a:gd name="connsiteY341" fmla="*/ 3358 h 215500"/>
                <a:gd name="connsiteX342" fmla="*/ 358927 w 571099"/>
                <a:gd name="connsiteY342" fmla="*/ 21191 h 215500"/>
                <a:gd name="connsiteX343" fmla="*/ 364524 w 571099"/>
                <a:gd name="connsiteY343" fmla="*/ 14617 h 215500"/>
                <a:gd name="connsiteX344" fmla="*/ 372445 w 571099"/>
                <a:gd name="connsiteY344" fmla="*/ 8609 h 215500"/>
                <a:gd name="connsiteX345" fmla="*/ 385185 w 571099"/>
                <a:gd name="connsiteY345" fmla="*/ 4335 h 215500"/>
                <a:gd name="connsiteX346" fmla="*/ 392878 w 571099"/>
                <a:gd name="connsiteY346" fmla="*/ 4035 h 215500"/>
                <a:gd name="connsiteX347" fmla="*/ 400571 w 571099"/>
                <a:gd name="connsiteY347" fmla="*/ 4940 h 215500"/>
                <a:gd name="connsiteX348" fmla="*/ 404743 w 571099"/>
                <a:gd name="connsiteY348" fmla="*/ 5775 h 215500"/>
                <a:gd name="connsiteX349" fmla="*/ 404743 w 571099"/>
                <a:gd name="connsiteY349" fmla="*/ 38530 h 215500"/>
                <a:gd name="connsiteX350" fmla="*/ 400907 w 571099"/>
                <a:gd name="connsiteY350" fmla="*/ 35859 h 215500"/>
                <a:gd name="connsiteX351" fmla="*/ 395183 w 571099"/>
                <a:gd name="connsiteY351" fmla="*/ 32979 h 215500"/>
                <a:gd name="connsiteX352" fmla="*/ 395188 w 571099"/>
                <a:gd name="connsiteY352" fmla="*/ 32979 h 215500"/>
                <a:gd name="connsiteX353" fmla="*/ 395188 w 571099"/>
                <a:gd name="connsiteY353" fmla="*/ 32974 h 215500"/>
                <a:gd name="connsiteX354" fmla="*/ 446387 w 571099"/>
                <a:gd name="connsiteY354" fmla="*/ 73021 h 215500"/>
                <a:gd name="connsiteX355" fmla="*/ 446707 w 571099"/>
                <a:gd name="connsiteY355" fmla="*/ 80551 h 215500"/>
                <a:gd name="connsiteX356" fmla="*/ 447689 w 571099"/>
                <a:gd name="connsiteY356" fmla="*/ 87628 h 215500"/>
                <a:gd name="connsiteX357" fmla="*/ 449669 w 571099"/>
                <a:gd name="connsiteY357" fmla="*/ 95448 h 215500"/>
                <a:gd name="connsiteX358" fmla="*/ 454288 w 571099"/>
                <a:gd name="connsiteY358" fmla="*/ 105863 h 215500"/>
                <a:gd name="connsiteX359" fmla="*/ 460984 w 571099"/>
                <a:gd name="connsiteY359" fmla="*/ 114767 h 215500"/>
                <a:gd name="connsiteX360" fmla="*/ 470982 w 571099"/>
                <a:gd name="connsiteY360" fmla="*/ 122688 h 215500"/>
                <a:gd name="connsiteX361" fmla="*/ 479331 w 571099"/>
                <a:gd name="connsiteY361" fmla="*/ 126204 h 215500"/>
                <a:gd name="connsiteX362" fmla="*/ 488779 w 571099"/>
                <a:gd name="connsiteY362" fmla="*/ 127837 h 215500"/>
                <a:gd name="connsiteX363" fmla="*/ 498446 w 571099"/>
                <a:gd name="connsiteY363" fmla="*/ 127654 h 215500"/>
                <a:gd name="connsiteX364" fmla="*/ 509100 w 571099"/>
                <a:gd name="connsiteY364" fmla="*/ 125024 h 215500"/>
                <a:gd name="connsiteX365" fmla="*/ 519214 w 571099"/>
                <a:gd name="connsiteY365" fmla="*/ 119157 h 215500"/>
                <a:gd name="connsiteX366" fmla="*/ 527563 w 571099"/>
                <a:gd name="connsiteY366" fmla="*/ 110193 h 215500"/>
                <a:gd name="connsiteX367" fmla="*/ 533608 w 571099"/>
                <a:gd name="connsiteY367" fmla="*/ 98048 h 215500"/>
                <a:gd name="connsiteX368" fmla="*/ 536025 w 571099"/>
                <a:gd name="connsiteY368" fmla="*/ 86142 h 215500"/>
                <a:gd name="connsiteX369" fmla="*/ 535918 w 571099"/>
                <a:gd name="connsiteY369" fmla="*/ 72471 h 215500"/>
                <a:gd name="connsiteX370" fmla="*/ 534707 w 571099"/>
                <a:gd name="connsiteY370" fmla="*/ 64519 h 215500"/>
                <a:gd name="connsiteX371" fmla="*/ 532621 w 571099"/>
                <a:gd name="connsiteY371" fmla="*/ 57187 h 215500"/>
                <a:gd name="connsiteX372" fmla="*/ 526907 w 571099"/>
                <a:gd name="connsiteY372" fmla="*/ 46254 h 215500"/>
                <a:gd name="connsiteX373" fmla="*/ 519774 w 571099"/>
                <a:gd name="connsiteY373" fmla="*/ 37894 h 215500"/>
                <a:gd name="connsiteX374" fmla="*/ 512412 w 571099"/>
                <a:gd name="connsiteY374" fmla="*/ 32343 h 215500"/>
                <a:gd name="connsiteX375" fmla="*/ 501870 w 571099"/>
                <a:gd name="connsiteY375" fmla="*/ 28003 h 215500"/>
                <a:gd name="connsiteX376" fmla="*/ 490005 w 571099"/>
                <a:gd name="connsiteY376" fmla="*/ 26564 h 215500"/>
                <a:gd name="connsiteX377" fmla="*/ 481986 w 571099"/>
                <a:gd name="connsiteY377" fmla="*/ 27195 h 215500"/>
                <a:gd name="connsiteX378" fmla="*/ 470885 w 571099"/>
                <a:gd name="connsiteY378" fmla="*/ 30695 h 215500"/>
                <a:gd name="connsiteX379" fmla="*/ 462866 w 571099"/>
                <a:gd name="connsiteY379" fmla="*/ 35920 h 215500"/>
                <a:gd name="connsiteX380" fmla="*/ 455174 w 571099"/>
                <a:gd name="connsiteY380" fmla="*/ 44000 h 215500"/>
                <a:gd name="connsiteX381" fmla="*/ 450345 w 571099"/>
                <a:gd name="connsiteY381" fmla="*/ 52563 h 215500"/>
                <a:gd name="connsiteX382" fmla="*/ 447374 w 571099"/>
                <a:gd name="connsiteY382" fmla="*/ 62209 h 215500"/>
                <a:gd name="connsiteX383" fmla="*/ 446392 w 571099"/>
                <a:gd name="connsiteY383" fmla="*/ 73021 h 215500"/>
                <a:gd name="connsiteX384" fmla="*/ 446387 w 571099"/>
                <a:gd name="connsiteY384" fmla="*/ 73021 h 215500"/>
                <a:gd name="connsiteX385" fmla="*/ 446387 w 571099"/>
                <a:gd name="connsiteY385" fmla="*/ 73021 h 21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</a:cxnLst>
              <a:rect l="l" t="t" r="r" b="b"/>
              <a:pathLst>
                <a:path w="571099" h="215500">
                  <a:moveTo>
                    <a:pt x="411327" y="78739"/>
                  </a:moveTo>
                  <a:cubicBezTo>
                    <a:pt x="411327" y="75488"/>
                    <a:pt x="411433" y="72283"/>
                    <a:pt x="411871" y="69032"/>
                  </a:cubicBezTo>
                  <a:cubicBezTo>
                    <a:pt x="412319" y="65877"/>
                    <a:pt x="412863" y="62759"/>
                    <a:pt x="413738" y="59670"/>
                  </a:cubicBezTo>
                  <a:cubicBezTo>
                    <a:pt x="414741" y="55997"/>
                    <a:pt x="415936" y="52440"/>
                    <a:pt x="417473" y="48971"/>
                  </a:cubicBezTo>
                  <a:cubicBezTo>
                    <a:pt x="418806" y="45770"/>
                    <a:pt x="420444" y="42662"/>
                    <a:pt x="422301" y="39721"/>
                  </a:cubicBezTo>
                  <a:cubicBezTo>
                    <a:pt x="424397" y="36454"/>
                    <a:pt x="426595" y="33381"/>
                    <a:pt x="429119" y="30451"/>
                  </a:cubicBezTo>
                  <a:cubicBezTo>
                    <a:pt x="431098" y="28197"/>
                    <a:pt x="433184" y="26060"/>
                    <a:pt x="435377" y="24030"/>
                  </a:cubicBezTo>
                  <a:cubicBezTo>
                    <a:pt x="438129" y="21425"/>
                    <a:pt x="441202" y="19079"/>
                    <a:pt x="444387" y="16917"/>
                  </a:cubicBezTo>
                  <a:cubicBezTo>
                    <a:pt x="447903" y="14531"/>
                    <a:pt x="451521" y="12455"/>
                    <a:pt x="455367" y="10639"/>
                  </a:cubicBezTo>
                  <a:cubicBezTo>
                    <a:pt x="459330" y="8787"/>
                    <a:pt x="463385" y="7240"/>
                    <a:pt x="467557" y="5963"/>
                  </a:cubicBezTo>
                  <a:cubicBezTo>
                    <a:pt x="470422" y="5083"/>
                    <a:pt x="473271" y="4350"/>
                    <a:pt x="476242" y="3780"/>
                  </a:cubicBezTo>
                  <a:cubicBezTo>
                    <a:pt x="480526" y="2961"/>
                    <a:pt x="484810" y="2457"/>
                    <a:pt x="489201" y="2259"/>
                  </a:cubicBezTo>
                  <a:cubicBezTo>
                    <a:pt x="490972" y="2167"/>
                    <a:pt x="492610" y="2152"/>
                    <a:pt x="494370" y="2167"/>
                  </a:cubicBezTo>
                  <a:cubicBezTo>
                    <a:pt x="499102" y="2208"/>
                    <a:pt x="503712" y="2574"/>
                    <a:pt x="508433" y="3322"/>
                  </a:cubicBezTo>
                  <a:cubicBezTo>
                    <a:pt x="513043" y="4101"/>
                    <a:pt x="517663" y="5240"/>
                    <a:pt x="522165" y="6848"/>
                  </a:cubicBezTo>
                  <a:cubicBezTo>
                    <a:pt x="527116" y="8629"/>
                    <a:pt x="531725" y="10939"/>
                    <a:pt x="536228" y="13768"/>
                  </a:cubicBezTo>
                  <a:cubicBezTo>
                    <a:pt x="539963" y="16128"/>
                    <a:pt x="543371" y="18830"/>
                    <a:pt x="546663" y="21801"/>
                  </a:cubicBezTo>
                  <a:cubicBezTo>
                    <a:pt x="549635" y="24584"/>
                    <a:pt x="552377" y="27546"/>
                    <a:pt x="555023" y="30736"/>
                  </a:cubicBezTo>
                  <a:cubicBezTo>
                    <a:pt x="557338" y="33580"/>
                    <a:pt x="559413" y="36587"/>
                    <a:pt x="561281" y="39746"/>
                  </a:cubicBezTo>
                  <a:cubicBezTo>
                    <a:pt x="562929" y="42626"/>
                    <a:pt x="564461" y="45587"/>
                    <a:pt x="565672" y="48660"/>
                  </a:cubicBezTo>
                  <a:cubicBezTo>
                    <a:pt x="567004" y="51713"/>
                    <a:pt x="568088" y="54842"/>
                    <a:pt x="568861" y="58032"/>
                  </a:cubicBezTo>
                  <a:cubicBezTo>
                    <a:pt x="569625" y="61212"/>
                    <a:pt x="570281" y="64412"/>
                    <a:pt x="570612" y="67679"/>
                  </a:cubicBezTo>
                  <a:cubicBezTo>
                    <a:pt x="571070" y="71036"/>
                    <a:pt x="571166" y="74384"/>
                    <a:pt x="571059" y="77778"/>
                  </a:cubicBezTo>
                  <a:cubicBezTo>
                    <a:pt x="570958" y="82326"/>
                    <a:pt x="570505" y="86799"/>
                    <a:pt x="569630" y="91245"/>
                  </a:cubicBezTo>
                  <a:cubicBezTo>
                    <a:pt x="568755" y="95311"/>
                    <a:pt x="567651" y="99233"/>
                    <a:pt x="566114" y="103085"/>
                  </a:cubicBezTo>
                  <a:cubicBezTo>
                    <a:pt x="564695" y="106936"/>
                    <a:pt x="562827" y="110594"/>
                    <a:pt x="560726" y="114141"/>
                  </a:cubicBezTo>
                  <a:cubicBezTo>
                    <a:pt x="558757" y="117422"/>
                    <a:pt x="556554" y="120490"/>
                    <a:pt x="554030" y="123441"/>
                  </a:cubicBezTo>
                  <a:cubicBezTo>
                    <a:pt x="551507" y="126413"/>
                    <a:pt x="548754" y="129185"/>
                    <a:pt x="545793" y="131760"/>
                  </a:cubicBezTo>
                  <a:cubicBezTo>
                    <a:pt x="542939" y="134243"/>
                    <a:pt x="539861" y="136522"/>
                    <a:pt x="536681" y="138567"/>
                  </a:cubicBezTo>
                  <a:cubicBezTo>
                    <a:pt x="533928" y="140323"/>
                    <a:pt x="531074" y="141890"/>
                    <a:pt x="528215" y="143279"/>
                  </a:cubicBezTo>
                  <a:cubicBezTo>
                    <a:pt x="524597" y="145004"/>
                    <a:pt x="520853" y="146489"/>
                    <a:pt x="517006" y="147731"/>
                  </a:cubicBezTo>
                  <a:cubicBezTo>
                    <a:pt x="513943" y="148769"/>
                    <a:pt x="510636" y="149618"/>
                    <a:pt x="507339" y="150275"/>
                  </a:cubicBezTo>
                  <a:cubicBezTo>
                    <a:pt x="502847" y="151201"/>
                    <a:pt x="498227" y="151781"/>
                    <a:pt x="493495" y="151984"/>
                  </a:cubicBezTo>
                  <a:cubicBezTo>
                    <a:pt x="490763" y="152116"/>
                    <a:pt x="487899" y="152101"/>
                    <a:pt x="485268" y="152015"/>
                  </a:cubicBezTo>
                  <a:cubicBezTo>
                    <a:pt x="481534" y="151867"/>
                    <a:pt x="477794" y="151516"/>
                    <a:pt x="474167" y="150946"/>
                  </a:cubicBezTo>
                  <a:cubicBezTo>
                    <a:pt x="470651" y="150422"/>
                    <a:pt x="467242" y="149684"/>
                    <a:pt x="463950" y="148687"/>
                  </a:cubicBezTo>
                  <a:cubicBezTo>
                    <a:pt x="460445" y="147644"/>
                    <a:pt x="457026" y="146362"/>
                    <a:pt x="453617" y="144744"/>
                  </a:cubicBezTo>
                  <a:lnTo>
                    <a:pt x="452854" y="144337"/>
                  </a:lnTo>
                  <a:cubicBezTo>
                    <a:pt x="449567" y="142724"/>
                    <a:pt x="446377" y="140801"/>
                    <a:pt x="443405" y="138659"/>
                  </a:cubicBezTo>
                  <a:cubicBezTo>
                    <a:pt x="440561" y="136639"/>
                    <a:pt x="437799" y="134441"/>
                    <a:pt x="435275" y="132055"/>
                  </a:cubicBezTo>
                  <a:cubicBezTo>
                    <a:pt x="432421" y="129460"/>
                    <a:pt x="429897" y="126728"/>
                    <a:pt x="427582" y="123767"/>
                  </a:cubicBezTo>
                  <a:cubicBezTo>
                    <a:pt x="425059" y="120648"/>
                    <a:pt x="422861" y="117397"/>
                    <a:pt x="420775" y="113937"/>
                  </a:cubicBezTo>
                  <a:cubicBezTo>
                    <a:pt x="419126" y="111007"/>
                    <a:pt x="417697" y="107995"/>
                    <a:pt x="416491" y="104876"/>
                  </a:cubicBezTo>
                  <a:cubicBezTo>
                    <a:pt x="415387" y="102373"/>
                    <a:pt x="414623" y="99808"/>
                    <a:pt x="413845" y="97193"/>
                  </a:cubicBezTo>
                  <a:cubicBezTo>
                    <a:pt x="413082" y="94313"/>
                    <a:pt x="412415" y="91429"/>
                    <a:pt x="411978" y="88493"/>
                  </a:cubicBezTo>
                  <a:cubicBezTo>
                    <a:pt x="411556" y="85262"/>
                    <a:pt x="411327" y="82006"/>
                    <a:pt x="411327" y="78739"/>
                  </a:cubicBezTo>
                  <a:lnTo>
                    <a:pt x="411327" y="78739"/>
                  </a:lnTo>
                  <a:lnTo>
                    <a:pt x="411327" y="78739"/>
                  </a:lnTo>
                  <a:close/>
                  <a:moveTo>
                    <a:pt x="104937" y="142053"/>
                  </a:moveTo>
                  <a:cubicBezTo>
                    <a:pt x="102194" y="140664"/>
                    <a:pt x="99767" y="138934"/>
                    <a:pt x="97564" y="136629"/>
                  </a:cubicBezTo>
                  <a:cubicBezTo>
                    <a:pt x="95926" y="134731"/>
                    <a:pt x="94603" y="132696"/>
                    <a:pt x="93509" y="130396"/>
                  </a:cubicBezTo>
                  <a:cubicBezTo>
                    <a:pt x="92080" y="127267"/>
                    <a:pt x="91194" y="124057"/>
                    <a:pt x="90757" y="120653"/>
                  </a:cubicBezTo>
                  <a:cubicBezTo>
                    <a:pt x="90319" y="117885"/>
                    <a:pt x="90100" y="115046"/>
                    <a:pt x="90100" y="112212"/>
                  </a:cubicBezTo>
                  <a:lnTo>
                    <a:pt x="90100" y="74542"/>
                  </a:lnTo>
                  <a:cubicBezTo>
                    <a:pt x="87577" y="75209"/>
                    <a:pt x="85043" y="75916"/>
                    <a:pt x="82520" y="76587"/>
                  </a:cubicBezTo>
                  <a:cubicBezTo>
                    <a:pt x="78577" y="77712"/>
                    <a:pt x="74501" y="78862"/>
                    <a:pt x="70543" y="80134"/>
                  </a:cubicBezTo>
                  <a:cubicBezTo>
                    <a:pt x="66259" y="81528"/>
                    <a:pt x="62194" y="83023"/>
                    <a:pt x="58022" y="84702"/>
                  </a:cubicBezTo>
                  <a:cubicBezTo>
                    <a:pt x="54613" y="86102"/>
                    <a:pt x="51316" y="87582"/>
                    <a:pt x="48126" y="89343"/>
                  </a:cubicBezTo>
                  <a:cubicBezTo>
                    <a:pt x="45063" y="90960"/>
                    <a:pt x="42310" y="92690"/>
                    <a:pt x="39670" y="94909"/>
                  </a:cubicBezTo>
                  <a:cubicBezTo>
                    <a:pt x="37375" y="96923"/>
                    <a:pt x="35498" y="99045"/>
                    <a:pt x="34623" y="102001"/>
                  </a:cubicBezTo>
                  <a:cubicBezTo>
                    <a:pt x="33966" y="103996"/>
                    <a:pt x="34175" y="105980"/>
                    <a:pt x="34516" y="108020"/>
                  </a:cubicBezTo>
                  <a:cubicBezTo>
                    <a:pt x="34841" y="110366"/>
                    <a:pt x="35717" y="112609"/>
                    <a:pt x="37039" y="114624"/>
                  </a:cubicBezTo>
                  <a:cubicBezTo>
                    <a:pt x="38260" y="116603"/>
                    <a:pt x="39904" y="118226"/>
                    <a:pt x="41761" y="119686"/>
                  </a:cubicBezTo>
                  <a:cubicBezTo>
                    <a:pt x="44198" y="121600"/>
                    <a:pt x="46818" y="123014"/>
                    <a:pt x="49779" y="124047"/>
                  </a:cubicBezTo>
                  <a:cubicBezTo>
                    <a:pt x="53407" y="125309"/>
                    <a:pt x="57141" y="125914"/>
                    <a:pt x="60988" y="126168"/>
                  </a:cubicBezTo>
                  <a:cubicBezTo>
                    <a:pt x="63969" y="126331"/>
                    <a:pt x="66813" y="126255"/>
                    <a:pt x="69663" y="125965"/>
                  </a:cubicBezTo>
                  <a:cubicBezTo>
                    <a:pt x="73738" y="125563"/>
                    <a:pt x="77793" y="124774"/>
                    <a:pt x="81746" y="123920"/>
                  </a:cubicBezTo>
                  <a:lnTo>
                    <a:pt x="88014" y="122541"/>
                  </a:lnTo>
                  <a:lnTo>
                    <a:pt x="67922" y="148641"/>
                  </a:lnTo>
                  <a:cubicBezTo>
                    <a:pt x="65053" y="149257"/>
                    <a:pt x="62305" y="149786"/>
                    <a:pt x="59334" y="150142"/>
                  </a:cubicBezTo>
                  <a:cubicBezTo>
                    <a:pt x="56592" y="150463"/>
                    <a:pt x="53839" y="150661"/>
                    <a:pt x="51097" y="150661"/>
                  </a:cubicBezTo>
                  <a:cubicBezTo>
                    <a:pt x="46706" y="150651"/>
                    <a:pt x="42422" y="150285"/>
                    <a:pt x="38021" y="149430"/>
                  </a:cubicBezTo>
                  <a:cubicBezTo>
                    <a:pt x="32425" y="148280"/>
                    <a:pt x="27149" y="146387"/>
                    <a:pt x="22213" y="143487"/>
                  </a:cubicBezTo>
                  <a:cubicBezTo>
                    <a:pt x="18698" y="141462"/>
                    <a:pt x="15614" y="139107"/>
                    <a:pt x="12765" y="136303"/>
                  </a:cubicBezTo>
                  <a:cubicBezTo>
                    <a:pt x="10023" y="133597"/>
                    <a:pt x="7596" y="130681"/>
                    <a:pt x="5622" y="127369"/>
                  </a:cubicBezTo>
                  <a:cubicBezTo>
                    <a:pt x="3861" y="124479"/>
                    <a:pt x="2651" y="121437"/>
                    <a:pt x="1669" y="118186"/>
                  </a:cubicBezTo>
                  <a:cubicBezTo>
                    <a:pt x="468" y="114080"/>
                    <a:pt x="20" y="109923"/>
                    <a:pt x="20" y="105669"/>
                  </a:cubicBezTo>
                  <a:cubicBezTo>
                    <a:pt x="-87" y="103075"/>
                    <a:pt x="239" y="100505"/>
                    <a:pt x="793" y="97966"/>
                  </a:cubicBezTo>
                  <a:cubicBezTo>
                    <a:pt x="1460" y="94583"/>
                    <a:pt x="2651" y="91332"/>
                    <a:pt x="4192" y="88254"/>
                  </a:cubicBezTo>
                  <a:cubicBezTo>
                    <a:pt x="6182" y="84585"/>
                    <a:pt x="8705" y="81004"/>
                    <a:pt x="11885" y="78282"/>
                  </a:cubicBezTo>
                  <a:cubicBezTo>
                    <a:pt x="14963" y="75773"/>
                    <a:pt x="18265" y="73962"/>
                    <a:pt x="21883" y="72364"/>
                  </a:cubicBezTo>
                  <a:cubicBezTo>
                    <a:pt x="25073" y="70884"/>
                    <a:pt x="28482" y="69637"/>
                    <a:pt x="31987" y="68538"/>
                  </a:cubicBezTo>
                  <a:cubicBezTo>
                    <a:pt x="35503" y="67368"/>
                    <a:pt x="39242" y="66371"/>
                    <a:pt x="42870" y="65450"/>
                  </a:cubicBezTo>
                  <a:cubicBezTo>
                    <a:pt x="46833" y="64458"/>
                    <a:pt x="50782" y="63629"/>
                    <a:pt x="54735" y="62759"/>
                  </a:cubicBezTo>
                  <a:cubicBezTo>
                    <a:pt x="58144" y="61995"/>
                    <a:pt x="61542" y="61166"/>
                    <a:pt x="65058" y="60342"/>
                  </a:cubicBezTo>
                  <a:cubicBezTo>
                    <a:pt x="69021" y="59355"/>
                    <a:pt x="72970" y="58276"/>
                    <a:pt x="76923" y="56943"/>
                  </a:cubicBezTo>
                  <a:cubicBezTo>
                    <a:pt x="79792" y="55982"/>
                    <a:pt x="82748" y="54918"/>
                    <a:pt x="85160" y="53168"/>
                  </a:cubicBezTo>
                  <a:cubicBezTo>
                    <a:pt x="87027" y="51881"/>
                    <a:pt x="88457" y="50304"/>
                    <a:pt x="89225" y="48187"/>
                  </a:cubicBezTo>
                  <a:cubicBezTo>
                    <a:pt x="90446" y="44885"/>
                    <a:pt x="89892" y="41074"/>
                    <a:pt x="88243" y="38016"/>
                  </a:cubicBezTo>
                  <a:cubicBezTo>
                    <a:pt x="86824" y="35488"/>
                    <a:pt x="84728" y="33661"/>
                    <a:pt x="82199" y="32140"/>
                  </a:cubicBezTo>
                  <a:cubicBezTo>
                    <a:pt x="79564" y="30471"/>
                    <a:pt x="76592" y="29337"/>
                    <a:pt x="73514" y="28583"/>
                  </a:cubicBezTo>
                  <a:cubicBezTo>
                    <a:pt x="69790" y="27647"/>
                    <a:pt x="65933" y="27251"/>
                    <a:pt x="62097" y="27164"/>
                  </a:cubicBezTo>
                  <a:cubicBezTo>
                    <a:pt x="58144" y="27072"/>
                    <a:pt x="54404" y="27408"/>
                    <a:pt x="50558" y="28131"/>
                  </a:cubicBezTo>
                  <a:cubicBezTo>
                    <a:pt x="46055" y="28960"/>
                    <a:pt x="41761" y="30252"/>
                    <a:pt x="37589" y="31804"/>
                  </a:cubicBezTo>
                  <a:cubicBezTo>
                    <a:pt x="33096" y="33386"/>
                    <a:pt x="28802" y="35218"/>
                    <a:pt x="24630" y="37228"/>
                  </a:cubicBezTo>
                  <a:lnTo>
                    <a:pt x="17278" y="40815"/>
                  </a:lnTo>
                  <a:lnTo>
                    <a:pt x="40560" y="4437"/>
                  </a:lnTo>
                  <a:cubicBezTo>
                    <a:pt x="43414" y="4040"/>
                    <a:pt x="46274" y="3663"/>
                    <a:pt x="49128" y="3358"/>
                  </a:cubicBezTo>
                  <a:cubicBezTo>
                    <a:pt x="52644" y="2987"/>
                    <a:pt x="56271" y="2641"/>
                    <a:pt x="59889" y="2407"/>
                  </a:cubicBezTo>
                  <a:cubicBezTo>
                    <a:pt x="63745" y="2188"/>
                    <a:pt x="67689" y="2081"/>
                    <a:pt x="71647" y="2259"/>
                  </a:cubicBezTo>
                  <a:cubicBezTo>
                    <a:pt x="76485" y="2468"/>
                    <a:pt x="81314" y="3073"/>
                    <a:pt x="85939" y="4228"/>
                  </a:cubicBezTo>
                  <a:cubicBezTo>
                    <a:pt x="90670" y="5393"/>
                    <a:pt x="95051" y="7108"/>
                    <a:pt x="99233" y="9443"/>
                  </a:cubicBezTo>
                  <a:cubicBezTo>
                    <a:pt x="102530" y="11244"/>
                    <a:pt x="105486" y="13386"/>
                    <a:pt x="108127" y="15920"/>
                  </a:cubicBezTo>
                  <a:cubicBezTo>
                    <a:pt x="110762" y="18382"/>
                    <a:pt x="112955" y="21155"/>
                    <a:pt x="114716" y="24249"/>
                  </a:cubicBezTo>
                  <a:cubicBezTo>
                    <a:pt x="116812" y="28044"/>
                    <a:pt x="118124" y="32038"/>
                    <a:pt x="118999" y="36281"/>
                  </a:cubicBezTo>
                  <a:cubicBezTo>
                    <a:pt x="119345" y="38011"/>
                    <a:pt x="119666" y="39767"/>
                    <a:pt x="119885" y="41517"/>
                  </a:cubicBezTo>
                  <a:cubicBezTo>
                    <a:pt x="120333" y="45704"/>
                    <a:pt x="120648" y="49902"/>
                    <a:pt x="120760" y="54109"/>
                  </a:cubicBezTo>
                  <a:cubicBezTo>
                    <a:pt x="120770" y="55727"/>
                    <a:pt x="120760" y="57309"/>
                    <a:pt x="120760" y="58938"/>
                  </a:cubicBezTo>
                  <a:lnTo>
                    <a:pt x="120770" y="91866"/>
                  </a:lnTo>
                  <a:cubicBezTo>
                    <a:pt x="120770" y="94873"/>
                    <a:pt x="120872" y="97885"/>
                    <a:pt x="120979" y="100887"/>
                  </a:cubicBezTo>
                  <a:cubicBezTo>
                    <a:pt x="121208" y="103609"/>
                    <a:pt x="121426" y="106316"/>
                    <a:pt x="121864" y="109033"/>
                  </a:cubicBezTo>
                  <a:cubicBezTo>
                    <a:pt x="122312" y="111877"/>
                    <a:pt x="122846" y="114777"/>
                    <a:pt x="124388" y="117270"/>
                  </a:cubicBezTo>
                  <a:cubicBezTo>
                    <a:pt x="125929" y="119946"/>
                    <a:pt x="128890" y="121259"/>
                    <a:pt x="131862" y="122220"/>
                  </a:cubicBezTo>
                  <a:cubicBezTo>
                    <a:pt x="135489" y="123365"/>
                    <a:pt x="139224" y="123909"/>
                    <a:pt x="142953" y="124220"/>
                  </a:cubicBezTo>
                  <a:lnTo>
                    <a:pt x="147466" y="124576"/>
                  </a:lnTo>
                  <a:lnTo>
                    <a:pt x="132859" y="146876"/>
                  </a:lnTo>
                  <a:cubicBezTo>
                    <a:pt x="129562" y="146876"/>
                    <a:pt x="126153" y="146815"/>
                    <a:pt x="122851" y="146499"/>
                  </a:cubicBezTo>
                  <a:cubicBezTo>
                    <a:pt x="119452" y="146220"/>
                    <a:pt x="116262" y="145762"/>
                    <a:pt x="112965" y="144937"/>
                  </a:cubicBezTo>
                  <a:cubicBezTo>
                    <a:pt x="110233" y="144240"/>
                    <a:pt x="107587" y="143335"/>
                    <a:pt x="104947" y="142058"/>
                  </a:cubicBezTo>
                  <a:lnTo>
                    <a:pt x="104937" y="142058"/>
                  </a:lnTo>
                  <a:lnTo>
                    <a:pt x="104937" y="142053"/>
                  </a:lnTo>
                  <a:close/>
                  <a:moveTo>
                    <a:pt x="265112" y="25404"/>
                  </a:moveTo>
                  <a:cubicBezTo>
                    <a:pt x="264008" y="28314"/>
                    <a:pt x="270159" y="29179"/>
                    <a:pt x="272464" y="31326"/>
                  </a:cubicBezTo>
                  <a:cubicBezTo>
                    <a:pt x="274112" y="32898"/>
                    <a:pt x="275537" y="34572"/>
                    <a:pt x="276967" y="36342"/>
                  </a:cubicBezTo>
                  <a:cubicBezTo>
                    <a:pt x="278178" y="37874"/>
                    <a:pt x="279165" y="39451"/>
                    <a:pt x="280045" y="41140"/>
                  </a:cubicBezTo>
                  <a:cubicBezTo>
                    <a:pt x="280701" y="42351"/>
                    <a:pt x="281358" y="43638"/>
                    <a:pt x="281902" y="44946"/>
                  </a:cubicBezTo>
                  <a:cubicBezTo>
                    <a:pt x="282360" y="46254"/>
                    <a:pt x="282787" y="47607"/>
                    <a:pt x="283113" y="48981"/>
                  </a:cubicBezTo>
                  <a:cubicBezTo>
                    <a:pt x="283561" y="50583"/>
                    <a:pt x="283886" y="52201"/>
                    <a:pt x="283998" y="53870"/>
                  </a:cubicBezTo>
                  <a:cubicBezTo>
                    <a:pt x="284227" y="55351"/>
                    <a:pt x="284217" y="56791"/>
                    <a:pt x="284217" y="58271"/>
                  </a:cubicBezTo>
                  <a:cubicBezTo>
                    <a:pt x="284227" y="60250"/>
                    <a:pt x="284110" y="62240"/>
                    <a:pt x="283891" y="64193"/>
                  </a:cubicBezTo>
                  <a:cubicBezTo>
                    <a:pt x="283662" y="65852"/>
                    <a:pt x="283225" y="67455"/>
                    <a:pt x="282787" y="69062"/>
                  </a:cubicBezTo>
                  <a:cubicBezTo>
                    <a:pt x="282467" y="70380"/>
                    <a:pt x="282024" y="71688"/>
                    <a:pt x="281464" y="72950"/>
                  </a:cubicBezTo>
                  <a:cubicBezTo>
                    <a:pt x="280808" y="74751"/>
                    <a:pt x="279933" y="76486"/>
                    <a:pt x="278941" y="78154"/>
                  </a:cubicBezTo>
                  <a:cubicBezTo>
                    <a:pt x="278178" y="79365"/>
                    <a:pt x="277511" y="80551"/>
                    <a:pt x="276636" y="81690"/>
                  </a:cubicBezTo>
                  <a:cubicBezTo>
                    <a:pt x="275435" y="83329"/>
                    <a:pt x="274112" y="84855"/>
                    <a:pt x="272683" y="86341"/>
                  </a:cubicBezTo>
                  <a:cubicBezTo>
                    <a:pt x="271034" y="88030"/>
                    <a:pt x="269274" y="89602"/>
                    <a:pt x="267295" y="91052"/>
                  </a:cubicBezTo>
                  <a:cubicBezTo>
                    <a:pt x="265545" y="92395"/>
                    <a:pt x="263789" y="93591"/>
                    <a:pt x="261917" y="94715"/>
                  </a:cubicBezTo>
                  <a:cubicBezTo>
                    <a:pt x="259938" y="95865"/>
                    <a:pt x="257964" y="96934"/>
                    <a:pt x="255766" y="97910"/>
                  </a:cubicBezTo>
                  <a:cubicBezTo>
                    <a:pt x="254336" y="98628"/>
                    <a:pt x="252688" y="99284"/>
                    <a:pt x="251034" y="99900"/>
                  </a:cubicBezTo>
                  <a:cubicBezTo>
                    <a:pt x="249503" y="100526"/>
                    <a:pt x="247961" y="101141"/>
                    <a:pt x="246302" y="101670"/>
                  </a:cubicBezTo>
                  <a:cubicBezTo>
                    <a:pt x="244552" y="102215"/>
                    <a:pt x="242904" y="102744"/>
                    <a:pt x="241255" y="103212"/>
                  </a:cubicBezTo>
                  <a:cubicBezTo>
                    <a:pt x="238401" y="103980"/>
                    <a:pt x="235542" y="104672"/>
                    <a:pt x="232687" y="105212"/>
                  </a:cubicBezTo>
                  <a:cubicBezTo>
                    <a:pt x="229614" y="105756"/>
                    <a:pt x="226536" y="106199"/>
                    <a:pt x="223458" y="106545"/>
                  </a:cubicBezTo>
                  <a:cubicBezTo>
                    <a:pt x="220822" y="106840"/>
                    <a:pt x="218070" y="107201"/>
                    <a:pt x="215440" y="107847"/>
                  </a:cubicBezTo>
                  <a:cubicBezTo>
                    <a:pt x="213460" y="108356"/>
                    <a:pt x="211374" y="108992"/>
                    <a:pt x="209614" y="110111"/>
                  </a:cubicBezTo>
                  <a:cubicBezTo>
                    <a:pt x="209187" y="110360"/>
                    <a:pt x="208851" y="110645"/>
                    <a:pt x="208520" y="110986"/>
                  </a:cubicBezTo>
                  <a:cubicBezTo>
                    <a:pt x="207528" y="111963"/>
                    <a:pt x="207309" y="113255"/>
                    <a:pt x="207854" y="114497"/>
                  </a:cubicBezTo>
                  <a:cubicBezTo>
                    <a:pt x="208408" y="115825"/>
                    <a:pt x="210051" y="116110"/>
                    <a:pt x="211369" y="116318"/>
                  </a:cubicBezTo>
                  <a:cubicBezTo>
                    <a:pt x="212580" y="116537"/>
                    <a:pt x="213786" y="116603"/>
                    <a:pt x="215104" y="116629"/>
                  </a:cubicBezTo>
                  <a:cubicBezTo>
                    <a:pt x="216315" y="116659"/>
                    <a:pt x="217627" y="116629"/>
                    <a:pt x="218838" y="116583"/>
                  </a:cubicBezTo>
                  <a:cubicBezTo>
                    <a:pt x="220380" y="116557"/>
                    <a:pt x="222018" y="116496"/>
                    <a:pt x="223667" y="116430"/>
                  </a:cubicBezTo>
                  <a:cubicBezTo>
                    <a:pt x="225982" y="116328"/>
                    <a:pt x="228398" y="116211"/>
                    <a:pt x="230810" y="116110"/>
                  </a:cubicBezTo>
                  <a:cubicBezTo>
                    <a:pt x="232906" y="116013"/>
                    <a:pt x="234982" y="115921"/>
                    <a:pt x="237068" y="115911"/>
                  </a:cubicBezTo>
                  <a:cubicBezTo>
                    <a:pt x="239602" y="115886"/>
                    <a:pt x="242237" y="115983"/>
                    <a:pt x="244868" y="116110"/>
                  </a:cubicBezTo>
                  <a:cubicBezTo>
                    <a:pt x="247172" y="116217"/>
                    <a:pt x="249589" y="116420"/>
                    <a:pt x="251904" y="116654"/>
                  </a:cubicBezTo>
                  <a:cubicBezTo>
                    <a:pt x="254209" y="116903"/>
                    <a:pt x="256514" y="117219"/>
                    <a:pt x="258712" y="117600"/>
                  </a:cubicBezTo>
                  <a:cubicBezTo>
                    <a:pt x="260798" y="117967"/>
                    <a:pt x="262996" y="118404"/>
                    <a:pt x="265082" y="118923"/>
                  </a:cubicBezTo>
                  <a:cubicBezTo>
                    <a:pt x="267178" y="119412"/>
                    <a:pt x="269147" y="119987"/>
                    <a:pt x="271126" y="120612"/>
                  </a:cubicBezTo>
                  <a:cubicBezTo>
                    <a:pt x="273115" y="121238"/>
                    <a:pt x="274972" y="121935"/>
                    <a:pt x="276840" y="122688"/>
                  </a:cubicBezTo>
                  <a:cubicBezTo>
                    <a:pt x="278707" y="123451"/>
                    <a:pt x="280467" y="124281"/>
                    <a:pt x="282228" y="125181"/>
                  </a:cubicBezTo>
                  <a:cubicBezTo>
                    <a:pt x="283988" y="126051"/>
                    <a:pt x="285637" y="127008"/>
                    <a:pt x="287168" y="128041"/>
                  </a:cubicBezTo>
                  <a:cubicBezTo>
                    <a:pt x="288710" y="129018"/>
                    <a:pt x="290246" y="130055"/>
                    <a:pt x="291778" y="131195"/>
                  </a:cubicBezTo>
                  <a:cubicBezTo>
                    <a:pt x="293111" y="132269"/>
                    <a:pt x="294423" y="133383"/>
                    <a:pt x="295624" y="134594"/>
                  </a:cubicBezTo>
                  <a:cubicBezTo>
                    <a:pt x="296957" y="135759"/>
                    <a:pt x="297939" y="136950"/>
                    <a:pt x="299033" y="138257"/>
                  </a:cubicBezTo>
                  <a:cubicBezTo>
                    <a:pt x="300035" y="139478"/>
                    <a:pt x="301012" y="140786"/>
                    <a:pt x="301785" y="142139"/>
                  </a:cubicBezTo>
                  <a:cubicBezTo>
                    <a:pt x="302660" y="143467"/>
                    <a:pt x="303327" y="144841"/>
                    <a:pt x="303983" y="146276"/>
                  </a:cubicBezTo>
                  <a:cubicBezTo>
                    <a:pt x="304640" y="147700"/>
                    <a:pt x="305077" y="149135"/>
                    <a:pt x="305525" y="150615"/>
                  </a:cubicBezTo>
                  <a:cubicBezTo>
                    <a:pt x="305973" y="152132"/>
                    <a:pt x="306181" y="153643"/>
                    <a:pt x="306507" y="155184"/>
                  </a:cubicBezTo>
                  <a:cubicBezTo>
                    <a:pt x="306624" y="156787"/>
                    <a:pt x="306726" y="158364"/>
                    <a:pt x="306726" y="159962"/>
                  </a:cubicBezTo>
                  <a:cubicBezTo>
                    <a:pt x="306736" y="161966"/>
                    <a:pt x="306619" y="163951"/>
                    <a:pt x="306288" y="165940"/>
                  </a:cubicBezTo>
                  <a:cubicBezTo>
                    <a:pt x="306079" y="167904"/>
                    <a:pt x="305744" y="169797"/>
                    <a:pt x="305194" y="171700"/>
                  </a:cubicBezTo>
                  <a:cubicBezTo>
                    <a:pt x="304640" y="173567"/>
                    <a:pt x="303983" y="175388"/>
                    <a:pt x="303205" y="177179"/>
                  </a:cubicBezTo>
                  <a:cubicBezTo>
                    <a:pt x="302442" y="178990"/>
                    <a:pt x="301455" y="180690"/>
                    <a:pt x="300462" y="182364"/>
                  </a:cubicBezTo>
                  <a:cubicBezTo>
                    <a:pt x="299043" y="184531"/>
                    <a:pt x="297608" y="186526"/>
                    <a:pt x="295853" y="188464"/>
                  </a:cubicBezTo>
                  <a:cubicBezTo>
                    <a:pt x="293767" y="190891"/>
                    <a:pt x="291350" y="193063"/>
                    <a:pt x="288816" y="195109"/>
                  </a:cubicBezTo>
                  <a:cubicBezTo>
                    <a:pt x="286618" y="196950"/>
                    <a:pt x="284207" y="198624"/>
                    <a:pt x="281780" y="200176"/>
                  </a:cubicBezTo>
                  <a:cubicBezTo>
                    <a:pt x="279155" y="201799"/>
                    <a:pt x="276514" y="203259"/>
                    <a:pt x="273660" y="204603"/>
                  </a:cubicBezTo>
                  <a:cubicBezTo>
                    <a:pt x="270795" y="205992"/>
                    <a:pt x="267936" y="207197"/>
                    <a:pt x="264863" y="208271"/>
                  </a:cubicBezTo>
                  <a:cubicBezTo>
                    <a:pt x="262456" y="209177"/>
                    <a:pt x="259922" y="209965"/>
                    <a:pt x="257501" y="210667"/>
                  </a:cubicBezTo>
                  <a:cubicBezTo>
                    <a:pt x="254865" y="211395"/>
                    <a:pt x="252113" y="212046"/>
                    <a:pt x="249482" y="212585"/>
                  </a:cubicBezTo>
                  <a:cubicBezTo>
                    <a:pt x="246750" y="213140"/>
                    <a:pt x="243998" y="213628"/>
                    <a:pt x="241133" y="214020"/>
                  </a:cubicBezTo>
                  <a:cubicBezTo>
                    <a:pt x="238279" y="214402"/>
                    <a:pt x="235308" y="214722"/>
                    <a:pt x="232346" y="214967"/>
                  </a:cubicBezTo>
                  <a:cubicBezTo>
                    <a:pt x="229268" y="215195"/>
                    <a:pt x="226195" y="215348"/>
                    <a:pt x="223117" y="215440"/>
                  </a:cubicBezTo>
                  <a:cubicBezTo>
                    <a:pt x="220044" y="215521"/>
                    <a:pt x="217073" y="215521"/>
                    <a:pt x="213995" y="215440"/>
                  </a:cubicBezTo>
                  <a:cubicBezTo>
                    <a:pt x="211262" y="215368"/>
                    <a:pt x="208398" y="215262"/>
                    <a:pt x="205539" y="215068"/>
                  </a:cubicBezTo>
                  <a:cubicBezTo>
                    <a:pt x="202252" y="214834"/>
                    <a:pt x="198950" y="214488"/>
                    <a:pt x="195653" y="214071"/>
                  </a:cubicBezTo>
                  <a:cubicBezTo>
                    <a:pt x="193017" y="213730"/>
                    <a:pt x="190606" y="213303"/>
                    <a:pt x="188072" y="212830"/>
                  </a:cubicBezTo>
                  <a:cubicBezTo>
                    <a:pt x="185665" y="212362"/>
                    <a:pt x="183244" y="211817"/>
                    <a:pt x="180827" y="211217"/>
                  </a:cubicBezTo>
                  <a:cubicBezTo>
                    <a:pt x="178639" y="210611"/>
                    <a:pt x="176314" y="209950"/>
                    <a:pt x="174009" y="209212"/>
                  </a:cubicBezTo>
                  <a:cubicBezTo>
                    <a:pt x="171923" y="208474"/>
                    <a:pt x="169725" y="207701"/>
                    <a:pt x="167532" y="206816"/>
                  </a:cubicBezTo>
                  <a:cubicBezTo>
                    <a:pt x="165009" y="205742"/>
                    <a:pt x="162475" y="204567"/>
                    <a:pt x="160058" y="203270"/>
                  </a:cubicBezTo>
                  <a:cubicBezTo>
                    <a:pt x="157764" y="202049"/>
                    <a:pt x="155556" y="200726"/>
                    <a:pt x="153363" y="199250"/>
                  </a:cubicBezTo>
                  <a:cubicBezTo>
                    <a:pt x="151384" y="197907"/>
                    <a:pt x="149516" y="196493"/>
                    <a:pt x="147756" y="194931"/>
                  </a:cubicBezTo>
                  <a:cubicBezTo>
                    <a:pt x="146107" y="193440"/>
                    <a:pt x="144566" y="191919"/>
                    <a:pt x="143146" y="190240"/>
                  </a:cubicBezTo>
                  <a:cubicBezTo>
                    <a:pt x="141946" y="188632"/>
                    <a:pt x="140831" y="186973"/>
                    <a:pt x="139849" y="185182"/>
                  </a:cubicBezTo>
                  <a:cubicBezTo>
                    <a:pt x="138867" y="183437"/>
                    <a:pt x="138089" y="181682"/>
                    <a:pt x="137545" y="179784"/>
                  </a:cubicBezTo>
                  <a:cubicBezTo>
                    <a:pt x="136888" y="177520"/>
                    <a:pt x="136441" y="175292"/>
                    <a:pt x="136334" y="172916"/>
                  </a:cubicBezTo>
                  <a:cubicBezTo>
                    <a:pt x="136334" y="170921"/>
                    <a:pt x="136441" y="169033"/>
                    <a:pt x="136771" y="167075"/>
                  </a:cubicBezTo>
                  <a:cubicBezTo>
                    <a:pt x="137117" y="165574"/>
                    <a:pt x="137428" y="164180"/>
                    <a:pt x="138094" y="162760"/>
                  </a:cubicBezTo>
                  <a:cubicBezTo>
                    <a:pt x="138761" y="161157"/>
                    <a:pt x="139514" y="159651"/>
                    <a:pt x="140511" y="158232"/>
                  </a:cubicBezTo>
                  <a:cubicBezTo>
                    <a:pt x="141615" y="156767"/>
                    <a:pt x="142709" y="155464"/>
                    <a:pt x="144138" y="154243"/>
                  </a:cubicBezTo>
                  <a:cubicBezTo>
                    <a:pt x="145232" y="153144"/>
                    <a:pt x="146555" y="152116"/>
                    <a:pt x="147985" y="151241"/>
                  </a:cubicBezTo>
                  <a:cubicBezTo>
                    <a:pt x="149526" y="150198"/>
                    <a:pt x="151175" y="149344"/>
                    <a:pt x="152925" y="148616"/>
                  </a:cubicBezTo>
                  <a:cubicBezTo>
                    <a:pt x="154925" y="147802"/>
                    <a:pt x="157000" y="147181"/>
                    <a:pt x="159076" y="146769"/>
                  </a:cubicBezTo>
                  <a:cubicBezTo>
                    <a:pt x="160628" y="146494"/>
                    <a:pt x="162154" y="146301"/>
                    <a:pt x="163589" y="146184"/>
                  </a:cubicBezTo>
                  <a:cubicBezTo>
                    <a:pt x="164922" y="146087"/>
                    <a:pt x="166225" y="146047"/>
                    <a:pt x="167543" y="146082"/>
                  </a:cubicBezTo>
                  <a:cubicBezTo>
                    <a:pt x="169191" y="146133"/>
                    <a:pt x="170722" y="146321"/>
                    <a:pt x="172264" y="146601"/>
                  </a:cubicBezTo>
                  <a:cubicBezTo>
                    <a:pt x="173806" y="146881"/>
                    <a:pt x="175235" y="147247"/>
                    <a:pt x="176777" y="147629"/>
                  </a:cubicBezTo>
                  <a:cubicBezTo>
                    <a:pt x="178537" y="148102"/>
                    <a:pt x="180283" y="148616"/>
                    <a:pt x="181936" y="149191"/>
                  </a:cubicBezTo>
                  <a:lnTo>
                    <a:pt x="190840" y="152111"/>
                  </a:lnTo>
                  <a:lnTo>
                    <a:pt x="181509" y="153572"/>
                  </a:lnTo>
                  <a:cubicBezTo>
                    <a:pt x="179850" y="153826"/>
                    <a:pt x="178420" y="154304"/>
                    <a:pt x="176996" y="155098"/>
                  </a:cubicBezTo>
                  <a:cubicBezTo>
                    <a:pt x="175785" y="155785"/>
                    <a:pt x="174798" y="156640"/>
                    <a:pt x="173918" y="157779"/>
                  </a:cubicBezTo>
                  <a:cubicBezTo>
                    <a:pt x="173261" y="158634"/>
                    <a:pt x="172707" y="159565"/>
                    <a:pt x="172376" y="160593"/>
                  </a:cubicBezTo>
                  <a:cubicBezTo>
                    <a:pt x="172050" y="161646"/>
                    <a:pt x="171720" y="162770"/>
                    <a:pt x="171613" y="163910"/>
                  </a:cubicBezTo>
                  <a:cubicBezTo>
                    <a:pt x="171394" y="166128"/>
                    <a:pt x="171394" y="168291"/>
                    <a:pt x="171938" y="170468"/>
                  </a:cubicBezTo>
                  <a:cubicBezTo>
                    <a:pt x="172493" y="172819"/>
                    <a:pt x="173587" y="174864"/>
                    <a:pt x="175011" y="176808"/>
                  </a:cubicBezTo>
                  <a:cubicBezTo>
                    <a:pt x="177001" y="179591"/>
                    <a:pt x="179631" y="182114"/>
                    <a:pt x="182485" y="183971"/>
                  </a:cubicBezTo>
                  <a:cubicBezTo>
                    <a:pt x="185238" y="185742"/>
                    <a:pt x="187980" y="187385"/>
                    <a:pt x="190845" y="188734"/>
                  </a:cubicBezTo>
                  <a:cubicBezTo>
                    <a:pt x="193587" y="189975"/>
                    <a:pt x="196441" y="191038"/>
                    <a:pt x="199301" y="191893"/>
                  </a:cubicBezTo>
                  <a:cubicBezTo>
                    <a:pt x="202389" y="192799"/>
                    <a:pt x="205452" y="193465"/>
                    <a:pt x="208642" y="193959"/>
                  </a:cubicBezTo>
                  <a:cubicBezTo>
                    <a:pt x="212489" y="194549"/>
                    <a:pt x="216442" y="194880"/>
                    <a:pt x="220288" y="194966"/>
                  </a:cubicBezTo>
                  <a:cubicBezTo>
                    <a:pt x="224343" y="195043"/>
                    <a:pt x="228296" y="194966"/>
                    <a:pt x="232372" y="194534"/>
                  </a:cubicBezTo>
                  <a:cubicBezTo>
                    <a:pt x="236437" y="194096"/>
                    <a:pt x="240390" y="193369"/>
                    <a:pt x="244349" y="192249"/>
                  </a:cubicBezTo>
                  <a:cubicBezTo>
                    <a:pt x="247646" y="191313"/>
                    <a:pt x="250825" y="190112"/>
                    <a:pt x="253787" y="188606"/>
                  </a:cubicBezTo>
                  <a:cubicBezTo>
                    <a:pt x="257195" y="187014"/>
                    <a:pt x="260157" y="185131"/>
                    <a:pt x="262909" y="182877"/>
                  </a:cubicBezTo>
                  <a:cubicBezTo>
                    <a:pt x="265443" y="180970"/>
                    <a:pt x="267631" y="178822"/>
                    <a:pt x="269386" y="176309"/>
                  </a:cubicBezTo>
                  <a:cubicBezTo>
                    <a:pt x="271263" y="173714"/>
                    <a:pt x="272683" y="170829"/>
                    <a:pt x="273232" y="167644"/>
                  </a:cubicBezTo>
                  <a:cubicBezTo>
                    <a:pt x="273899" y="164811"/>
                    <a:pt x="273996" y="162012"/>
                    <a:pt x="273568" y="159138"/>
                  </a:cubicBezTo>
                  <a:cubicBezTo>
                    <a:pt x="273131" y="156553"/>
                    <a:pt x="272245" y="154238"/>
                    <a:pt x="270816" y="152025"/>
                  </a:cubicBezTo>
                  <a:cubicBezTo>
                    <a:pt x="269722" y="150147"/>
                    <a:pt x="268292" y="148606"/>
                    <a:pt x="266532" y="147181"/>
                  </a:cubicBezTo>
                  <a:cubicBezTo>
                    <a:pt x="264675" y="145558"/>
                    <a:pt x="262578" y="144256"/>
                    <a:pt x="260274" y="143167"/>
                  </a:cubicBezTo>
                  <a:cubicBezTo>
                    <a:pt x="257638" y="141880"/>
                    <a:pt x="254886" y="140908"/>
                    <a:pt x="251924" y="140109"/>
                  </a:cubicBezTo>
                  <a:cubicBezTo>
                    <a:pt x="249401" y="139382"/>
                    <a:pt x="246755" y="138873"/>
                    <a:pt x="244125" y="138440"/>
                  </a:cubicBezTo>
                  <a:cubicBezTo>
                    <a:pt x="241153" y="137972"/>
                    <a:pt x="238182" y="137677"/>
                    <a:pt x="235221" y="137448"/>
                  </a:cubicBezTo>
                  <a:cubicBezTo>
                    <a:pt x="231487" y="137204"/>
                    <a:pt x="227859" y="137072"/>
                    <a:pt x="224129" y="137128"/>
                  </a:cubicBezTo>
                  <a:cubicBezTo>
                    <a:pt x="220614" y="137168"/>
                    <a:pt x="217205" y="137290"/>
                    <a:pt x="213684" y="137397"/>
                  </a:cubicBezTo>
                  <a:cubicBezTo>
                    <a:pt x="210504" y="137489"/>
                    <a:pt x="207314" y="137575"/>
                    <a:pt x="204124" y="137626"/>
                  </a:cubicBezTo>
                  <a:cubicBezTo>
                    <a:pt x="200726" y="137677"/>
                    <a:pt x="197210" y="137784"/>
                    <a:pt x="193801" y="137626"/>
                  </a:cubicBezTo>
                  <a:cubicBezTo>
                    <a:pt x="190402" y="137479"/>
                    <a:pt x="187105" y="137026"/>
                    <a:pt x="183803" y="136018"/>
                  </a:cubicBezTo>
                  <a:cubicBezTo>
                    <a:pt x="181824" y="135433"/>
                    <a:pt x="180069" y="134665"/>
                    <a:pt x="178308" y="133592"/>
                  </a:cubicBezTo>
                  <a:lnTo>
                    <a:pt x="177871" y="133312"/>
                  </a:lnTo>
                  <a:cubicBezTo>
                    <a:pt x="175785" y="132004"/>
                    <a:pt x="174024" y="130244"/>
                    <a:pt x="172824" y="128107"/>
                  </a:cubicBezTo>
                  <a:cubicBezTo>
                    <a:pt x="171394" y="125787"/>
                    <a:pt x="170845" y="123299"/>
                    <a:pt x="170728" y="120643"/>
                  </a:cubicBezTo>
                  <a:cubicBezTo>
                    <a:pt x="170748" y="117667"/>
                    <a:pt x="171282" y="114909"/>
                    <a:pt x="172707" y="112284"/>
                  </a:cubicBezTo>
                  <a:cubicBezTo>
                    <a:pt x="173811" y="110198"/>
                    <a:pt x="175240" y="108447"/>
                    <a:pt x="177108" y="106896"/>
                  </a:cubicBezTo>
                  <a:cubicBezTo>
                    <a:pt x="178766" y="105415"/>
                    <a:pt x="180613" y="104194"/>
                    <a:pt x="182592" y="103141"/>
                  </a:cubicBezTo>
                  <a:cubicBezTo>
                    <a:pt x="184470" y="102174"/>
                    <a:pt x="189517" y="102327"/>
                    <a:pt x="188306" y="100704"/>
                  </a:cubicBezTo>
                  <a:cubicBezTo>
                    <a:pt x="186230" y="97951"/>
                    <a:pt x="181829" y="98363"/>
                    <a:pt x="178868" y="96786"/>
                  </a:cubicBezTo>
                  <a:cubicBezTo>
                    <a:pt x="175790" y="95234"/>
                    <a:pt x="172925" y="93428"/>
                    <a:pt x="170183" y="91342"/>
                  </a:cubicBezTo>
                  <a:cubicBezTo>
                    <a:pt x="167889" y="89516"/>
                    <a:pt x="165680" y="87536"/>
                    <a:pt x="163706" y="85318"/>
                  </a:cubicBezTo>
                  <a:cubicBezTo>
                    <a:pt x="161508" y="82901"/>
                    <a:pt x="159534" y="80337"/>
                    <a:pt x="157881" y="77544"/>
                  </a:cubicBezTo>
                  <a:cubicBezTo>
                    <a:pt x="156461" y="75107"/>
                    <a:pt x="155245" y="72609"/>
                    <a:pt x="154365" y="69973"/>
                  </a:cubicBezTo>
                  <a:cubicBezTo>
                    <a:pt x="153271" y="66987"/>
                    <a:pt x="152498" y="63964"/>
                    <a:pt x="152060" y="60810"/>
                  </a:cubicBezTo>
                  <a:cubicBezTo>
                    <a:pt x="151740" y="58154"/>
                    <a:pt x="151623" y="55529"/>
                    <a:pt x="151735" y="52847"/>
                  </a:cubicBezTo>
                  <a:cubicBezTo>
                    <a:pt x="151745" y="49993"/>
                    <a:pt x="152060" y="47154"/>
                    <a:pt x="152610" y="44330"/>
                  </a:cubicBezTo>
                  <a:cubicBezTo>
                    <a:pt x="153276" y="41181"/>
                    <a:pt x="154151" y="38179"/>
                    <a:pt x="155474" y="35213"/>
                  </a:cubicBezTo>
                  <a:cubicBezTo>
                    <a:pt x="156904" y="31850"/>
                    <a:pt x="158654" y="28818"/>
                    <a:pt x="160969" y="25923"/>
                  </a:cubicBezTo>
                  <a:cubicBezTo>
                    <a:pt x="162948" y="23302"/>
                    <a:pt x="165253" y="20987"/>
                    <a:pt x="167777" y="18830"/>
                  </a:cubicBezTo>
                  <a:cubicBezTo>
                    <a:pt x="169975" y="16897"/>
                    <a:pt x="172386" y="15172"/>
                    <a:pt x="174920" y="13615"/>
                  </a:cubicBezTo>
                  <a:cubicBezTo>
                    <a:pt x="177566" y="11967"/>
                    <a:pt x="180298" y="10552"/>
                    <a:pt x="183147" y="9331"/>
                  </a:cubicBezTo>
                  <a:cubicBezTo>
                    <a:pt x="186235" y="8039"/>
                    <a:pt x="189308" y="6965"/>
                    <a:pt x="192376" y="6070"/>
                  </a:cubicBezTo>
                  <a:cubicBezTo>
                    <a:pt x="196340" y="4930"/>
                    <a:pt x="200288" y="4096"/>
                    <a:pt x="204353" y="3495"/>
                  </a:cubicBezTo>
                  <a:cubicBezTo>
                    <a:pt x="208098" y="2951"/>
                    <a:pt x="211827" y="2590"/>
                    <a:pt x="215562" y="2361"/>
                  </a:cubicBezTo>
                  <a:cubicBezTo>
                    <a:pt x="219199" y="2183"/>
                    <a:pt x="222817" y="2142"/>
                    <a:pt x="226434" y="2188"/>
                  </a:cubicBezTo>
                  <a:cubicBezTo>
                    <a:pt x="230957" y="2234"/>
                    <a:pt x="235557" y="2391"/>
                    <a:pt x="240177" y="2590"/>
                  </a:cubicBezTo>
                  <a:cubicBezTo>
                    <a:pt x="243921" y="2727"/>
                    <a:pt x="247529" y="2946"/>
                    <a:pt x="251268" y="3109"/>
                  </a:cubicBezTo>
                  <a:cubicBezTo>
                    <a:pt x="255562" y="3317"/>
                    <a:pt x="259953" y="3495"/>
                    <a:pt x="264344" y="3607"/>
                  </a:cubicBezTo>
                  <a:cubicBezTo>
                    <a:pt x="268735" y="3719"/>
                    <a:pt x="273131" y="3714"/>
                    <a:pt x="277521" y="3500"/>
                  </a:cubicBezTo>
                  <a:cubicBezTo>
                    <a:pt x="281266" y="3266"/>
                    <a:pt x="285102" y="3027"/>
                    <a:pt x="288730" y="2554"/>
                  </a:cubicBezTo>
                  <a:cubicBezTo>
                    <a:pt x="293899" y="1913"/>
                    <a:pt x="299053" y="1333"/>
                    <a:pt x="304222" y="616"/>
                  </a:cubicBezTo>
                  <a:lnTo>
                    <a:pt x="308613" y="0"/>
                  </a:lnTo>
                  <a:lnTo>
                    <a:pt x="297852" y="26411"/>
                  </a:lnTo>
                  <a:cubicBezTo>
                    <a:pt x="294891" y="26747"/>
                    <a:pt x="292027" y="26864"/>
                    <a:pt x="289056" y="26864"/>
                  </a:cubicBezTo>
                  <a:cubicBezTo>
                    <a:pt x="286639" y="26859"/>
                    <a:pt x="284227" y="26798"/>
                    <a:pt x="281800" y="26701"/>
                  </a:cubicBezTo>
                  <a:cubicBezTo>
                    <a:pt x="279394" y="26599"/>
                    <a:pt x="276972" y="26462"/>
                    <a:pt x="274555" y="26258"/>
                  </a:cubicBezTo>
                  <a:cubicBezTo>
                    <a:pt x="271375" y="26029"/>
                    <a:pt x="266318" y="22458"/>
                    <a:pt x="265107" y="25404"/>
                  </a:cubicBezTo>
                  <a:lnTo>
                    <a:pt x="265112" y="25404"/>
                  </a:lnTo>
                  <a:lnTo>
                    <a:pt x="265112" y="25404"/>
                  </a:lnTo>
                  <a:close/>
                  <a:moveTo>
                    <a:pt x="249838" y="50792"/>
                  </a:moveTo>
                  <a:cubicBezTo>
                    <a:pt x="249172" y="47093"/>
                    <a:pt x="247971" y="43740"/>
                    <a:pt x="245982" y="40576"/>
                  </a:cubicBezTo>
                  <a:cubicBezTo>
                    <a:pt x="244791" y="38490"/>
                    <a:pt x="243239" y="36622"/>
                    <a:pt x="241591" y="34862"/>
                  </a:cubicBezTo>
                  <a:cubicBezTo>
                    <a:pt x="239963" y="33254"/>
                    <a:pt x="238182" y="31840"/>
                    <a:pt x="236325" y="30558"/>
                  </a:cubicBezTo>
                  <a:cubicBezTo>
                    <a:pt x="234127" y="28980"/>
                    <a:pt x="231705" y="27744"/>
                    <a:pt x="229070" y="26782"/>
                  </a:cubicBezTo>
                  <a:cubicBezTo>
                    <a:pt x="225997" y="25668"/>
                    <a:pt x="223026" y="25012"/>
                    <a:pt x="219840" y="24696"/>
                  </a:cubicBezTo>
                  <a:cubicBezTo>
                    <a:pt x="217108" y="24417"/>
                    <a:pt x="214452" y="24396"/>
                    <a:pt x="211710" y="24595"/>
                  </a:cubicBezTo>
                  <a:cubicBezTo>
                    <a:pt x="208856" y="24798"/>
                    <a:pt x="205996" y="25261"/>
                    <a:pt x="203142" y="26116"/>
                  </a:cubicBezTo>
                  <a:cubicBezTo>
                    <a:pt x="200608" y="26905"/>
                    <a:pt x="198304" y="27973"/>
                    <a:pt x="196106" y="29413"/>
                  </a:cubicBezTo>
                  <a:cubicBezTo>
                    <a:pt x="194249" y="30685"/>
                    <a:pt x="192488" y="32155"/>
                    <a:pt x="190947" y="33895"/>
                  </a:cubicBezTo>
                  <a:cubicBezTo>
                    <a:pt x="189308" y="35752"/>
                    <a:pt x="187975" y="37731"/>
                    <a:pt x="186993" y="39955"/>
                  </a:cubicBezTo>
                  <a:cubicBezTo>
                    <a:pt x="186011" y="42051"/>
                    <a:pt x="185452" y="44198"/>
                    <a:pt x="185014" y="46472"/>
                  </a:cubicBezTo>
                  <a:cubicBezTo>
                    <a:pt x="184587" y="49062"/>
                    <a:pt x="184567" y="51652"/>
                    <a:pt x="184795" y="54282"/>
                  </a:cubicBezTo>
                  <a:cubicBezTo>
                    <a:pt x="184902" y="57025"/>
                    <a:pt x="185452" y="59680"/>
                    <a:pt x="186327" y="62301"/>
                  </a:cubicBezTo>
                  <a:cubicBezTo>
                    <a:pt x="187100" y="64570"/>
                    <a:pt x="188087" y="66702"/>
                    <a:pt x="189517" y="68742"/>
                  </a:cubicBezTo>
                  <a:cubicBezTo>
                    <a:pt x="190718" y="70604"/>
                    <a:pt x="192041" y="72308"/>
                    <a:pt x="193582" y="73921"/>
                  </a:cubicBezTo>
                  <a:cubicBezTo>
                    <a:pt x="195241" y="75539"/>
                    <a:pt x="196981" y="77050"/>
                    <a:pt x="198858" y="78363"/>
                  </a:cubicBezTo>
                  <a:cubicBezTo>
                    <a:pt x="200726" y="79660"/>
                    <a:pt x="202694" y="80739"/>
                    <a:pt x="204684" y="81650"/>
                  </a:cubicBezTo>
                  <a:cubicBezTo>
                    <a:pt x="206882" y="82566"/>
                    <a:pt x="208968" y="83232"/>
                    <a:pt x="211161" y="83710"/>
                  </a:cubicBezTo>
                  <a:cubicBezTo>
                    <a:pt x="213465" y="84219"/>
                    <a:pt x="215882" y="84514"/>
                    <a:pt x="218187" y="84621"/>
                  </a:cubicBezTo>
                  <a:cubicBezTo>
                    <a:pt x="220721" y="84702"/>
                    <a:pt x="223244" y="84621"/>
                    <a:pt x="225661" y="84255"/>
                  </a:cubicBezTo>
                  <a:cubicBezTo>
                    <a:pt x="228098" y="83909"/>
                    <a:pt x="230500" y="83298"/>
                    <a:pt x="232804" y="82377"/>
                  </a:cubicBezTo>
                  <a:cubicBezTo>
                    <a:pt x="234794" y="81573"/>
                    <a:pt x="236539" y="80464"/>
                    <a:pt x="238411" y="79365"/>
                  </a:cubicBezTo>
                  <a:cubicBezTo>
                    <a:pt x="240172" y="78373"/>
                    <a:pt x="241484" y="77050"/>
                    <a:pt x="242802" y="75641"/>
                  </a:cubicBezTo>
                  <a:cubicBezTo>
                    <a:pt x="244344" y="74135"/>
                    <a:pt x="245544" y="72522"/>
                    <a:pt x="246648" y="70711"/>
                  </a:cubicBezTo>
                  <a:cubicBezTo>
                    <a:pt x="247752" y="68935"/>
                    <a:pt x="248516" y="67114"/>
                    <a:pt x="249172" y="65145"/>
                  </a:cubicBezTo>
                  <a:cubicBezTo>
                    <a:pt x="249838" y="62820"/>
                    <a:pt x="250164" y="60525"/>
                    <a:pt x="250276" y="58118"/>
                  </a:cubicBezTo>
                  <a:cubicBezTo>
                    <a:pt x="250383" y="55656"/>
                    <a:pt x="250276" y="53204"/>
                    <a:pt x="249828" y="50787"/>
                  </a:cubicBezTo>
                  <a:lnTo>
                    <a:pt x="249838" y="50787"/>
                  </a:lnTo>
                  <a:lnTo>
                    <a:pt x="249838" y="50792"/>
                  </a:lnTo>
                  <a:close/>
                  <a:moveTo>
                    <a:pt x="395188" y="32974"/>
                  </a:moveTo>
                  <a:cubicBezTo>
                    <a:pt x="391998" y="32018"/>
                    <a:pt x="388920" y="31911"/>
                    <a:pt x="385618" y="32120"/>
                  </a:cubicBezTo>
                  <a:cubicBezTo>
                    <a:pt x="382657" y="32303"/>
                    <a:pt x="379792" y="32837"/>
                    <a:pt x="377050" y="33819"/>
                  </a:cubicBezTo>
                  <a:cubicBezTo>
                    <a:pt x="374852" y="34643"/>
                    <a:pt x="372756" y="35742"/>
                    <a:pt x="370899" y="37228"/>
                  </a:cubicBezTo>
                  <a:cubicBezTo>
                    <a:pt x="367927" y="39543"/>
                    <a:pt x="365623" y="42422"/>
                    <a:pt x="363862" y="45755"/>
                  </a:cubicBezTo>
                  <a:cubicBezTo>
                    <a:pt x="362560" y="48258"/>
                    <a:pt x="361664" y="50873"/>
                    <a:pt x="361008" y="53631"/>
                  </a:cubicBezTo>
                  <a:cubicBezTo>
                    <a:pt x="360351" y="55814"/>
                    <a:pt x="360016" y="58037"/>
                    <a:pt x="359797" y="60255"/>
                  </a:cubicBezTo>
                  <a:cubicBezTo>
                    <a:pt x="359370" y="63155"/>
                    <a:pt x="359252" y="66050"/>
                    <a:pt x="359252" y="68945"/>
                  </a:cubicBezTo>
                  <a:lnTo>
                    <a:pt x="359252" y="119829"/>
                  </a:lnTo>
                  <a:cubicBezTo>
                    <a:pt x="359252" y="121874"/>
                    <a:pt x="359359" y="123914"/>
                    <a:pt x="359578" y="125919"/>
                  </a:cubicBezTo>
                  <a:cubicBezTo>
                    <a:pt x="359797" y="127537"/>
                    <a:pt x="360016" y="129130"/>
                    <a:pt x="360453" y="130697"/>
                  </a:cubicBezTo>
                  <a:cubicBezTo>
                    <a:pt x="360779" y="132330"/>
                    <a:pt x="361339" y="133907"/>
                    <a:pt x="362102" y="135428"/>
                  </a:cubicBezTo>
                  <a:cubicBezTo>
                    <a:pt x="362875" y="137006"/>
                    <a:pt x="363750" y="138486"/>
                    <a:pt x="364747" y="139870"/>
                  </a:cubicBezTo>
                  <a:cubicBezTo>
                    <a:pt x="365729" y="141213"/>
                    <a:pt x="366945" y="142419"/>
                    <a:pt x="368146" y="143508"/>
                  </a:cubicBezTo>
                  <a:lnTo>
                    <a:pt x="372649" y="147451"/>
                  </a:lnTo>
                  <a:lnTo>
                    <a:pt x="314429" y="147451"/>
                  </a:lnTo>
                  <a:lnTo>
                    <a:pt x="319048" y="143487"/>
                  </a:lnTo>
                  <a:cubicBezTo>
                    <a:pt x="320152" y="142582"/>
                    <a:pt x="321134" y="141549"/>
                    <a:pt x="322009" y="140465"/>
                  </a:cubicBezTo>
                  <a:cubicBezTo>
                    <a:pt x="322895" y="139382"/>
                    <a:pt x="323658" y="138267"/>
                    <a:pt x="324314" y="137092"/>
                  </a:cubicBezTo>
                  <a:cubicBezTo>
                    <a:pt x="325306" y="135199"/>
                    <a:pt x="326075" y="133210"/>
                    <a:pt x="326619" y="131114"/>
                  </a:cubicBezTo>
                  <a:cubicBezTo>
                    <a:pt x="327174" y="128936"/>
                    <a:pt x="327494" y="126733"/>
                    <a:pt x="327723" y="124484"/>
                  </a:cubicBezTo>
                  <a:cubicBezTo>
                    <a:pt x="327840" y="122912"/>
                    <a:pt x="327830" y="121381"/>
                    <a:pt x="327830" y="119829"/>
                  </a:cubicBezTo>
                  <a:lnTo>
                    <a:pt x="327840" y="34862"/>
                  </a:lnTo>
                  <a:cubicBezTo>
                    <a:pt x="327840" y="32618"/>
                    <a:pt x="327723" y="30369"/>
                    <a:pt x="327494" y="28176"/>
                  </a:cubicBezTo>
                  <a:cubicBezTo>
                    <a:pt x="327174" y="25968"/>
                    <a:pt x="326838" y="24015"/>
                    <a:pt x="326182" y="21756"/>
                  </a:cubicBezTo>
                  <a:cubicBezTo>
                    <a:pt x="325418" y="19492"/>
                    <a:pt x="324095" y="16805"/>
                    <a:pt x="322773" y="14979"/>
                  </a:cubicBezTo>
                  <a:cubicBezTo>
                    <a:pt x="321572" y="13167"/>
                    <a:pt x="320356" y="11987"/>
                    <a:pt x="318926" y="10684"/>
                  </a:cubicBezTo>
                  <a:lnTo>
                    <a:pt x="314535" y="6762"/>
                  </a:lnTo>
                  <a:lnTo>
                    <a:pt x="323220" y="6762"/>
                  </a:lnTo>
                  <a:cubicBezTo>
                    <a:pt x="327174" y="6762"/>
                    <a:pt x="331122" y="6589"/>
                    <a:pt x="335075" y="6283"/>
                  </a:cubicBezTo>
                  <a:cubicBezTo>
                    <a:pt x="338382" y="5993"/>
                    <a:pt x="341674" y="5617"/>
                    <a:pt x="344961" y="5169"/>
                  </a:cubicBezTo>
                  <a:cubicBezTo>
                    <a:pt x="347932" y="4793"/>
                    <a:pt x="350903" y="4381"/>
                    <a:pt x="353758" y="3907"/>
                  </a:cubicBezTo>
                  <a:lnTo>
                    <a:pt x="357166" y="3358"/>
                  </a:lnTo>
                  <a:lnTo>
                    <a:pt x="358927" y="21191"/>
                  </a:lnTo>
                  <a:cubicBezTo>
                    <a:pt x="360687" y="18856"/>
                    <a:pt x="362432" y="16632"/>
                    <a:pt x="364524" y="14617"/>
                  </a:cubicBezTo>
                  <a:cubicBezTo>
                    <a:pt x="366838" y="12297"/>
                    <a:pt x="369474" y="10237"/>
                    <a:pt x="372445" y="8609"/>
                  </a:cubicBezTo>
                  <a:cubicBezTo>
                    <a:pt x="376409" y="6334"/>
                    <a:pt x="380565" y="4961"/>
                    <a:pt x="385185" y="4335"/>
                  </a:cubicBezTo>
                  <a:cubicBezTo>
                    <a:pt x="387709" y="3989"/>
                    <a:pt x="390355" y="3928"/>
                    <a:pt x="392878" y="4035"/>
                  </a:cubicBezTo>
                  <a:cubicBezTo>
                    <a:pt x="395514" y="4152"/>
                    <a:pt x="398037" y="4482"/>
                    <a:pt x="400571" y="4940"/>
                  </a:cubicBezTo>
                  <a:cubicBezTo>
                    <a:pt x="402001" y="5169"/>
                    <a:pt x="403313" y="5500"/>
                    <a:pt x="404743" y="5775"/>
                  </a:cubicBezTo>
                  <a:lnTo>
                    <a:pt x="404743" y="38530"/>
                  </a:lnTo>
                  <a:lnTo>
                    <a:pt x="400907" y="35859"/>
                  </a:lnTo>
                  <a:cubicBezTo>
                    <a:pt x="399146" y="34618"/>
                    <a:pt x="397269" y="33615"/>
                    <a:pt x="395183" y="32979"/>
                  </a:cubicBezTo>
                  <a:lnTo>
                    <a:pt x="395188" y="32979"/>
                  </a:lnTo>
                  <a:lnTo>
                    <a:pt x="395188" y="32974"/>
                  </a:lnTo>
                  <a:close/>
                  <a:moveTo>
                    <a:pt x="446387" y="73021"/>
                  </a:moveTo>
                  <a:cubicBezTo>
                    <a:pt x="446387" y="75534"/>
                    <a:pt x="446489" y="78037"/>
                    <a:pt x="446707" y="80551"/>
                  </a:cubicBezTo>
                  <a:cubicBezTo>
                    <a:pt x="446926" y="82937"/>
                    <a:pt x="447252" y="85282"/>
                    <a:pt x="447689" y="87628"/>
                  </a:cubicBezTo>
                  <a:cubicBezTo>
                    <a:pt x="448244" y="90263"/>
                    <a:pt x="448793" y="92894"/>
                    <a:pt x="449669" y="95448"/>
                  </a:cubicBezTo>
                  <a:cubicBezTo>
                    <a:pt x="450879" y="99106"/>
                    <a:pt x="452421" y="102551"/>
                    <a:pt x="454288" y="105863"/>
                  </a:cubicBezTo>
                  <a:cubicBezTo>
                    <a:pt x="456156" y="109114"/>
                    <a:pt x="458460" y="112045"/>
                    <a:pt x="460984" y="114767"/>
                  </a:cubicBezTo>
                  <a:cubicBezTo>
                    <a:pt x="463955" y="117936"/>
                    <a:pt x="467135" y="120541"/>
                    <a:pt x="470982" y="122688"/>
                  </a:cubicBezTo>
                  <a:cubicBezTo>
                    <a:pt x="473627" y="124189"/>
                    <a:pt x="476370" y="125344"/>
                    <a:pt x="479331" y="126204"/>
                  </a:cubicBezTo>
                  <a:cubicBezTo>
                    <a:pt x="482409" y="127089"/>
                    <a:pt x="485589" y="127603"/>
                    <a:pt x="488779" y="127837"/>
                  </a:cubicBezTo>
                  <a:cubicBezTo>
                    <a:pt x="491979" y="128071"/>
                    <a:pt x="495256" y="128025"/>
                    <a:pt x="498446" y="127654"/>
                  </a:cubicBezTo>
                  <a:cubicBezTo>
                    <a:pt x="502180" y="127237"/>
                    <a:pt x="505589" y="126402"/>
                    <a:pt x="509100" y="125024"/>
                  </a:cubicBezTo>
                  <a:cubicBezTo>
                    <a:pt x="512855" y="123579"/>
                    <a:pt x="516136" y="121640"/>
                    <a:pt x="519214" y="119157"/>
                  </a:cubicBezTo>
                  <a:cubicBezTo>
                    <a:pt x="522404" y="116552"/>
                    <a:pt x="525137" y="113586"/>
                    <a:pt x="527563" y="110193"/>
                  </a:cubicBezTo>
                  <a:cubicBezTo>
                    <a:pt x="530209" y="106417"/>
                    <a:pt x="532173" y="102439"/>
                    <a:pt x="533608" y="98048"/>
                  </a:cubicBezTo>
                  <a:cubicBezTo>
                    <a:pt x="534809" y="94171"/>
                    <a:pt x="535587" y="90197"/>
                    <a:pt x="536025" y="86142"/>
                  </a:cubicBezTo>
                  <a:cubicBezTo>
                    <a:pt x="536472" y="81573"/>
                    <a:pt x="536462" y="77050"/>
                    <a:pt x="535918" y="72471"/>
                  </a:cubicBezTo>
                  <a:cubicBezTo>
                    <a:pt x="535709" y="69790"/>
                    <a:pt x="535363" y="67154"/>
                    <a:pt x="534707" y="64519"/>
                  </a:cubicBezTo>
                  <a:cubicBezTo>
                    <a:pt x="534173" y="62016"/>
                    <a:pt x="533506" y="59579"/>
                    <a:pt x="532621" y="57187"/>
                  </a:cubicBezTo>
                  <a:cubicBezTo>
                    <a:pt x="531089" y="53290"/>
                    <a:pt x="529334" y="49713"/>
                    <a:pt x="526907" y="46254"/>
                  </a:cubicBezTo>
                  <a:cubicBezTo>
                    <a:pt x="524831" y="43196"/>
                    <a:pt x="522404" y="40443"/>
                    <a:pt x="519774" y="37894"/>
                  </a:cubicBezTo>
                  <a:cubicBezTo>
                    <a:pt x="517469" y="35752"/>
                    <a:pt x="515042" y="33916"/>
                    <a:pt x="512412" y="32343"/>
                  </a:cubicBezTo>
                  <a:cubicBezTo>
                    <a:pt x="509115" y="30400"/>
                    <a:pt x="505604" y="28960"/>
                    <a:pt x="501870" y="28003"/>
                  </a:cubicBezTo>
                  <a:cubicBezTo>
                    <a:pt x="498034" y="26991"/>
                    <a:pt x="494070" y="26564"/>
                    <a:pt x="490005" y="26564"/>
                  </a:cubicBezTo>
                  <a:cubicBezTo>
                    <a:pt x="487359" y="26548"/>
                    <a:pt x="484729" y="26777"/>
                    <a:pt x="481986" y="27195"/>
                  </a:cubicBezTo>
                  <a:cubicBezTo>
                    <a:pt x="478150" y="27851"/>
                    <a:pt x="474406" y="28996"/>
                    <a:pt x="470885" y="30695"/>
                  </a:cubicBezTo>
                  <a:cubicBezTo>
                    <a:pt x="467924" y="32135"/>
                    <a:pt x="465278" y="33860"/>
                    <a:pt x="462866" y="35920"/>
                  </a:cubicBezTo>
                  <a:cubicBezTo>
                    <a:pt x="460012" y="38327"/>
                    <a:pt x="457478" y="40988"/>
                    <a:pt x="455174" y="44000"/>
                  </a:cubicBezTo>
                  <a:cubicBezTo>
                    <a:pt x="453317" y="46691"/>
                    <a:pt x="451658" y="49495"/>
                    <a:pt x="450345" y="52563"/>
                  </a:cubicBezTo>
                  <a:cubicBezTo>
                    <a:pt x="449022" y="55656"/>
                    <a:pt x="448040" y="58887"/>
                    <a:pt x="447374" y="62209"/>
                  </a:cubicBezTo>
                  <a:cubicBezTo>
                    <a:pt x="446718" y="65786"/>
                    <a:pt x="446392" y="69357"/>
                    <a:pt x="446392" y="73021"/>
                  </a:cubicBezTo>
                  <a:lnTo>
                    <a:pt x="446387" y="73021"/>
                  </a:lnTo>
                  <a:lnTo>
                    <a:pt x="446387" y="73021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39717E89-0992-432F-A61C-8194E815328D}"/>
                </a:ext>
              </a:extLst>
            </p:cNvPr>
            <p:cNvSpPr/>
            <p:nvPr/>
          </p:nvSpPr>
          <p:spPr>
            <a:xfrm>
              <a:off x="3725362" y="2420812"/>
              <a:ext cx="2197" cy="12918"/>
            </a:xfrm>
            <a:custGeom>
              <a:avLst/>
              <a:gdLst>
                <a:gd name="connsiteX0" fmla="*/ 0 w 2197"/>
                <a:gd name="connsiteY0" fmla="*/ 0 h 12918"/>
                <a:gd name="connsiteX1" fmla="*/ 2198 w 2197"/>
                <a:gd name="connsiteY1" fmla="*/ 12918 h 12918"/>
                <a:gd name="connsiteX2" fmla="*/ 0 w 2197"/>
                <a:gd name="connsiteY2" fmla="*/ 0 h 12918"/>
                <a:gd name="connsiteX3" fmla="*/ 0 w 2197"/>
                <a:gd name="connsiteY3" fmla="*/ 0 h 1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7" h="12918">
                  <a:moveTo>
                    <a:pt x="0" y="0"/>
                  </a:moveTo>
                  <a:cubicBezTo>
                    <a:pt x="987" y="4228"/>
                    <a:pt x="1648" y="8548"/>
                    <a:pt x="2198" y="12918"/>
                  </a:cubicBezTo>
                  <a:cubicBezTo>
                    <a:pt x="1648" y="8548"/>
                    <a:pt x="987" y="422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BED2170-18A8-4618-B5A8-2895ACE5B1F8}"/>
                </a:ext>
              </a:extLst>
            </p:cNvPr>
            <p:cNvSpPr/>
            <p:nvPr/>
          </p:nvSpPr>
          <p:spPr>
            <a:xfrm>
              <a:off x="3601885" y="2552918"/>
              <a:ext cx="5271" cy="7565"/>
            </a:xfrm>
            <a:custGeom>
              <a:avLst/>
              <a:gdLst>
                <a:gd name="connsiteX0" fmla="*/ 0 w 5271"/>
                <a:gd name="connsiteY0" fmla="*/ 7566 h 7565"/>
                <a:gd name="connsiteX1" fmla="*/ 5271 w 5271"/>
                <a:gd name="connsiteY1" fmla="*/ 0 h 7565"/>
                <a:gd name="connsiteX2" fmla="*/ 0 w 5271"/>
                <a:gd name="connsiteY2" fmla="*/ 7566 h 7565"/>
                <a:gd name="connsiteX3" fmla="*/ 0 w 5271"/>
                <a:gd name="connsiteY3" fmla="*/ 7566 h 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1" h="7565">
                  <a:moveTo>
                    <a:pt x="0" y="7566"/>
                  </a:moveTo>
                  <a:cubicBezTo>
                    <a:pt x="1760" y="5078"/>
                    <a:pt x="3623" y="2554"/>
                    <a:pt x="5271" y="0"/>
                  </a:cubicBezTo>
                  <a:cubicBezTo>
                    <a:pt x="3623" y="2554"/>
                    <a:pt x="1750" y="5078"/>
                    <a:pt x="0" y="7566"/>
                  </a:cubicBezTo>
                  <a:lnTo>
                    <a:pt x="0" y="7566"/>
                  </a:lnTo>
                  <a:close/>
                </a:path>
              </a:pathLst>
            </a:custGeom>
            <a:solidFill>
              <a:srgbClr val="A7A9AC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78773B8-88DF-4158-8605-5BEAD28246ED}"/>
                </a:ext>
              </a:extLst>
            </p:cNvPr>
            <p:cNvSpPr/>
            <p:nvPr/>
          </p:nvSpPr>
          <p:spPr>
            <a:xfrm>
              <a:off x="3587710" y="2565520"/>
              <a:ext cx="10430" cy="12424"/>
            </a:xfrm>
            <a:custGeom>
              <a:avLst/>
              <a:gdLst>
                <a:gd name="connsiteX0" fmla="*/ 0 w 10430"/>
                <a:gd name="connsiteY0" fmla="*/ 12425 h 12424"/>
                <a:gd name="connsiteX1" fmla="*/ 10430 w 10430"/>
                <a:gd name="connsiteY1" fmla="*/ 0 h 12424"/>
                <a:gd name="connsiteX2" fmla="*/ 0 w 10430"/>
                <a:gd name="connsiteY2" fmla="*/ 12425 h 12424"/>
                <a:gd name="connsiteX3" fmla="*/ 0 w 10430"/>
                <a:gd name="connsiteY3" fmla="*/ 12425 h 1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0" h="12424">
                  <a:moveTo>
                    <a:pt x="0" y="12425"/>
                  </a:moveTo>
                  <a:cubicBezTo>
                    <a:pt x="3729" y="8370"/>
                    <a:pt x="7133" y="4223"/>
                    <a:pt x="10430" y="0"/>
                  </a:cubicBezTo>
                  <a:cubicBezTo>
                    <a:pt x="7138" y="4208"/>
                    <a:pt x="3734" y="8375"/>
                    <a:pt x="0" y="12425"/>
                  </a:cubicBezTo>
                  <a:lnTo>
                    <a:pt x="0" y="12425"/>
                  </a:lnTo>
                  <a:close/>
                </a:path>
              </a:pathLst>
            </a:custGeom>
            <a:solidFill>
              <a:srgbClr val="A7A9AC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F602B78-D807-41D5-8FC8-CC0795839497}"/>
                </a:ext>
              </a:extLst>
            </p:cNvPr>
            <p:cNvSpPr/>
            <p:nvPr/>
          </p:nvSpPr>
          <p:spPr>
            <a:xfrm>
              <a:off x="3728002" y="2437016"/>
              <a:ext cx="763" cy="13554"/>
            </a:xfrm>
            <a:custGeom>
              <a:avLst/>
              <a:gdLst>
                <a:gd name="connsiteX0" fmla="*/ 0 w 763"/>
                <a:gd name="connsiteY0" fmla="*/ 0 h 13554"/>
                <a:gd name="connsiteX1" fmla="*/ 763 w 763"/>
                <a:gd name="connsiteY1" fmla="*/ 13554 h 13554"/>
                <a:gd name="connsiteX2" fmla="*/ 0 w 763"/>
                <a:gd name="connsiteY2" fmla="*/ 0 h 13554"/>
                <a:gd name="connsiteX3" fmla="*/ 0 w 763"/>
                <a:gd name="connsiteY3" fmla="*/ 0 h 1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3" h="13554">
                  <a:moveTo>
                    <a:pt x="0" y="0"/>
                  </a:moveTo>
                  <a:cubicBezTo>
                    <a:pt x="443" y="4442"/>
                    <a:pt x="763" y="8955"/>
                    <a:pt x="763" y="13554"/>
                  </a:cubicBezTo>
                  <a:cubicBezTo>
                    <a:pt x="768" y="8949"/>
                    <a:pt x="438" y="4447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4F898A9F-A267-4FFF-9928-0F838DD76EB8}"/>
                </a:ext>
              </a:extLst>
            </p:cNvPr>
            <p:cNvSpPr/>
            <p:nvPr/>
          </p:nvSpPr>
          <p:spPr>
            <a:xfrm>
              <a:off x="3611328" y="2540127"/>
              <a:ext cx="3510" cy="6176"/>
            </a:xfrm>
            <a:custGeom>
              <a:avLst/>
              <a:gdLst>
                <a:gd name="connsiteX0" fmla="*/ 0 w 3510"/>
                <a:gd name="connsiteY0" fmla="*/ 6177 h 6176"/>
                <a:gd name="connsiteX1" fmla="*/ 3511 w 3510"/>
                <a:gd name="connsiteY1" fmla="*/ 0 h 6176"/>
                <a:gd name="connsiteX2" fmla="*/ 0 w 3510"/>
                <a:gd name="connsiteY2" fmla="*/ 6177 h 6176"/>
                <a:gd name="connsiteX3" fmla="*/ 0 w 3510"/>
                <a:gd name="connsiteY3" fmla="*/ 6177 h 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0" h="6176">
                  <a:moveTo>
                    <a:pt x="0" y="6177"/>
                  </a:moveTo>
                  <a:cubicBezTo>
                    <a:pt x="1211" y="4147"/>
                    <a:pt x="2417" y="2066"/>
                    <a:pt x="3511" y="0"/>
                  </a:cubicBezTo>
                  <a:cubicBezTo>
                    <a:pt x="2422" y="2066"/>
                    <a:pt x="1206" y="4147"/>
                    <a:pt x="0" y="6177"/>
                  </a:cubicBezTo>
                  <a:lnTo>
                    <a:pt x="0" y="6177"/>
                  </a:lnTo>
                  <a:close/>
                </a:path>
              </a:pathLst>
            </a:custGeom>
            <a:solidFill>
              <a:srgbClr val="A7A9AC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E70BEA3-61BC-459E-9930-72C031B7864D}"/>
                </a:ext>
              </a:extLst>
            </p:cNvPr>
            <p:cNvSpPr/>
            <p:nvPr/>
          </p:nvSpPr>
          <p:spPr>
            <a:xfrm>
              <a:off x="3388307" y="1970078"/>
              <a:ext cx="337044" cy="562417"/>
            </a:xfrm>
            <a:custGeom>
              <a:avLst/>
              <a:gdLst>
                <a:gd name="connsiteX0" fmla="*/ 334419 w 337044"/>
                <a:gd name="connsiteY0" fmla="*/ 441082 h 562417"/>
                <a:gd name="connsiteX1" fmla="*/ 284538 w 337044"/>
                <a:gd name="connsiteY1" fmla="*/ 370478 h 562417"/>
                <a:gd name="connsiteX2" fmla="*/ 155673 w 337044"/>
                <a:gd name="connsiteY2" fmla="*/ 314853 h 562417"/>
                <a:gd name="connsiteX3" fmla="*/ 167650 w 337044"/>
                <a:gd name="connsiteY3" fmla="*/ 311821 h 562417"/>
                <a:gd name="connsiteX4" fmla="*/ 247625 w 337044"/>
                <a:gd name="connsiteY4" fmla="*/ 275504 h 562417"/>
                <a:gd name="connsiteX5" fmla="*/ 251360 w 337044"/>
                <a:gd name="connsiteY5" fmla="*/ 272695 h 562417"/>
                <a:gd name="connsiteX6" fmla="*/ 252240 w 337044"/>
                <a:gd name="connsiteY6" fmla="*/ 272024 h 562417"/>
                <a:gd name="connsiteX7" fmla="*/ 265092 w 337044"/>
                <a:gd name="connsiteY7" fmla="*/ 260952 h 562417"/>
                <a:gd name="connsiteX8" fmla="*/ 300580 w 337044"/>
                <a:gd name="connsiteY8" fmla="*/ 216154 h 562417"/>
                <a:gd name="connsiteX9" fmla="*/ 314536 w 337044"/>
                <a:gd name="connsiteY9" fmla="*/ 160605 h 562417"/>
                <a:gd name="connsiteX10" fmla="*/ 239495 w 337044"/>
                <a:gd name="connsiteY10" fmla="*/ 40415 h 562417"/>
                <a:gd name="connsiteX11" fmla="*/ 94812 w 337044"/>
                <a:gd name="connsiteY11" fmla="*/ 241 h 562417"/>
                <a:gd name="connsiteX12" fmla="*/ 88661 w 337044"/>
                <a:gd name="connsiteY12" fmla="*/ 22 h 562417"/>
                <a:gd name="connsiteX13" fmla="*/ 85033 w 337044"/>
                <a:gd name="connsiteY13" fmla="*/ 6911 h 562417"/>
                <a:gd name="connsiteX14" fmla="*/ 76684 w 337044"/>
                <a:gd name="connsiteY14" fmla="*/ 28036 h 562417"/>
                <a:gd name="connsiteX15" fmla="*/ 73168 w 337044"/>
                <a:gd name="connsiteY15" fmla="*/ 38369 h 562417"/>
                <a:gd name="connsiteX16" fmla="*/ 72731 w 337044"/>
                <a:gd name="connsiteY16" fmla="*/ 38430 h 562417"/>
                <a:gd name="connsiteX17" fmla="*/ 225987 w 337044"/>
                <a:gd name="connsiteY17" fmla="*/ 125824 h 562417"/>
                <a:gd name="connsiteX18" fmla="*/ 89205 w 337044"/>
                <a:gd name="connsiteY18" fmla="*/ 307694 h 562417"/>
                <a:gd name="connsiteX19" fmla="*/ 2417 w 337044"/>
                <a:gd name="connsiteY19" fmla="*/ 316980 h 562417"/>
                <a:gd name="connsiteX20" fmla="*/ 0 w 337044"/>
                <a:gd name="connsiteY20" fmla="*/ 326591 h 562417"/>
                <a:gd name="connsiteX21" fmla="*/ 181158 w 337044"/>
                <a:gd name="connsiteY21" fmla="*/ 366617 h 562417"/>
                <a:gd name="connsiteX22" fmla="*/ 243555 w 337044"/>
                <a:gd name="connsiteY22" fmla="*/ 441093 h 562417"/>
                <a:gd name="connsiteX23" fmla="*/ 249274 w 337044"/>
                <a:gd name="connsiteY23" fmla="*/ 480010 h 562417"/>
                <a:gd name="connsiteX24" fmla="*/ 230596 w 337044"/>
                <a:gd name="connsiteY24" fmla="*/ 562417 h 562417"/>
                <a:gd name="connsiteX25" fmla="*/ 230596 w 337044"/>
                <a:gd name="connsiteY25" fmla="*/ 562407 h 562417"/>
                <a:gd name="connsiteX26" fmla="*/ 240482 w 337044"/>
                <a:gd name="connsiteY26" fmla="*/ 558342 h 562417"/>
                <a:gd name="connsiteX27" fmla="*/ 254433 w 337044"/>
                <a:gd name="connsiteY27" fmla="*/ 550924 h 562417"/>
                <a:gd name="connsiteX28" fmla="*/ 268277 w 337044"/>
                <a:gd name="connsiteY28" fmla="*/ 541654 h 562417"/>
                <a:gd name="connsiteX29" fmla="*/ 281897 w 337044"/>
                <a:gd name="connsiteY29" fmla="*/ 530690 h 562417"/>
                <a:gd name="connsiteX30" fmla="*/ 294861 w 337044"/>
                <a:gd name="connsiteY30" fmla="*/ 518077 h 562417"/>
                <a:gd name="connsiteX31" fmla="*/ 307056 w 337044"/>
                <a:gd name="connsiteY31" fmla="*/ 503994 h 562417"/>
                <a:gd name="connsiteX32" fmla="*/ 317822 w 337044"/>
                <a:gd name="connsiteY32" fmla="*/ 489178 h 562417"/>
                <a:gd name="connsiteX33" fmla="*/ 326833 w 337044"/>
                <a:gd name="connsiteY33" fmla="*/ 474062 h 562417"/>
                <a:gd name="connsiteX34" fmla="*/ 334083 w 337044"/>
                <a:gd name="connsiteY34" fmla="*/ 458890 h 562417"/>
                <a:gd name="connsiteX35" fmla="*/ 337044 w 337044"/>
                <a:gd name="connsiteY35" fmla="*/ 450678 h 562417"/>
                <a:gd name="connsiteX36" fmla="*/ 334419 w 337044"/>
                <a:gd name="connsiteY36" fmla="*/ 441082 h 562417"/>
                <a:gd name="connsiteX37" fmla="*/ 334419 w 337044"/>
                <a:gd name="connsiteY37" fmla="*/ 441082 h 5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7044" h="562417">
                  <a:moveTo>
                    <a:pt x="334419" y="441082"/>
                  </a:moveTo>
                  <a:cubicBezTo>
                    <a:pt x="326289" y="414768"/>
                    <a:pt x="309804" y="391196"/>
                    <a:pt x="284538" y="370478"/>
                  </a:cubicBezTo>
                  <a:cubicBezTo>
                    <a:pt x="248394" y="340903"/>
                    <a:pt x="205437" y="322424"/>
                    <a:pt x="155673" y="314853"/>
                  </a:cubicBezTo>
                  <a:cubicBezTo>
                    <a:pt x="159738" y="313963"/>
                    <a:pt x="163691" y="312869"/>
                    <a:pt x="167650" y="311821"/>
                  </a:cubicBezTo>
                  <a:cubicBezTo>
                    <a:pt x="197861" y="303848"/>
                    <a:pt x="225107" y="291444"/>
                    <a:pt x="247625" y="275504"/>
                  </a:cubicBezTo>
                  <a:cubicBezTo>
                    <a:pt x="248841" y="274532"/>
                    <a:pt x="250154" y="273697"/>
                    <a:pt x="251360" y="272695"/>
                  </a:cubicBezTo>
                  <a:cubicBezTo>
                    <a:pt x="251584" y="272471"/>
                    <a:pt x="251909" y="272242"/>
                    <a:pt x="252240" y="272024"/>
                  </a:cubicBezTo>
                  <a:cubicBezTo>
                    <a:pt x="256529" y="268538"/>
                    <a:pt x="260813" y="264860"/>
                    <a:pt x="265092" y="260952"/>
                  </a:cubicBezTo>
                  <a:cubicBezTo>
                    <a:pt x="280254" y="246900"/>
                    <a:pt x="292012" y="231936"/>
                    <a:pt x="300580" y="216154"/>
                  </a:cubicBezTo>
                  <a:cubicBezTo>
                    <a:pt x="309371" y="198825"/>
                    <a:pt x="314536" y="180163"/>
                    <a:pt x="314536" y="160605"/>
                  </a:cubicBezTo>
                  <a:cubicBezTo>
                    <a:pt x="314536" y="112759"/>
                    <a:pt x="285418" y="69919"/>
                    <a:pt x="239495" y="40415"/>
                  </a:cubicBezTo>
                  <a:cubicBezTo>
                    <a:pt x="200390" y="18573"/>
                    <a:pt x="150514" y="2256"/>
                    <a:pt x="94812" y="241"/>
                  </a:cubicBezTo>
                  <a:cubicBezTo>
                    <a:pt x="90971" y="99"/>
                    <a:pt x="86900" y="-59"/>
                    <a:pt x="88661" y="22"/>
                  </a:cubicBezTo>
                  <a:cubicBezTo>
                    <a:pt x="87562" y="2317"/>
                    <a:pt x="86244" y="4545"/>
                    <a:pt x="85033" y="6911"/>
                  </a:cubicBezTo>
                  <a:cubicBezTo>
                    <a:pt x="81853" y="13826"/>
                    <a:pt x="79101" y="20882"/>
                    <a:pt x="76684" y="28036"/>
                  </a:cubicBezTo>
                  <a:cubicBezTo>
                    <a:pt x="75483" y="31465"/>
                    <a:pt x="74262" y="34859"/>
                    <a:pt x="73168" y="38369"/>
                  </a:cubicBezTo>
                  <a:cubicBezTo>
                    <a:pt x="72069" y="38420"/>
                    <a:pt x="73830" y="38369"/>
                    <a:pt x="72731" y="38430"/>
                  </a:cubicBezTo>
                  <a:cubicBezTo>
                    <a:pt x="147324" y="35032"/>
                    <a:pt x="209070" y="68601"/>
                    <a:pt x="225987" y="125824"/>
                  </a:cubicBezTo>
                  <a:cubicBezTo>
                    <a:pt x="247300" y="197487"/>
                    <a:pt x="186001" y="278918"/>
                    <a:pt x="89205" y="307694"/>
                  </a:cubicBezTo>
                  <a:cubicBezTo>
                    <a:pt x="59436" y="316542"/>
                    <a:pt x="29886" y="319346"/>
                    <a:pt x="2417" y="316980"/>
                  </a:cubicBezTo>
                  <a:lnTo>
                    <a:pt x="0" y="326591"/>
                  </a:lnTo>
                  <a:cubicBezTo>
                    <a:pt x="75366" y="326591"/>
                    <a:pt x="135784" y="339931"/>
                    <a:pt x="181158" y="366617"/>
                  </a:cubicBezTo>
                  <a:cubicBezTo>
                    <a:pt x="213679" y="385732"/>
                    <a:pt x="234326" y="410622"/>
                    <a:pt x="243555" y="441093"/>
                  </a:cubicBezTo>
                  <a:cubicBezTo>
                    <a:pt x="247188" y="453207"/>
                    <a:pt x="249274" y="466105"/>
                    <a:pt x="249274" y="480010"/>
                  </a:cubicBezTo>
                  <a:cubicBezTo>
                    <a:pt x="249274" y="509819"/>
                    <a:pt x="243011" y="537283"/>
                    <a:pt x="230596" y="562417"/>
                  </a:cubicBezTo>
                  <a:lnTo>
                    <a:pt x="230596" y="562407"/>
                  </a:lnTo>
                  <a:cubicBezTo>
                    <a:pt x="234005" y="561186"/>
                    <a:pt x="237185" y="559848"/>
                    <a:pt x="240482" y="558342"/>
                  </a:cubicBezTo>
                  <a:cubicBezTo>
                    <a:pt x="245316" y="556119"/>
                    <a:pt x="249925" y="553641"/>
                    <a:pt x="254433" y="550924"/>
                  </a:cubicBezTo>
                  <a:cubicBezTo>
                    <a:pt x="259266" y="548065"/>
                    <a:pt x="263871" y="544992"/>
                    <a:pt x="268277" y="541654"/>
                  </a:cubicBezTo>
                  <a:cubicBezTo>
                    <a:pt x="273004" y="538199"/>
                    <a:pt x="277501" y="534556"/>
                    <a:pt x="281897" y="530690"/>
                  </a:cubicBezTo>
                  <a:cubicBezTo>
                    <a:pt x="286410" y="526665"/>
                    <a:pt x="290801" y="522483"/>
                    <a:pt x="294861" y="518077"/>
                  </a:cubicBezTo>
                  <a:cubicBezTo>
                    <a:pt x="299257" y="513559"/>
                    <a:pt x="303215" y="508883"/>
                    <a:pt x="307056" y="503994"/>
                  </a:cubicBezTo>
                  <a:cubicBezTo>
                    <a:pt x="310903" y="499191"/>
                    <a:pt x="314531" y="494296"/>
                    <a:pt x="317822" y="489178"/>
                  </a:cubicBezTo>
                  <a:cubicBezTo>
                    <a:pt x="321119" y="484268"/>
                    <a:pt x="324080" y="479262"/>
                    <a:pt x="326833" y="474062"/>
                  </a:cubicBezTo>
                  <a:cubicBezTo>
                    <a:pt x="329474" y="469117"/>
                    <a:pt x="331885" y="464090"/>
                    <a:pt x="334083" y="458890"/>
                  </a:cubicBezTo>
                  <a:cubicBezTo>
                    <a:pt x="335182" y="456204"/>
                    <a:pt x="336062" y="453426"/>
                    <a:pt x="337044" y="450678"/>
                  </a:cubicBezTo>
                  <a:cubicBezTo>
                    <a:pt x="336291" y="447442"/>
                    <a:pt x="335406" y="444252"/>
                    <a:pt x="334419" y="441082"/>
                  </a:cubicBezTo>
                  <a:lnTo>
                    <a:pt x="334419" y="441082"/>
                  </a:lnTo>
                  <a:close/>
                </a:path>
              </a:pathLst>
            </a:custGeom>
            <a:solidFill>
              <a:srgbClr val="A7A9AC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9358F47-2E2D-4A08-AA9E-AE7D0E552ABE}"/>
                </a:ext>
              </a:extLst>
            </p:cNvPr>
            <p:cNvSpPr/>
            <p:nvPr/>
          </p:nvSpPr>
          <p:spPr>
            <a:xfrm>
              <a:off x="3598145" y="2560488"/>
              <a:ext cx="3729" cy="5026"/>
            </a:xfrm>
            <a:custGeom>
              <a:avLst/>
              <a:gdLst>
                <a:gd name="connsiteX0" fmla="*/ 0 w 3729"/>
                <a:gd name="connsiteY0" fmla="*/ 5027 h 5026"/>
                <a:gd name="connsiteX1" fmla="*/ 3729 w 3729"/>
                <a:gd name="connsiteY1" fmla="*/ 0 h 5026"/>
                <a:gd name="connsiteX2" fmla="*/ 0 w 3729"/>
                <a:gd name="connsiteY2" fmla="*/ 5027 h 5026"/>
                <a:gd name="connsiteX3" fmla="*/ 0 w 3729"/>
                <a:gd name="connsiteY3" fmla="*/ 5027 h 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9" h="5026">
                  <a:moveTo>
                    <a:pt x="0" y="5027"/>
                  </a:moveTo>
                  <a:cubicBezTo>
                    <a:pt x="1318" y="3368"/>
                    <a:pt x="2524" y="1679"/>
                    <a:pt x="3729" y="0"/>
                  </a:cubicBezTo>
                  <a:cubicBezTo>
                    <a:pt x="2529" y="1689"/>
                    <a:pt x="1318" y="3368"/>
                    <a:pt x="0" y="5027"/>
                  </a:cubicBezTo>
                  <a:lnTo>
                    <a:pt x="0" y="5027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8DEFB10-C12C-4A30-9EF4-B3BFFB2632FD}"/>
                </a:ext>
              </a:extLst>
            </p:cNvPr>
            <p:cNvSpPr/>
            <p:nvPr/>
          </p:nvSpPr>
          <p:spPr>
            <a:xfrm>
              <a:off x="3607156" y="2546308"/>
              <a:ext cx="4166" cy="6609"/>
            </a:xfrm>
            <a:custGeom>
              <a:avLst/>
              <a:gdLst>
                <a:gd name="connsiteX0" fmla="*/ 0 w 4166"/>
                <a:gd name="connsiteY0" fmla="*/ 6609 h 6609"/>
                <a:gd name="connsiteX1" fmla="*/ 4167 w 4166"/>
                <a:gd name="connsiteY1" fmla="*/ 0 h 6609"/>
                <a:gd name="connsiteX2" fmla="*/ 0 w 4166"/>
                <a:gd name="connsiteY2" fmla="*/ 6609 h 6609"/>
                <a:gd name="connsiteX3" fmla="*/ 0 w 4166"/>
                <a:gd name="connsiteY3" fmla="*/ 6609 h 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6" h="6609">
                  <a:moveTo>
                    <a:pt x="0" y="6609"/>
                  </a:moveTo>
                  <a:cubicBezTo>
                    <a:pt x="1430" y="4421"/>
                    <a:pt x="2854" y="2218"/>
                    <a:pt x="4167" y="0"/>
                  </a:cubicBezTo>
                  <a:cubicBezTo>
                    <a:pt x="2854" y="2223"/>
                    <a:pt x="1425" y="4421"/>
                    <a:pt x="0" y="6609"/>
                  </a:cubicBezTo>
                  <a:lnTo>
                    <a:pt x="0" y="6609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4D625B1E-E911-468C-BE34-1735B5130C19}"/>
                </a:ext>
              </a:extLst>
            </p:cNvPr>
            <p:cNvSpPr/>
            <p:nvPr/>
          </p:nvSpPr>
          <p:spPr>
            <a:xfrm>
              <a:off x="3725356" y="2420756"/>
              <a:ext cx="5" cy="55"/>
            </a:xfrm>
            <a:custGeom>
              <a:avLst/>
              <a:gdLst>
                <a:gd name="connsiteX0" fmla="*/ 5 w 5"/>
                <a:gd name="connsiteY0" fmla="*/ 0 h 55"/>
                <a:gd name="connsiteX1" fmla="*/ 5 w 5"/>
                <a:gd name="connsiteY1" fmla="*/ 0 h 55"/>
                <a:gd name="connsiteX2" fmla="*/ 0 w 5"/>
                <a:gd name="connsiteY2" fmla="*/ 56 h 55"/>
                <a:gd name="connsiteX3" fmla="*/ 5 w 5"/>
                <a:gd name="connsiteY3" fmla="*/ 0 h 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" h="55">
                  <a:moveTo>
                    <a:pt x="5" y="0"/>
                  </a:moveTo>
                  <a:lnTo>
                    <a:pt x="5" y="0"/>
                  </a:lnTo>
                  <a:lnTo>
                    <a:pt x="0" y="5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00834815-4DF7-4C07-811A-8B9585056D8D}"/>
                </a:ext>
              </a:extLst>
            </p:cNvPr>
            <p:cNvSpPr/>
            <p:nvPr/>
          </p:nvSpPr>
          <p:spPr>
            <a:xfrm>
              <a:off x="3614843" y="2532495"/>
              <a:ext cx="4065" cy="7631"/>
            </a:xfrm>
            <a:custGeom>
              <a:avLst/>
              <a:gdLst>
                <a:gd name="connsiteX0" fmla="*/ 0 w 4065"/>
                <a:gd name="connsiteY0" fmla="*/ 7632 h 7631"/>
                <a:gd name="connsiteX1" fmla="*/ 4065 w 4065"/>
                <a:gd name="connsiteY1" fmla="*/ 0 h 7631"/>
                <a:gd name="connsiteX2" fmla="*/ 0 w 4065"/>
                <a:gd name="connsiteY2" fmla="*/ 7632 h 7631"/>
                <a:gd name="connsiteX3" fmla="*/ 0 w 4065"/>
                <a:gd name="connsiteY3" fmla="*/ 7632 h 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" h="7631">
                  <a:moveTo>
                    <a:pt x="0" y="7632"/>
                  </a:moveTo>
                  <a:cubicBezTo>
                    <a:pt x="1425" y="5108"/>
                    <a:pt x="2859" y="2595"/>
                    <a:pt x="4065" y="0"/>
                  </a:cubicBezTo>
                  <a:cubicBezTo>
                    <a:pt x="2859" y="2595"/>
                    <a:pt x="1430" y="5098"/>
                    <a:pt x="0" y="7632"/>
                  </a:cubicBezTo>
                  <a:lnTo>
                    <a:pt x="0" y="7632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E6168E62-D697-466C-BE2A-71E39F46BE4B}"/>
                </a:ext>
              </a:extLst>
            </p:cNvPr>
            <p:cNvSpPr/>
            <p:nvPr/>
          </p:nvSpPr>
          <p:spPr>
            <a:xfrm>
              <a:off x="3727565" y="2433730"/>
              <a:ext cx="437" cy="3286"/>
            </a:xfrm>
            <a:custGeom>
              <a:avLst/>
              <a:gdLst>
                <a:gd name="connsiteX0" fmla="*/ 0 w 437"/>
                <a:gd name="connsiteY0" fmla="*/ 0 h 3286"/>
                <a:gd name="connsiteX1" fmla="*/ 438 w 437"/>
                <a:gd name="connsiteY1" fmla="*/ 3287 h 3286"/>
                <a:gd name="connsiteX2" fmla="*/ 0 w 437"/>
                <a:gd name="connsiteY2" fmla="*/ 0 h 3286"/>
                <a:gd name="connsiteX3" fmla="*/ 0 w 437"/>
                <a:gd name="connsiteY3" fmla="*/ 0 h 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" h="3286">
                  <a:moveTo>
                    <a:pt x="0" y="0"/>
                  </a:moveTo>
                  <a:cubicBezTo>
                    <a:pt x="107" y="1084"/>
                    <a:pt x="321" y="2188"/>
                    <a:pt x="438" y="3287"/>
                  </a:cubicBezTo>
                  <a:cubicBezTo>
                    <a:pt x="321" y="2188"/>
                    <a:pt x="102" y="1089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64123484-8F22-4F87-94F6-7C93F79CA90F}"/>
                </a:ext>
              </a:extLst>
            </p:cNvPr>
            <p:cNvSpPr/>
            <p:nvPr/>
          </p:nvSpPr>
          <p:spPr>
            <a:xfrm>
              <a:off x="3275265" y="2420756"/>
              <a:ext cx="453504" cy="283133"/>
            </a:xfrm>
            <a:custGeom>
              <a:avLst/>
              <a:gdLst>
                <a:gd name="connsiteX0" fmla="*/ 452737 w 453504"/>
                <a:gd name="connsiteY0" fmla="*/ 16261 h 283133"/>
                <a:gd name="connsiteX1" fmla="*/ 452294 w 453504"/>
                <a:gd name="connsiteY1" fmla="*/ 12974 h 283133"/>
                <a:gd name="connsiteX2" fmla="*/ 450091 w 453504"/>
                <a:gd name="connsiteY2" fmla="*/ 56 h 283133"/>
                <a:gd name="connsiteX3" fmla="*/ 450091 w 453504"/>
                <a:gd name="connsiteY3" fmla="*/ 0 h 283133"/>
                <a:gd name="connsiteX4" fmla="*/ 447130 w 453504"/>
                <a:gd name="connsiteY4" fmla="*/ 8212 h 283133"/>
                <a:gd name="connsiteX5" fmla="*/ 439880 w 453504"/>
                <a:gd name="connsiteY5" fmla="*/ 23384 h 283133"/>
                <a:gd name="connsiteX6" fmla="*/ 430869 w 453504"/>
                <a:gd name="connsiteY6" fmla="*/ 38500 h 283133"/>
                <a:gd name="connsiteX7" fmla="*/ 420103 w 453504"/>
                <a:gd name="connsiteY7" fmla="*/ 53316 h 283133"/>
                <a:gd name="connsiteX8" fmla="*/ 407908 w 453504"/>
                <a:gd name="connsiteY8" fmla="*/ 67399 h 283133"/>
                <a:gd name="connsiteX9" fmla="*/ 394944 w 453504"/>
                <a:gd name="connsiteY9" fmla="*/ 80011 h 283133"/>
                <a:gd name="connsiteX10" fmla="*/ 381324 w 453504"/>
                <a:gd name="connsiteY10" fmla="*/ 90976 h 283133"/>
                <a:gd name="connsiteX11" fmla="*/ 367480 w 453504"/>
                <a:gd name="connsiteY11" fmla="*/ 100246 h 283133"/>
                <a:gd name="connsiteX12" fmla="*/ 353529 w 453504"/>
                <a:gd name="connsiteY12" fmla="*/ 107664 h 283133"/>
                <a:gd name="connsiteX13" fmla="*/ 343643 w 453504"/>
                <a:gd name="connsiteY13" fmla="*/ 111729 h 283133"/>
                <a:gd name="connsiteX14" fmla="*/ 343643 w 453504"/>
                <a:gd name="connsiteY14" fmla="*/ 111739 h 283133"/>
                <a:gd name="connsiteX15" fmla="*/ 339573 w 453504"/>
                <a:gd name="connsiteY15" fmla="*/ 119371 h 283133"/>
                <a:gd name="connsiteX16" fmla="*/ 336057 w 453504"/>
                <a:gd name="connsiteY16" fmla="*/ 125553 h 283133"/>
                <a:gd name="connsiteX17" fmla="*/ 331890 w 453504"/>
                <a:gd name="connsiteY17" fmla="*/ 132162 h 283133"/>
                <a:gd name="connsiteX18" fmla="*/ 326614 w 453504"/>
                <a:gd name="connsiteY18" fmla="*/ 139733 h 283133"/>
                <a:gd name="connsiteX19" fmla="*/ 322880 w 453504"/>
                <a:gd name="connsiteY19" fmla="*/ 144759 h 283133"/>
                <a:gd name="connsiteX20" fmla="*/ 312439 w 453504"/>
                <a:gd name="connsiteY20" fmla="*/ 157189 h 283133"/>
                <a:gd name="connsiteX21" fmla="*/ 183025 w 453504"/>
                <a:gd name="connsiteY21" fmla="*/ 239704 h 283133"/>
                <a:gd name="connsiteX22" fmla="*/ 14607 w 453504"/>
                <a:gd name="connsiteY22" fmla="*/ 267682 h 283133"/>
                <a:gd name="connsiteX23" fmla="*/ 2417 w 453504"/>
                <a:gd name="connsiteY23" fmla="*/ 267682 h 283133"/>
                <a:gd name="connsiteX24" fmla="*/ 0 w 453504"/>
                <a:gd name="connsiteY24" fmla="*/ 277328 h 283133"/>
                <a:gd name="connsiteX25" fmla="*/ 84479 w 453504"/>
                <a:gd name="connsiteY25" fmla="*/ 283133 h 283133"/>
                <a:gd name="connsiteX26" fmla="*/ 173801 w 453504"/>
                <a:gd name="connsiteY26" fmla="*/ 275395 h 283133"/>
                <a:gd name="connsiteX27" fmla="*/ 417035 w 453504"/>
                <a:gd name="connsiteY27" fmla="*/ 143208 h 283133"/>
                <a:gd name="connsiteX28" fmla="*/ 453505 w 453504"/>
                <a:gd name="connsiteY28" fmla="*/ 29815 h 283133"/>
                <a:gd name="connsiteX29" fmla="*/ 452737 w 453504"/>
                <a:gd name="connsiteY29" fmla="*/ 16261 h 283133"/>
                <a:gd name="connsiteX30" fmla="*/ 452737 w 453504"/>
                <a:gd name="connsiteY30" fmla="*/ 16261 h 28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53504" h="283133">
                  <a:moveTo>
                    <a:pt x="452737" y="16261"/>
                  </a:moveTo>
                  <a:cubicBezTo>
                    <a:pt x="452625" y="15157"/>
                    <a:pt x="452406" y="14058"/>
                    <a:pt x="452294" y="12974"/>
                  </a:cubicBezTo>
                  <a:cubicBezTo>
                    <a:pt x="451750" y="8604"/>
                    <a:pt x="451088" y="4284"/>
                    <a:pt x="450091" y="56"/>
                  </a:cubicBezTo>
                  <a:cubicBezTo>
                    <a:pt x="450096" y="36"/>
                    <a:pt x="450091" y="20"/>
                    <a:pt x="450091" y="0"/>
                  </a:cubicBezTo>
                  <a:cubicBezTo>
                    <a:pt x="449109" y="2747"/>
                    <a:pt x="448229" y="5525"/>
                    <a:pt x="447130" y="8212"/>
                  </a:cubicBezTo>
                  <a:cubicBezTo>
                    <a:pt x="444937" y="13412"/>
                    <a:pt x="442520" y="18443"/>
                    <a:pt x="439880" y="23384"/>
                  </a:cubicBezTo>
                  <a:cubicBezTo>
                    <a:pt x="437137" y="28578"/>
                    <a:pt x="434166" y="33590"/>
                    <a:pt x="430869" y="38500"/>
                  </a:cubicBezTo>
                  <a:cubicBezTo>
                    <a:pt x="427577" y="43613"/>
                    <a:pt x="423945" y="48513"/>
                    <a:pt x="420103" y="53316"/>
                  </a:cubicBezTo>
                  <a:cubicBezTo>
                    <a:pt x="416262" y="58200"/>
                    <a:pt x="412304" y="62881"/>
                    <a:pt x="407908" y="67399"/>
                  </a:cubicBezTo>
                  <a:cubicBezTo>
                    <a:pt x="403848" y="71800"/>
                    <a:pt x="399452" y="75987"/>
                    <a:pt x="394944" y="80011"/>
                  </a:cubicBezTo>
                  <a:cubicBezTo>
                    <a:pt x="390553" y="83883"/>
                    <a:pt x="386045" y="87531"/>
                    <a:pt x="381324" y="90976"/>
                  </a:cubicBezTo>
                  <a:cubicBezTo>
                    <a:pt x="376928" y="94313"/>
                    <a:pt x="372313" y="97392"/>
                    <a:pt x="367480" y="100246"/>
                  </a:cubicBezTo>
                  <a:cubicBezTo>
                    <a:pt x="362977" y="102953"/>
                    <a:pt x="358357" y="105441"/>
                    <a:pt x="353529" y="107664"/>
                  </a:cubicBezTo>
                  <a:cubicBezTo>
                    <a:pt x="350232" y="109170"/>
                    <a:pt x="347047" y="110508"/>
                    <a:pt x="343643" y="111729"/>
                  </a:cubicBezTo>
                  <a:lnTo>
                    <a:pt x="343643" y="111739"/>
                  </a:lnTo>
                  <a:cubicBezTo>
                    <a:pt x="342437" y="114334"/>
                    <a:pt x="341003" y="116847"/>
                    <a:pt x="339573" y="119371"/>
                  </a:cubicBezTo>
                  <a:cubicBezTo>
                    <a:pt x="338479" y="121437"/>
                    <a:pt x="337268" y="123513"/>
                    <a:pt x="336057" y="125553"/>
                  </a:cubicBezTo>
                  <a:cubicBezTo>
                    <a:pt x="334745" y="127771"/>
                    <a:pt x="333315" y="129974"/>
                    <a:pt x="331890" y="132162"/>
                  </a:cubicBezTo>
                  <a:cubicBezTo>
                    <a:pt x="330247" y="134716"/>
                    <a:pt x="328375" y="137240"/>
                    <a:pt x="326614" y="139733"/>
                  </a:cubicBezTo>
                  <a:cubicBezTo>
                    <a:pt x="325413" y="141412"/>
                    <a:pt x="324197" y="143101"/>
                    <a:pt x="322880" y="144759"/>
                  </a:cubicBezTo>
                  <a:cubicBezTo>
                    <a:pt x="319588" y="148982"/>
                    <a:pt x="316184" y="153134"/>
                    <a:pt x="312439" y="157189"/>
                  </a:cubicBezTo>
                  <a:cubicBezTo>
                    <a:pt x="279155" y="193542"/>
                    <a:pt x="236086" y="221026"/>
                    <a:pt x="183025" y="239704"/>
                  </a:cubicBezTo>
                  <a:cubicBezTo>
                    <a:pt x="129852" y="258351"/>
                    <a:pt x="73718" y="267682"/>
                    <a:pt x="14607" y="267682"/>
                  </a:cubicBezTo>
                  <a:cubicBezTo>
                    <a:pt x="10435" y="267682"/>
                    <a:pt x="6477" y="267682"/>
                    <a:pt x="2417" y="267682"/>
                  </a:cubicBezTo>
                  <a:lnTo>
                    <a:pt x="0" y="277328"/>
                  </a:lnTo>
                  <a:cubicBezTo>
                    <a:pt x="27571" y="281185"/>
                    <a:pt x="55692" y="283133"/>
                    <a:pt x="84479" y="283133"/>
                  </a:cubicBezTo>
                  <a:cubicBezTo>
                    <a:pt x="113266" y="283133"/>
                    <a:pt x="143035" y="280539"/>
                    <a:pt x="173801" y="275395"/>
                  </a:cubicBezTo>
                  <a:cubicBezTo>
                    <a:pt x="284873" y="256102"/>
                    <a:pt x="365948" y="212031"/>
                    <a:pt x="417035" y="143208"/>
                  </a:cubicBezTo>
                  <a:cubicBezTo>
                    <a:pt x="441309" y="110396"/>
                    <a:pt x="453505" y="72604"/>
                    <a:pt x="453505" y="29815"/>
                  </a:cubicBezTo>
                  <a:cubicBezTo>
                    <a:pt x="453505" y="25210"/>
                    <a:pt x="453174" y="20708"/>
                    <a:pt x="452737" y="16261"/>
                  </a:cubicBezTo>
                  <a:lnTo>
                    <a:pt x="452737" y="16261"/>
                  </a:lnTo>
                  <a:close/>
                </a:path>
              </a:pathLst>
            </a:custGeom>
            <a:solidFill>
              <a:srgbClr val="003082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5891A722-CD32-4978-A6DB-570486184168}"/>
                </a:ext>
              </a:extLst>
            </p:cNvPr>
            <p:cNvSpPr/>
            <p:nvPr/>
          </p:nvSpPr>
          <p:spPr>
            <a:xfrm>
              <a:off x="3305696" y="1969912"/>
              <a:ext cx="171266" cy="115753"/>
            </a:xfrm>
            <a:custGeom>
              <a:avLst/>
              <a:gdLst>
                <a:gd name="connsiteX0" fmla="*/ 166006 w 171266"/>
                <a:gd name="connsiteY0" fmla="*/ 0 h 115753"/>
                <a:gd name="connsiteX1" fmla="*/ 161056 w 171266"/>
                <a:gd name="connsiteY1" fmla="*/ 71 h 115753"/>
                <a:gd name="connsiteX2" fmla="*/ 152045 w 171266"/>
                <a:gd name="connsiteY2" fmla="*/ 397 h 115753"/>
                <a:gd name="connsiteX3" fmla="*/ 149511 w 171266"/>
                <a:gd name="connsiteY3" fmla="*/ 570 h 115753"/>
                <a:gd name="connsiteX4" fmla="*/ 89312 w 171266"/>
                <a:gd name="connsiteY4" fmla="*/ 11514 h 115753"/>
                <a:gd name="connsiteX5" fmla="*/ 15157 w 171266"/>
                <a:gd name="connsiteY5" fmla="*/ 52446 h 115753"/>
                <a:gd name="connsiteX6" fmla="*/ 0 w 171266"/>
                <a:gd name="connsiteY6" fmla="*/ 115754 h 115753"/>
                <a:gd name="connsiteX7" fmla="*/ 94700 w 171266"/>
                <a:gd name="connsiteY7" fmla="*/ 48360 h 115753"/>
                <a:gd name="connsiteX8" fmla="*/ 152483 w 171266"/>
                <a:gd name="connsiteY8" fmla="*/ 38591 h 115753"/>
                <a:gd name="connsiteX9" fmla="*/ 155775 w 171266"/>
                <a:gd name="connsiteY9" fmla="*/ 38530 h 115753"/>
                <a:gd name="connsiteX10" fmla="*/ 159290 w 171266"/>
                <a:gd name="connsiteY10" fmla="*/ 28197 h 115753"/>
                <a:gd name="connsiteX11" fmla="*/ 167639 w 171266"/>
                <a:gd name="connsiteY11" fmla="*/ 7072 h 115753"/>
                <a:gd name="connsiteX12" fmla="*/ 171267 w 171266"/>
                <a:gd name="connsiteY12" fmla="*/ 183 h 115753"/>
                <a:gd name="connsiteX13" fmla="*/ 166006 w 171266"/>
                <a:gd name="connsiteY13" fmla="*/ 0 h 115753"/>
                <a:gd name="connsiteX14" fmla="*/ 166006 w 171266"/>
                <a:gd name="connsiteY14" fmla="*/ 0 h 11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1266" h="115753">
                  <a:moveTo>
                    <a:pt x="166006" y="0"/>
                  </a:moveTo>
                  <a:cubicBezTo>
                    <a:pt x="164465" y="0"/>
                    <a:pt x="162811" y="31"/>
                    <a:pt x="161056" y="71"/>
                  </a:cubicBezTo>
                  <a:cubicBezTo>
                    <a:pt x="158095" y="188"/>
                    <a:pt x="155011" y="198"/>
                    <a:pt x="152045" y="397"/>
                  </a:cubicBezTo>
                  <a:cubicBezTo>
                    <a:pt x="151170" y="438"/>
                    <a:pt x="150280" y="514"/>
                    <a:pt x="149511" y="570"/>
                  </a:cubicBezTo>
                  <a:cubicBezTo>
                    <a:pt x="128422" y="2183"/>
                    <a:pt x="108315" y="5963"/>
                    <a:pt x="89312" y="11514"/>
                  </a:cubicBezTo>
                  <a:cubicBezTo>
                    <a:pt x="64488" y="19232"/>
                    <a:pt x="38230" y="31865"/>
                    <a:pt x="15157" y="52446"/>
                  </a:cubicBezTo>
                  <a:lnTo>
                    <a:pt x="0" y="115754"/>
                  </a:lnTo>
                  <a:cubicBezTo>
                    <a:pt x="24167" y="92004"/>
                    <a:pt x="56577" y="59660"/>
                    <a:pt x="94700" y="48360"/>
                  </a:cubicBezTo>
                  <a:cubicBezTo>
                    <a:pt x="114141" y="42555"/>
                    <a:pt x="133586" y="39456"/>
                    <a:pt x="152483" y="38591"/>
                  </a:cubicBezTo>
                  <a:cubicBezTo>
                    <a:pt x="153587" y="38530"/>
                    <a:pt x="154681" y="38581"/>
                    <a:pt x="155775" y="38530"/>
                  </a:cubicBezTo>
                  <a:cubicBezTo>
                    <a:pt x="156879" y="35020"/>
                    <a:pt x="158084" y="31626"/>
                    <a:pt x="159290" y="28197"/>
                  </a:cubicBezTo>
                  <a:cubicBezTo>
                    <a:pt x="161712" y="21043"/>
                    <a:pt x="164454" y="13992"/>
                    <a:pt x="167639" y="7072"/>
                  </a:cubicBezTo>
                  <a:cubicBezTo>
                    <a:pt x="168850" y="4706"/>
                    <a:pt x="170168" y="2483"/>
                    <a:pt x="171267" y="183"/>
                  </a:cubicBezTo>
                  <a:cubicBezTo>
                    <a:pt x="169512" y="107"/>
                    <a:pt x="167751" y="0"/>
                    <a:pt x="166006" y="0"/>
                  </a:cubicBezTo>
                  <a:lnTo>
                    <a:pt x="166006" y="0"/>
                  </a:lnTo>
                  <a:close/>
                </a:path>
              </a:pathLst>
            </a:custGeom>
            <a:solidFill>
              <a:srgbClr val="EF9B11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C04FF6A9-F661-4D93-90B1-C269251F0A46}"/>
                </a:ext>
              </a:extLst>
            </p:cNvPr>
            <p:cNvSpPr/>
            <p:nvPr/>
          </p:nvSpPr>
          <p:spPr>
            <a:xfrm>
              <a:off x="3686363" y="2073246"/>
              <a:ext cx="676968" cy="309005"/>
            </a:xfrm>
            <a:custGeom>
              <a:avLst/>
              <a:gdLst>
                <a:gd name="connsiteX0" fmla="*/ 68121 w 676968"/>
                <a:gd name="connsiteY0" fmla="*/ 309005 h 309005"/>
                <a:gd name="connsiteX1" fmla="*/ 137438 w 676968"/>
                <a:gd name="connsiteY1" fmla="*/ 126672 h 309005"/>
                <a:gd name="connsiteX2" fmla="*/ 329692 w 676968"/>
                <a:gd name="connsiteY2" fmla="*/ 35198 h 309005"/>
                <a:gd name="connsiteX3" fmla="*/ 521840 w 676968"/>
                <a:gd name="connsiteY3" fmla="*/ 126672 h 309005"/>
                <a:gd name="connsiteX4" fmla="*/ 590719 w 676968"/>
                <a:gd name="connsiteY4" fmla="*/ 304314 h 309005"/>
                <a:gd name="connsiteX5" fmla="*/ 607199 w 676968"/>
                <a:gd name="connsiteY5" fmla="*/ 300274 h 309005"/>
                <a:gd name="connsiteX6" fmla="*/ 626090 w 676968"/>
                <a:gd name="connsiteY6" fmla="*/ 298713 h 309005"/>
                <a:gd name="connsiteX7" fmla="*/ 628186 w 676968"/>
                <a:gd name="connsiteY7" fmla="*/ 298692 h 309005"/>
                <a:gd name="connsiteX8" fmla="*/ 646528 w 676968"/>
                <a:gd name="connsiteY8" fmla="*/ 299705 h 309005"/>
                <a:gd name="connsiteX9" fmla="*/ 661791 w 676968"/>
                <a:gd name="connsiteY9" fmla="*/ 301913 h 309005"/>
                <a:gd name="connsiteX10" fmla="*/ 675864 w 676968"/>
                <a:gd name="connsiteY10" fmla="*/ 304696 h 309005"/>
                <a:gd name="connsiteX11" fmla="*/ 676968 w 676968"/>
                <a:gd name="connsiteY11" fmla="*/ 304935 h 309005"/>
                <a:gd name="connsiteX12" fmla="*/ 584130 w 676968"/>
                <a:gd name="connsiteY12" fmla="*/ 101441 h 309005"/>
                <a:gd name="connsiteX13" fmla="*/ 329692 w 676968"/>
                <a:gd name="connsiteY13" fmla="*/ 0 h 309005"/>
                <a:gd name="connsiteX14" fmla="*/ 75147 w 676968"/>
                <a:gd name="connsiteY14" fmla="*/ 101441 h 309005"/>
                <a:gd name="connsiteX15" fmla="*/ 0 w 676968"/>
                <a:gd name="connsiteY15" fmla="*/ 226847 h 309005"/>
                <a:gd name="connsiteX16" fmla="*/ 12740 w 676968"/>
                <a:gd name="connsiteY16" fmla="*/ 236743 h 309005"/>
                <a:gd name="connsiteX17" fmla="*/ 68121 w 676968"/>
                <a:gd name="connsiteY17" fmla="*/ 309005 h 309005"/>
                <a:gd name="connsiteX18" fmla="*/ 68121 w 676968"/>
                <a:gd name="connsiteY18" fmla="*/ 309005 h 30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6968" h="309005">
                  <a:moveTo>
                    <a:pt x="68121" y="309005"/>
                  </a:moveTo>
                  <a:cubicBezTo>
                    <a:pt x="76023" y="235979"/>
                    <a:pt x="98979" y="175078"/>
                    <a:pt x="137438" y="126672"/>
                  </a:cubicBezTo>
                  <a:cubicBezTo>
                    <a:pt x="185884" y="65674"/>
                    <a:pt x="249930" y="35198"/>
                    <a:pt x="329692" y="35198"/>
                  </a:cubicBezTo>
                  <a:cubicBezTo>
                    <a:pt x="409337" y="35198"/>
                    <a:pt x="473388" y="65674"/>
                    <a:pt x="521840" y="126672"/>
                  </a:cubicBezTo>
                  <a:cubicBezTo>
                    <a:pt x="559520" y="174055"/>
                    <a:pt x="582375" y="233359"/>
                    <a:pt x="590719" y="304314"/>
                  </a:cubicBezTo>
                  <a:cubicBezTo>
                    <a:pt x="596000" y="302640"/>
                    <a:pt x="601378" y="301190"/>
                    <a:pt x="607199" y="300274"/>
                  </a:cubicBezTo>
                  <a:cubicBezTo>
                    <a:pt x="613350" y="299308"/>
                    <a:pt x="619501" y="298794"/>
                    <a:pt x="626090" y="298713"/>
                  </a:cubicBezTo>
                  <a:lnTo>
                    <a:pt x="628186" y="298692"/>
                  </a:lnTo>
                  <a:cubicBezTo>
                    <a:pt x="634118" y="298692"/>
                    <a:pt x="640153" y="299023"/>
                    <a:pt x="646528" y="299705"/>
                  </a:cubicBezTo>
                  <a:cubicBezTo>
                    <a:pt x="652134" y="300320"/>
                    <a:pt x="656963" y="301048"/>
                    <a:pt x="661791" y="301913"/>
                  </a:cubicBezTo>
                  <a:cubicBezTo>
                    <a:pt x="666202" y="302640"/>
                    <a:pt x="671020" y="303643"/>
                    <a:pt x="675864" y="304696"/>
                  </a:cubicBezTo>
                  <a:lnTo>
                    <a:pt x="676968" y="304935"/>
                  </a:lnTo>
                  <a:cubicBezTo>
                    <a:pt x="666635" y="223463"/>
                    <a:pt x="635767" y="155617"/>
                    <a:pt x="584130" y="101441"/>
                  </a:cubicBezTo>
                  <a:cubicBezTo>
                    <a:pt x="519647" y="33829"/>
                    <a:pt x="434828" y="0"/>
                    <a:pt x="329692" y="0"/>
                  </a:cubicBezTo>
                  <a:cubicBezTo>
                    <a:pt x="224440" y="-5"/>
                    <a:pt x="139631" y="33824"/>
                    <a:pt x="75147" y="101441"/>
                  </a:cubicBezTo>
                  <a:cubicBezTo>
                    <a:pt x="41089" y="137255"/>
                    <a:pt x="16037" y="179107"/>
                    <a:pt x="0" y="226847"/>
                  </a:cubicBezTo>
                  <a:cubicBezTo>
                    <a:pt x="4284" y="230098"/>
                    <a:pt x="8568" y="233268"/>
                    <a:pt x="12740" y="236743"/>
                  </a:cubicBezTo>
                  <a:cubicBezTo>
                    <a:pt x="37681" y="257893"/>
                    <a:pt x="56134" y="282157"/>
                    <a:pt x="68121" y="309005"/>
                  </a:cubicBezTo>
                  <a:lnTo>
                    <a:pt x="68121" y="309005"/>
                  </a:lnTo>
                  <a:close/>
                </a:path>
              </a:pathLst>
            </a:custGeom>
            <a:solidFill>
              <a:srgbClr val="A7A9AC"/>
            </a:solidFill>
            <a:ln w="5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t-LT"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58039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56548" y="321566"/>
            <a:ext cx="7669603" cy="11489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lt-LT" sz="3733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Didžiausia </a:t>
            </a:r>
            <a:r>
              <a:rPr lang="lt-LT" sz="3733" b="1" i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agroverslo</a:t>
            </a:r>
            <a:r>
              <a:rPr lang="lt-LT" sz="3733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ir maisto  grupė Baltijos šalių regione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xmlns="" id="{CED9D5D4-422F-4AB1-8027-F336EC4F4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</p:spPr>
        <p:txBody>
          <a:bodyPr/>
          <a:lstStyle/>
          <a:p>
            <a:pPr defTabSz="914377"/>
            <a:fld id="{0501A8DF-6D26-43B3-AB00-64F4F8FA88C7}" type="slidenum">
              <a:rPr lang="lt-LT">
                <a:solidFill>
                  <a:prstClr val="black"/>
                </a:solidFill>
                <a:latin typeface="Calibri"/>
              </a:rPr>
              <a:pPr defTabSz="914377"/>
              <a:t>3</a:t>
            </a:fld>
            <a:endParaRPr lang="lt-L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6CD9A44-7787-4DFA-AD4C-D37A8411EBEB}"/>
              </a:ext>
            </a:extLst>
          </p:cNvPr>
          <p:cNvSpPr txBox="1"/>
          <p:nvPr/>
        </p:nvSpPr>
        <p:spPr>
          <a:xfrm>
            <a:off x="8870969" y="2310577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en-US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&gt;5</a:t>
            </a: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US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600</a:t>
            </a: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Darbuotojų</a:t>
            </a:r>
            <a:endParaRPr lang="en-US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CFA6126-C507-41F7-9592-7743E3587B5F}"/>
              </a:ext>
            </a:extLst>
          </p:cNvPr>
          <p:cNvSpPr txBox="1"/>
          <p:nvPr/>
        </p:nvSpPr>
        <p:spPr>
          <a:xfrm>
            <a:off x="7250910" y="2310577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en-US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78</a:t>
            </a:r>
            <a:endParaRPr lang="en-US" sz="18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Įmonės</a:t>
            </a:r>
            <a:endParaRPr lang="en-US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5129BCB-0B25-4927-991B-9AA87F85E152}"/>
              </a:ext>
            </a:extLst>
          </p:cNvPr>
          <p:cNvSpPr txBox="1"/>
          <p:nvPr/>
        </p:nvSpPr>
        <p:spPr>
          <a:xfrm>
            <a:off x="7239934" y="3652530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942</a:t>
            </a:r>
            <a:endParaRPr lang="en-GB" sz="2133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mln. Eur </a:t>
            </a: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Pajamos</a:t>
            </a:r>
            <a:endParaRPr lang="en-GB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99630BC-9F11-47EA-8141-F545E0FD731B}"/>
              </a:ext>
            </a:extLst>
          </p:cNvPr>
          <p:cNvSpPr txBox="1"/>
          <p:nvPr/>
        </p:nvSpPr>
        <p:spPr>
          <a:xfrm>
            <a:off x="8870969" y="3652530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35</a:t>
            </a:r>
            <a:endParaRPr lang="lt-LT" sz="18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Mln. </a:t>
            </a: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E</a:t>
            </a:r>
            <a:r>
              <a:rPr lang="lt-LT" sz="1067" b="1" i="1" dirty="0" err="1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ur</a:t>
            </a: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/>
            </a:r>
            <a:b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EBITDA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A229D62-9DAD-429B-A219-57BCC0E4DCEF}"/>
              </a:ext>
            </a:extLst>
          </p:cNvPr>
          <p:cNvSpPr txBox="1"/>
          <p:nvPr/>
        </p:nvSpPr>
        <p:spPr>
          <a:xfrm>
            <a:off x="10375624" y="2310577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48000" rIns="0" bIns="0" rtlCol="0">
            <a:noAutofit/>
          </a:bodyPr>
          <a:lstStyle/>
          <a:p>
            <a:pPr algn="ctr" defTabSz="914377">
              <a:defRPr/>
            </a:pPr>
            <a:r>
              <a:rPr lang="en-US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11</a:t>
            </a: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Veiklos sričių</a:t>
            </a:r>
            <a:endParaRPr lang="en-US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9DF94FB-73FA-4AB5-A139-A803BB034175}"/>
              </a:ext>
            </a:extLst>
          </p:cNvPr>
          <p:cNvSpPr txBox="1"/>
          <p:nvPr/>
        </p:nvSpPr>
        <p:spPr>
          <a:xfrm>
            <a:off x="10375624" y="3652530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en-US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3</a:t>
            </a: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,</a:t>
            </a:r>
            <a:r>
              <a:rPr lang="en-US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2</a:t>
            </a:r>
          </a:p>
          <a:p>
            <a:pPr algn="ctr" defTabSz="914377">
              <a:defRPr/>
            </a:pPr>
            <a:r>
              <a:rPr lang="en-US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M</a:t>
            </a:r>
            <a:r>
              <a:rPr lang="lt-LT" sz="1067" b="1" i="1" dirty="0" err="1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ln</a:t>
            </a: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  <a:r>
              <a:rPr lang="en-US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 ton</a:t>
            </a: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ų</a:t>
            </a:r>
            <a:endParaRPr lang="en-US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Produkcijos</a:t>
            </a:r>
            <a:endParaRPr lang="en-US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D2DE93A-0852-40E2-AC10-40ED074CE00D}"/>
              </a:ext>
            </a:extLst>
          </p:cNvPr>
          <p:cNvGrpSpPr/>
          <p:nvPr/>
        </p:nvGrpSpPr>
        <p:grpSpPr>
          <a:xfrm>
            <a:off x="753409" y="2261247"/>
            <a:ext cx="4578740" cy="4070277"/>
            <a:chOff x="527886" y="1695935"/>
            <a:chExt cx="3434055" cy="3052708"/>
          </a:xfrm>
        </p:grpSpPr>
        <p:sp>
          <p:nvSpPr>
            <p:cNvPr id="31" name="object 24">
              <a:extLst>
                <a:ext uri="{FF2B5EF4-FFF2-40B4-BE49-F238E27FC236}">
                  <a16:creationId xmlns:a16="http://schemas.microsoft.com/office/drawing/2014/main" xmlns="" id="{D3611CB6-76A0-4713-B741-B3E7DF0FD829}"/>
                </a:ext>
              </a:extLst>
            </p:cNvPr>
            <p:cNvSpPr txBox="1"/>
            <p:nvPr/>
          </p:nvSpPr>
          <p:spPr>
            <a:xfrm>
              <a:off x="1921368" y="4434838"/>
              <a:ext cx="926923" cy="175450"/>
            </a:xfrm>
            <a:prstGeom prst="rect">
              <a:avLst/>
            </a:prstGeom>
          </p:spPr>
          <p:txBody>
            <a:bodyPr vert="horz" wrap="square" lIns="0" tIns="8087" rIns="0" bIns="0" rtlCol="0">
              <a:spAutoFit/>
            </a:bodyPr>
            <a:lstStyle/>
            <a:p>
              <a:pPr marL="7701" defTabSz="554478">
                <a:spcBef>
                  <a:spcPts val="64"/>
                </a:spcBef>
                <a:defRPr/>
              </a:pPr>
              <a:r>
                <a:rPr lang="lt-LT" sz="1467" i="1" spc="60" dirty="0">
                  <a:solidFill>
                    <a:srgbClr val="474556"/>
                  </a:solidFill>
                  <a:latin typeface="Calibri"/>
                  <a:ea typeface="Georgia" charset="0"/>
                  <a:cs typeface="Georgia" charset="0"/>
                </a:rPr>
                <a:t>Ūkininkavimas</a:t>
              </a:r>
              <a:r>
                <a:rPr lang="en-US" sz="1467" i="1" spc="60" dirty="0">
                  <a:solidFill>
                    <a:srgbClr val="474556"/>
                  </a:solidFill>
                  <a:latin typeface="Calibri"/>
                  <a:ea typeface="Georgia" charset="0"/>
                  <a:cs typeface="Georgia" charset="0"/>
                </a:rPr>
                <a:t> </a:t>
              </a:r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xmlns="" id="{C799ABAF-E790-45B3-B992-24F5383F5CF2}"/>
                </a:ext>
              </a:extLst>
            </p:cNvPr>
            <p:cNvSpPr txBox="1"/>
            <p:nvPr/>
          </p:nvSpPr>
          <p:spPr>
            <a:xfrm>
              <a:off x="3031342" y="3667813"/>
              <a:ext cx="930599" cy="514100"/>
            </a:xfrm>
            <a:prstGeom prst="rect">
              <a:avLst/>
            </a:prstGeom>
          </p:spPr>
          <p:txBody>
            <a:bodyPr vert="horz" wrap="square" lIns="0" tIns="8087" rIns="0" bIns="0" rtlCol="0">
              <a:spAutoFit/>
            </a:bodyPr>
            <a:lstStyle/>
            <a:p>
              <a:pPr marL="79321" algn="ctr" defTabSz="554478">
                <a:spcBef>
                  <a:spcPts val="64"/>
                </a:spcBef>
                <a:defRPr/>
              </a:pPr>
              <a:r>
                <a:rPr lang="lt-LT" sz="1467" i="1" spc="60" dirty="0">
                  <a:solidFill>
                    <a:srgbClr val="474556"/>
                  </a:solidFill>
                  <a:latin typeface="Calibri"/>
                  <a:ea typeface="Georgia" charset="0"/>
                  <a:cs typeface="Georgia" charset="0"/>
                </a:rPr>
                <a:t>Maisto ir pašarų gamyba</a:t>
              </a:r>
              <a:endParaRPr lang="en-US" sz="1467" i="1" spc="60" dirty="0">
                <a:solidFill>
                  <a:srgbClr val="474556"/>
                </a:solidFill>
                <a:latin typeface="Calibri"/>
                <a:ea typeface="Georgia" charset="0"/>
                <a:cs typeface="Georgia" charset="0"/>
              </a:endParaRPr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xmlns="" id="{A191B5B5-C782-4643-A60F-A60CB64631F4}"/>
                </a:ext>
              </a:extLst>
            </p:cNvPr>
            <p:cNvSpPr txBox="1"/>
            <p:nvPr/>
          </p:nvSpPr>
          <p:spPr>
            <a:xfrm>
              <a:off x="2116027" y="2691616"/>
              <a:ext cx="556695" cy="175450"/>
            </a:xfrm>
            <a:prstGeom prst="rect">
              <a:avLst/>
            </a:prstGeom>
          </p:spPr>
          <p:txBody>
            <a:bodyPr vert="horz" wrap="square" lIns="0" tIns="8087" rIns="0" bIns="0" rtlCol="0">
              <a:spAutoFit/>
            </a:bodyPr>
            <a:lstStyle/>
            <a:p>
              <a:pPr marL="12322" defTabSz="554478">
                <a:spcBef>
                  <a:spcPts val="64"/>
                </a:spcBef>
                <a:defRPr/>
              </a:pPr>
              <a:r>
                <a:rPr lang="lt-LT" sz="1467" i="1" spc="60" dirty="0">
                  <a:solidFill>
                    <a:srgbClr val="474556"/>
                  </a:solidFill>
                  <a:latin typeface="Calibri"/>
                  <a:ea typeface="Georgia" charset="0"/>
                  <a:cs typeface="Georgia" charset="0"/>
                </a:rPr>
                <a:t>Prekyba</a:t>
              </a:r>
              <a:endParaRPr lang="en-US" sz="1467" i="1" spc="60" dirty="0">
                <a:solidFill>
                  <a:srgbClr val="474556"/>
                </a:solidFill>
                <a:latin typeface="Calibri"/>
                <a:ea typeface="Georgia" charset="0"/>
                <a:cs typeface="Georgia" charset="0"/>
              </a:endParaRPr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xmlns="" id="{ED4C28F1-F1E2-4595-AB0A-FA60824D6653}"/>
                </a:ext>
              </a:extLst>
            </p:cNvPr>
            <p:cNvSpPr txBox="1"/>
            <p:nvPr/>
          </p:nvSpPr>
          <p:spPr>
            <a:xfrm>
              <a:off x="711703" y="2675036"/>
              <a:ext cx="879794" cy="175450"/>
            </a:xfrm>
            <a:prstGeom prst="rect">
              <a:avLst/>
            </a:prstGeom>
          </p:spPr>
          <p:txBody>
            <a:bodyPr vert="horz" wrap="square" lIns="0" tIns="8087" rIns="0" bIns="0" rtlCol="0">
              <a:spAutoFit/>
            </a:bodyPr>
            <a:lstStyle/>
            <a:p>
              <a:pPr defTabSz="554478">
                <a:defRPr/>
              </a:pPr>
              <a:r>
                <a:rPr lang="lt-LT" sz="1467" i="1" spc="60" dirty="0">
                  <a:solidFill>
                    <a:srgbClr val="474556"/>
                  </a:solidFill>
                  <a:latin typeface="Calibri"/>
                  <a:ea typeface="Georgia" charset="0"/>
                  <a:cs typeface="Georgia" charset="0"/>
                </a:rPr>
                <a:t>Vartotojas</a:t>
              </a:r>
              <a:r>
                <a:rPr lang="en-US" sz="1467" i="1" spc="60" dirty="0">
                  <a:solidFill>
                    <a:srgbClr val="474556"/>
                  </a:solidFill>
                  <a:latin typeface="Calibri"/>
                  <a:ea typeface="Georgia" charset="0"/>
                  <a:cs typeface="Georgia" charset="0"/>
                </a:rPr>
                <a:t> </a:t>
              </a:r>
            </a:p>
          </p:txBody>
        </p:sp>
        <p:sp>
          <p:nvSpPr>
            <p:cNvPr id="35" name="object 24">
              <a:extLst>
                <a:ext uri="{FF2B5EF4-FFF2-40B4-BE49-F238E27FC236}">
                  <a16:creationId xmlns:a16="http://schemas.microsoft.com/office/drawing/2014/main" xmlns="" id="{106895B5-C927-46FD-9E17-EEE863298752}"/>
                </a:ext>
              </a:extLst>
            </p:cNvPr>
            <p:cNvSpPr txBox="1"/>
            <p:nvPr/>
          </p:nvSpPr>
          <p:spPr>
            <a:xfrm>
              <a:off x="1669089" y="3830199"/>
              <a:ext cx="846853" cy="190790"/>
            </a:xfrm>
            <a:prstGeom prst="rect">
              <a:avLst/>
            </a:prstGeom>
          </p:spPr>
          <p:txBody>
            <a:bodyPr vert="horz" wrap="square" lIns="0" tIns="8087" rIns="0" bIns="0" rtlCol="0">
              <a:spAutoFit/>
            </a:bodyPr>
            <a:lstStyle/>
            <a:p>
              <a:pPr marL="7701" defTabSz="554478">
                <a:spcBef>
                  <a:spcPts val="64"/>
                </a:spcBef>
                <a:defRPr/>
              </a:pPr>
              <a:r>
                <a:rPr lang="en-US" sz="1600" i="1" spc="6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  <a:ea typeface="Georgia" charset="0"/>
                  <a:cs typeface="Georgia" charset="0"/>
                </a:rPr>
                <a:t> </a:t>
              </a:r>
            </a:p>
          </p:txBody>
        </p:sp>
        <p:sp>
          <p:nvSpPr>
            <p:cNvPr id="38" name="object 24">
              <a:extLst>
                <a:ext uri="{FF2B5EF4-FFF2-40B4-BE49-F238E27FC236}">
                  <a16:creationId xmlns:a16="http://schemas.microsoft.com/office/drawing/2014/main" xmlns="" id="{269D9589-D8E4-4B1C-94DD-B935A342CB03}"/>
                </a:ext>
              </a:extLst>
            </p:cNvPr>
            <p:cNvSpPr txBox="1"/>
            <p:nvPr/>
          </p:nvSpPr>
          <p:spPr>
            <a:xfrm>
              <a:off x="664572" y="4434838"/>
              <a:ext cx="964017" cy="313805"/>
            </a:xfrm>
            <a:prstGeom prst="rect">
              <a:avLst/>
            </a:prstGeom>
          </p:spPr>
          <p:txBody>
            <a:bodyPr vert="horz" wrap="square" lIns="0" tIns="8087" rIns="0" bIns="0" rtlCol="0">
              <a:spAutoFit/>
            </a:bodyPr>
            <a:lstStyle/>
            <a:p>
              <a:pPr marL="7701" defTabSz="554478">
                <a:spcBef>
                  <a:spcPts val="64"/>
                </a:spcBef>
                <a:defRPr/>
              </a:pPr>
              <a:r>
                <a:rPr lang="lt-LT" sz="1333" i="1" spc="60" dirty="0">
                  <a:solidFill>
                    <a:srgbClr val="474556"/>
                  </a:solidFill>
                  <a:latin typeface="Calibri"/>
                  <a:ea typeface="Georgia" charset="0"/>
                  <a:cs typeface="Georgia" charset="0"/>
                </a:rPr>
                <a:t>Prekės žemdirbiams</a:t>
              </a:r>
              <a:endParaRPr lang="en-US" sz="1333" i="1" spc="60" dirty="0">
                <a:solidFill>
                  <a:srgbClr val="474556"/>
                </a:solidFill>
                <a:latin typeface="Calibri"/>
                <a:ea typeface="Georgia" charset="0"/>
                <a:cs typeface="Georgia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280A370B-0461-4688-8046-F8D2E1BA4690}"/>
                </a:ext>
              </a:extLst>
            </p:cNvPr>
            <p:cNvCxnSpPr>
              <a:cxnSpLocks/>
            </p:cNvCxnSpPr>
            <p:nvPr/>
          </p:nvCxnSpPr>
          <p:spPr>
            <a:xfrm>
              <a:off x="1575246" y="3830199"/>
              <a:ext cx="105067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ADB9F1E5-B9EB-44D7-AEFB-20FD96C01D8A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2856845" y="3454727"/>
              <a:ext cx="105067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9B94EFD9-DD85-467C-9DB4-0A0C6128BA78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21368" y="1695935"/>
              <a:ext cx="828000" cy="828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FD31D7AB-BD97-4E68-BAD8-6B2E594DE2B9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080076" y="2633884"/>
              <a:ext cx="828000" cy="828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3DF82C59-B47C-4D1F-897E-3465F4117E54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27886" y="3399192"/>
              <a:ext cx="828000" cy="828000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xmlns="" id="{0561A8AA-E855-4BB5-9618-B582E980FDA8}"/>
                </a:ext>
              </a:extLst>
            </p:cNvPr>
            <p:cNvCxnSpPr>
              <a:cxnSpLocks/>
            </p:cNvCxnSpPr>
            <p:nvPr/>
          </p:nvCxnSpPr>
          <p:spPr>
            <a:xfrm rot="13380000">
              <a:off x="3080076" y="2471399"/>
              <a:ext cx="105067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C89CA7EE-0748-49B7-8F80-E23E8D46BF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3410" y="2131859"/>
              <a:ext cx="105067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8B5EB1E-E82E-4769-89D3-26B1122CB596}"/>
                </a:ext>
              </a:extLst>
            </p:cNvPr>
            <p:cNvSpPr txBox="1"/>
            <p:nvPr/>
          </p:nvSpPr>
          <p:spPr>
            <a:xfrm>
              <a:off x="821604" y="2917237"/>
              <a:ext cx="2349427" cy="3078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lt-LT" sz="2667" b="1" i="1" dirty="0">
                  <a:solidFill>
                    <a:srgbClr val="F6A31B"/>
                  </a:solidFill>
                  <a:latin typeface="Calibri"/>
                </a:rPr>
                <a:t>Nuo lauko iki stalo</a:t>
              </a:r>
              <a:endParaRPr lang="en-US" sz="2667" b="1" i="1" dirty="0">
                <a:solidFill>
                  <a:srgbClr val="F6A31B"/>
                </a:solidFill>
                <a:latin typeface="Calibri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698B876-F83E-4AF6-95C5-5D292A89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859" y="3394531"/>
              <a:ext cx="829056" cy="8305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D575D4-3E3A-432B-84CA-16552A1D274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1513" y="2251327"/>
            <a:ext cx="1104000" cy="111136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078BDEC-04F0-47C1-94E0-6E4DB258B500}"/>
              </a:ext>
            </a:extLst>
          </p:cNvPr>
          <p:cNvSpPr txBox="1"/>
          <p:nvPr/>
        </p:nvSpPr>
        <p:spPr>
          <a:xfrm>
            <a:off x="7250910" y="4988720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340</a:t>
            </a:r>
            <a:endParaRPr lang="en-GB" sz="2133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Tūkst.t </a:t>
            </a: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Talpos grūdams</a:t>
            </a:r>
            <a:endParaRPr lang="en-GB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FE462A7-205D-4043-8493-8D5B9FE18D78}"/>
              </a:ext>
            </a:extLst>
          </p:cNvPr>
          <p:cNvSpPr txBox="1"/>
          <p:nvPr/>
        </p:nvSpPr>
        <p:spPr>
          <a:xfrm>
            <a:off x="8881945" y="4988720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18</a:t>
            </a:r>
            <a:endParaRPr lang="lt-LT" sz="18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Tūkst. ha</a:t>
            </a: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/>
            </a:r>
            <a:b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Dirbamos žemės</a:t>
            </a:r>
            <a:endParaRPr lang="en-GB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4BDC1D87-95E6-4C6E-A50A-3D3E3837C285}"/>
              </a:ext>
            </a:extLst>
          </p:cNvPr>
          <p:cNvSpPr txBox="1"/>
          <p:nvPr/>
        </p:nvSpPr>
        <p:spPr>
          <a:xfrm>
            <a:off x="10386600" y="4988720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7,2</a:t>
            </a:r>
          </a:p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ROCE</a:t>
            </a:r>
          </a:p>
        </p:txBody>
      </p:sp>
    </p:spTree>
    <p:extLst>
      <p:ext uri="{BB962C8B-B14F-4D97-AF65-F5344CB8AC3E}">
        <p14:creationId xmlns:p14="http://schemas.microsoft.com/office/powerpoint/2010/main" xmlns="" val="70614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3A2B6247-4F62-430B-A310-0796810AE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1" y="2207"/>
            <a:ext cx="8702964" cy="1143000"/>
          </a:xfrm>
        </p:spPr>
        <p:txBody>
          <a:bodyPr>
            <a:normAutofit/>
          </a:bodyPr>
          <a:lstStyle/>
          <a:p>
            <a:r>
              <a:rPr lang="lt-LT" dirty="0"/>
              <a:t>Pagrindinės veiklos sritys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4E093BB-68D0-4D11-80B6-BC8A4DF5A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</p:spPr>
        <p:txBody>
          <a:bodyPr/>
          <a:lstStyle/>
          <a:p>
            <a:fld id="{F431EFF5-0EE9-4F05-BBB8-DAAC4A562FA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xmlns="" id="{5EAF48E8-C5AB-4A89-9C4F-7E2A9AB45C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475"/>
          <a:stretch/>
        </p:blipFill>
        <p:spPr>
          <a:xfrm>
            <a:off x="1497263" y="1562860"/>
            <a:ext cx="8611699" cy="2608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75F14F-A521-470B-94B2-392F0F65A80D}"/>
              </a:ext>
            </a:extLst>
          </p:cNvPr>
          <p:cNvSpPr txBox="1"/>
          <p:nvPr/>
        </p:nvSpPr>
        <p:spPr>
          <a:xfrm>
            <a:off x="1497263" y="4812414"/>
            <a:ext cx="2120916" cy="9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133" i="1" dirty="0"/>
              <a:t>Prekės ir </a:t>
            </a:r>
          </a:p>
          <a:p>
            <a:r>
              <a:rPr lang="lt-LT" sz="2133" i="1" dirty="0"/>
              <a:t>paslaugos žemdirbiams</a:t>
            </a:r>
            <a:endParaRPr lang="en-US" sz="2133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4BE22B-54DF-4BC1-B66B-0E2DA6260EED}"/>
              </a:ext>
            </a:extLst>
          </p:cNvPr>
          <p:cNvSpPr txBox="1"/>
          <p:nvPr/>
        </p:nvSpPr>
        <p:spPr>
          <a:xfrm>
            <a:off x="3618179" y="4792492"/>
            <a:ext cx="1539669" cy="9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133" i="1" dirty="0"/>
              <a:t>Žemės ūkio produkcijos </a:t>
            </a:r>
          </a:p>
          <a:p>
            <a:r>
              <a:rPr lang="lt-LT" sz="2133" i="1" dirty="0"/>
              <a:t>gamyba</a:t>
            </a:r>
            <a:endParaRPr lang="en-US" sz="2133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4004C-0270-4C6D-BF12-5F8690815CA8}"/>
              </a:ext>
            </a:extLst>
          </p:cNvPr>
          <p:cNvSpPr txBox="1"/>
          <p:nvPr/>
        </p:nvSpPr>
        <p:spPr>
          <a:xfrm>
            <a:off x="5580070" y="4792493"/>
            <a:ext cx="2073951" cy="16411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133" i="1" dirty="0"/>
              <a:t>Prekyba grūdais, aliejinėmis sėklomis ir žaliavomis pašarams</a:t>
            </a:r>
            <a:endParaRPr lang="en-US" sz="2133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3F1490-CC3A-4B3D-8381-13998A80AA21}"/>
              </a:ext>
            </a:extLst>
          </p:cNvPr>
          <p:cNvSpPr txBox="1"/>
          <p:nvPr/>
        </p:nvSpPr>
        <p:spPr>
          <a:xfrm>
            <a:off x="7654021" y="4792492"/>
            <a:ext cx="1813519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133" i="1" dirty="0"/>
              <a:t>Maisto produktai</a:t>
            </a:r>
            <a:endParaRPr lang="en-US" sz="2133" i="1" dirty="0"/>
          </a:p>
        </p:txBody>
      </p:sp>
    </p:spTree>
    <p:extLst>
      <p:ext uri="{BB962C8B-B14F-4D97-AF65-F5344CB8AC3E}">
        <p14:creationId xmlns:p14="http://schemas.microsoft.com/office/powerpoint/2010/main" xmlns="" val="61666423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60E6A5A-2D22-40B7-B8A0-061714243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"/>
          <a:stretch/>
        </p:blipFill>
        <p:spPr>
          <a:xfrm>
            <a:off x="-4619" y="2676363"/>
            <a:ext cx="12196619" cy="2281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33301" y="2083115"/>
            <a:ext cx="1182627" cy="1186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66601" y="2064841"/>
            <a:ext cx="1365507" cy="12192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6455" y="4279795"/>
            <a:ext cx="1178563" cy="11785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79927" y="4330997"/>
            <a:ext cx="1166371" cy="1162307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>
            <a:off x="-427789" y="2653154"/>
            <a:ext cx="30480" cy="16933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53352" y="2232751"/>
            <a:ext cx="733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400" b="1" i="1" dirty="0">
                <a:solidFill>
                  <a:srgbClr val="273C7A"/>
                </a:solidFill>
              </a:rPr>
              <a:t>1991</a:t>
            </a:r>
            <a:endParaRPr lang="en-US" sz="2400" b="1" i="1" dirty="0">
              <a:solidFill>
                <a:srgbClr val="273C7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496" y="2232751"/>
            <a:ext cx="733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400" b="1" i="1" dirty="0">
                <a:solidFill>
                  <a:srgbClr val="273C7A"/>
                </a:solidFill>
              </a:rPr>
              <a:t>1998</a:t>
            </a:r>
            <a:endParaRPr lang="en-US" sz="2400" b="1" i="1" dirty="0">
              <a:solidFill>
                <a:srgbClr val="273C7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24136" y="2315362"/>
            <a:ext cx="733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400" b="1" i="1" dirty="0">
                <a:solidFill>
                  <a:srgbClr val="273C7A"/>
                </a:solidFill>
              </a:rPr>
              <a:t>2001</a:t>
            </a:r>
            <a:endParaRPr lang="en-US" sz="2400" b="1" i="1" dirty="0">
              <a:solidFill>
                <a:srgbClr val="273C7A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3836" y="4207644"/>
            <a:ext cx="733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400" b="1" i="1" dirty="0">
                <a:solidFill>
                  <a:srgbClr val="273C7A"/>
                </a:solidFill>
              </a:rPr>
              <a:t>2002</a:t>
            </a:r>
            <a:endParaRPr lang="en-US" sz="2400" b="1" i="1" dirty="0">
              <a:solidFill>
                <a:srgbClr val="273C7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2012" y="4207644"/>
            <a:ext cx="733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400" b="1" i="1" dirty="0">
                <a:solidFill>
                  <a:srgbClr val="273C7A"/>
                </a:solidFill>
              </a:rPr>
              <a:t>2003</a:t>
            </a:r>
            <a:endParaRPr lang="en-US" sz="2400" b="1" i="1" dirty="0">
              <a:solidFill>
                <a:srgbClr val="273C7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5116" y="4207644"/>
            <a:ext cx="733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400" b="1" i="1" dirty="0">
                <a:solidFill>
                  <a:srgbClr val="273C7A"/>
                </a:solidFill>
              </a:rPr>
              <a:t>2013</a:t>
            </a:r>
            <a:endParaRPr lang="en-US" sz="2400" b="1" i="1" dirty="0">
              <a:solidFill>
                <a:srgbClr val="273C7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53352" y="2777363"/>
            <a:ext cx="28513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600" i="1" dirty="0"/>
              <a:t>Tarptautinė prekyba grūdais, aliejinėmis sėklomis ir </a:t>
            </a:r>
          </a:p>
          <a:p>
            <a:r>
              <a:rPr lang="lt-LT" sz="1600" i="1" dirty="0"/>
              <a:t>žaliavomis pašarams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1566" y="2777363"/>
            <a:ext cx="23490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600" i="1" dirty="0"/>
              <a:t>Prekyba žemės ūkio technika. Logistikos paslaugos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88715" y="2772757"/>
            <a:ext cx="11801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600" i="1" dirty="0"/>
              <a:t>Sėklų gamybos verslas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27114" y="5007959"/>
            <a:ext cx="134789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600" i="1" dirty="0"/>
              <a:t>Grūdų  saugyklų paslaugos, prekyba trąšomis ir augalų apsaugos priemonėmis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33600" y="5002650"/>
            <a:ext cx="134789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600" i="1" dirty="0"/>
              <a:t>Žemės ūkio veikla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6096" y="4972857"/>
            <a:ext cx="154579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600" i="1" dirty="0"/>
              <a:t>Paukštininkystės, mėsos gamybos verslas</a:t>
            </a:r>
          </a:p>
          <a:p>
            <a:endParaRPr lang="en-US" sz="1600" i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26E7512-1006-460F-A886-5B75A2CDC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1" y="2207"/>
            <a:ext cx="8702964" cy="1143000"/>
          </a:xfrm>
        </p:spPr>
        <p:txBody>
          <a:bodyPr>
            <a:noAutofit/>
          </a:bodyPr>
          <a:lstStyle/>
          <a:p>
            <a:r>
              <a:rPr lang="lt-LT" sz="3733" dirty="0"/>
              <a:t>Kelias į vertikalią integraciją</a:t>
            </a:r>
            <a:endParaRPr lang="en-US" sz="3733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6195894-5715-489A-9D54-1ECE86046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</p:spPr>
        <p:txBody>
          <a:bodyPr/>
          <a:lstStyle/>
          <a:p>
            <a:fld id="{F431EFF5-0EE9-4F05-BBB8-DAAC4A562FA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F12C1BA-D339-4245-B7E7-837867271410}"/>
              </a:ext>
            </a:extLst>
          </p:cNvPr>
          <p:cNvSpPr txBox="1"/>
          <p:nvPr/>
        </p:nvSpPr>
        <p:spPr>
          <a:xfrm>
            <a:off x="10019332" y="4174042"/>
            <a:ext cx="733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2400" b="1" i="1" dirty="0">
                <a:solidFill>
                  <a:srgbClr val="273C7A"/>
                </a:solidFill>
              </a:rPr>
              <a:t>2021</a:t>
            </a:r>
            <a:endParaRPr lang="en-US" sz="2400" b="1" i="1" dirty="0">
              <a:solidFill>
                <a:srgbClr val="273C7A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EF6364B-045B-4AA6-B225-A81F50BE0FBA}"/>
              </a:ext>
            </a:extLst>
          </p:cNvPr>
          <p:cNvSpPr txBox="1"/>
          <p:nvPr/>
        </p:nvSpPr>
        <p:spPr>
          <a:xfrm>
            <a:off x="9934491" y="5002650"/>
            <a:ext cx="154579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lt-LT" sz="1600" i="1" dirty="0"/>
              <a:t>Miltų ir jų produktų, pašarų, veterinarinės farmacijos verslų įsigijimas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17C0118-639E-481C-B3E3-E9C4FDCB8D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85548" y="4280197"/>
            <a:ext cx="1239523" cy="12598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62D57F9-9870-4EE2-8DFA-95947BFED2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000" y="2031188"/>
            <a:ext cx="1180800" cy="11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4003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49B62E-8F41-45B3-BD34-489D2E3BD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85" r="-2" b="68993"/>
          <a:stretch/>
        </p:blipFill>
        <p:spPr>
          <a:xfrm>
            <a:off x="1744518" y="5941497"/>
            <a:ext cx="8702964" cy="916503"/>
          </a:xfrm>
          <a:prstGeom prst="rect">
            <a:avLst/>
          </a:prstGeom>
          <a:noFill/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xmlns="" id="{4B947F49-B2AB-4B22-AB37-A9612A06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1" y="2207"/>
            <a:ext cx="8702964" cy="1143000"/>
          </a:xfrm>
        </p:spPr>
        <p:txBody>
          <a:bodyPr/>
          <a:lstStyle/>
          <a:p>
            <a:r>
              <a:rPr lang="en-US" dirty="0"/>
              <a:t>LNA1 </a:t>
            </a:r>
            <a:r>
              <a:rPr lang="lt-LT" dirty="0"/>
              <a:t>akcijos kaina</a:t>
            </a:r>
            <a:r>
              <a:rPr lang="en-US" dirty="0"/>
              <a:t> OMXV, </a:t>
            </a:r>
            <a:r>
              <a:rPr lang="lt-LT" dirty="0"/>
              <a:t>Eur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04F3820-D6BC-450D-8C90-A35A6777D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3007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501A8DF-6D26-43B3-AB00-64F4F8FA88C7}" type="slidenum">
              <a:rPr lang="lt-LT" smtClean="0"/>
              <a:pPr>
                <a:spcAft>
                  <a:spcPts val="600"/>
                </a:spcAft>
              </a:pPr>
              <a:t>6</a:t>
            </a:fld>
            <a:endParaRPr lang="lt-LT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20C89878-E06F-4DD9-BAAC-33544DA8C7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67076067"/>
              </p:ext>
            </p:extLst>
          </p:nvPr>
        </p:nvGraphicFramePr>
        <p:xfrm>
          <a:off x="1744518" y="1493484"/>
          <a:ext cx="8702964" cy="444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D11B02A-7899-442A-A105-AF7E42A673FE}"/>
              </a:ext>
            </a:extLst>
          </p:cNvPr>
          <p:cNvCxnSpPr>
            <a:cxnSpLocks/>
          </p:cNvCxnSpPr>
          <p:nvPr/>
        </p:nvCxnSpPr>
        <p:spPr>
          <a:xfrm>
            <a:off x="8997696" y="1493484"/>
            <a:ext cx="1" cy="408468"/>
          </a:xfrm>
          <a:prstGeom prst="straightConnector1">
            <a:avLst/>
          </a:prstGeom>
          <a:ln w="25400">
            <a:solidFill>
              <a:srgbClr val="EF9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49D12F-52E9-43E4-BC7A-322BEAA01CCE}"/>
              </a:ext>
            </a:extLst>
          </p:cNvPr>
          <p:cNvSpPr txBox="1"/>
          <p:nvPr/>
        </p:nvSpPr>
        <p:spPr>
          <a:xfrm>
            <a:off x="8482481" y="114520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/>
              <a:t>2021-07-13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3A03D84-1731-4FB2-A20F-7F7C3EF97F61}"/>
              </a:ext>
            </a:extLst>
          </p:cNvPr>
          <p:cNvCxnSpPr>
            <a:cxnSpLocks/>
          </p:cNvCxnSpPr>
          <p:nvPr/>
        </p:nvCxnSpPr>
        <p:spPr>
          <a:xfrm>
            <a:off x="10233475" y="1957361"/>
            <a:ext cx="1" cy="408468"/>
          </a:xfrm>
          <a:prstGeom prst="straightConnector1">
            <a:avLst/>
          </a:prstGeom>
          <a:ln w="25400">
            <a:solidFill>
              <a:srgbClr val="EF9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47CBC0-8DF6-4319-A2AA-22C66581AB23}"/>
              </a:ext>
            </a:extLst>
          </p:cNvPr>
          <p:cNvSpPr txBox="1"/>
          <p:nvPr/>
        </p:nvSpPr>
        <p:spPr>
          <a:xfrm>
            <a:off x="9700813" y="154075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/>
              <a:t>2021-09-21</a:t>
            </a:r>
          </a:p>
        </p:txBody>
      </p:sp>
    </p:spTree>
    <p:extLst>
      <p:ext uri="{BB962C8B-B14F-4D97-AF65-F5344CB8AC3E}">
        <p14:creationId xmlns:p14="http://schemas.microsoft.com/office/powerpoint/2010/main" xmlns="" val="330941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3DDC8-E454-4192-B193-900FC0B1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06" y="2820691"/>
            <a:ext cx="7119797" cy="2580135"/>
          </a:xfrm>
        </p:spPr>
        <p:txBody>
          <a:bodyPr/>
          <a:lstStyle/>
          <a:p>
            <a:r>
              <a:rPr lang="lt-LT" sz="4400" b="1" i="1" dirty="0">
                <a:latin typeface="+mn-lt"/>
              </a:rPr>
              <a:t>Tikslas Nr.1</a:t>
            </a:r>
            <a:br>
              <a:rPr lang="lt-LT" sz="4400" b="1" i="1" dirty="0">
                <a:latin typeface="+mn-lt"/>
              </a:rPr>
            </a:br>
            <a:r>
              <a:rPr lang="lt-LT" sz="7200" b="1" i="1" dirty="0"/>
              <a:t/>
            </a:r>
            <a:br>
              <a:rPr lang="lt-LT" sz="7200" b="1" i="1" dirty="0"/>
            </a:br>
            <a:r>
              <a:rPr lang="lt-LT" sz="7200" b="1" i="1" dirty="0">
                <a:solidFill>
                  <a:srgbClr val="003082"/>
                </a:solidFill>
                <a:latin typeface="+mn-lt"/>
              </a:rPr>
              <a:t>Užtikrinti tolimesnį augimą</a:t>
            </a:r>
            <a:r>
              <a:rPr lang="en-US" sz="7200" i="1" dirty="0"/>
              <a:t/>
            </a:r>
            <a:br>
              <a:rPr lang="en-US" sz="7200" i="1" dirty="0"/>
            </a:br>
            <a:endParaRPr lang="lt-LT" sz="7200" i="1" dirty="0"/>
          </a:p>
        </p:txBody>
      </p:sp>
    </p:spTree>
    <p:extLst>
      <p:ext uri="{BB962C8B-B14F-4D97-AF65-F5344CB8AC3E}">
        <p14:creationId xmlns:p14="http://schemas.microsoft.com/office/powerpoint/2010/main" xmlns="" val="73788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9">
            <a:extLst>
              <a:ext uri="{FF2B5EF4-FFF2-40B4-BE49-F238E27FC236}">
                <a16:creationId xmlns:a16="http://schemas.microsoft.com/office/drawing/2014/main" xmlns="" id="{3E986568-C468-42F1-90D8-1DDA221D6483}"/>
              </a:ext>
            </a:extLst>
          </p:cNvPr>
          <p:cNvSpPr>
            <a:spLocks/>
          </p:cNvSpPr>
          <p:nvPr/>
        </p:nvSpPr>
        <p:spPr bwMode="auto">
          <a:xfrm rot="1065552">
            <a:off x="5137133" y="3936590"/>
            <a:ext cx="2573292" cy="2083303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vert="horz" wrap="square" lIns="72920" tIns="36460" rIns="72920" bIns="36460" numCol="1" anchor="t" anchorCtr="0" compatLnSpc="1">
            <a:prstTxWarp prst="textNoShape">
              <a:avLst/>
            </a:prstTxWarp>
          </a:bodyPr>
          <a:lstStyle/>
          <a:p>
            <a:endParaRPr lang="lt-LT" sz="1311" dirty="0">
              <a:highlight>
                <a:srgbClr val="003082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E697EB-2BF4-4823-A1DB-C548C0152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188" y="421548"/>
            <a:ext cx="8256968" cy="1143000"/>
          </a:xfrm>
        </p:spPr>
        <p:txBody>
          <a:bodyPr>
            <a:noAutofit/>
          </a:bodyPr>
          <a:lstStyle/>
          <a:p>
            <a:r>
              <a:rPr lang="lt-LT" sz="4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Stambiausias įmonės istorijoje </a:t>
            </a:r>
            <a:br>
              <a:rPr lang="lt-LT" sz="4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lt-LT" sz="4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įsigijimo sandoris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5D6DD1-DB6B-424E-9EFE-F36F854B5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718" y="1729698"/>
            <a:ext cx="4397421" cy="572917"/>
          </a:xfrm>
        </p:spPr>
        <p:txBody>
          <a:bodyPr/>
          <a:lstStyle/>
          <a:p>
            <a:pPr marL="0" indent="0">
              <a:buNone/>
            </a:pPr>
            <a:r>
              <a:rPr lang="lt-LT" sz="2133" i="1" dirty="0"/>
              <a:t>2021 m. liepos 15 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3EBCAE-4D33-49E9-8C32-115816887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3225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01A8DF-6D26-43B3-AB00-64F4F8FA88C7}" type="slidenum">
              <a:rPr lang="lt-LT" smtClean="0"/>
              <a:pPr/>
              <a:t>8</a:t>
            </a:fld>
            <a:endParaRPr lang="lt-L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2AE2A33-4D2C-4922-AB0E-B8AEAB4B9D2E}"/>
              </a:ext>
            </a:extLst>
          </p:cNvPr>
          <p:cNvGrpSpPr/>
          <p:nvPr/>
        </p:nvGrpSpPr>
        <p:grpSpPr>
          <a:xfrm rot="16200000">
            <a:off x="5934228" y="1458672"/>
            <a:ext cx="2864332" cy="4474415"/>
            <a:chOff x="-319281" y="229646"/>
            <a:chExt cx="3949714" cy="5693899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xmlns="" id="{86EF1980-9C1E-4B8C-BCC3-B00B5051D8B0}"/>
                </a:ext>
              </a:extLst>
            </p:cNvPr>
            <p:cNvSpPr>
              <a:spLocks/>
            </p:cNvSpPr>
            <p:nvPr/>
          </p:nvSpPr>
          <p:spPr bwMode="auto">
            <a:xfrm rot="6534868" flipH="1" flipV="1">
              <a:off x="405793" y="338982"/>
              <a:ext cx="3333976" cy="3115304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00308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lt-LT" sz="2400"/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xmlns="" id="{792423D4-CAF7-4B46-9488-C0AF079AC27B}"/>
                </a:ext>
              </a:extLst>
            </p:cNvPr>
            <p:cNvSpPr>
              <a:spLocks/>
            </p:cNvSpPr>
            <p:nvPr/>
          </p:nvSpPr>
          <p:spPr bwMode="auto">
            <a:xfrm rot="946830">
              <a:off x="-319281" y="2444306"/>
              <a:ext cx="3723460" cy="3479239"/>
            </a:xfrm>
            <a:custGeom>
              <a:avLst/>
              <a:gdLst>
                <a:gd name="T0" fmla="*/ 881 w 1307"/>
                <a:gd name="T1" fmla="*/ 200 h 1220"/>
                <a:gd name="T2" fmla="*/ 1307 w 1307"/>
                <a:gd name="T3" fmla="*/ 971 h 1220"/>
                <a:gd name="T4" fmla="*/ 427 w 1307"/>
                <a:gd name="T5" fmla="*/ 1021 h 1220"/>
                <a:gd name="T6" fmla="*/ 0 w 1307"/>
                <a:gd name="T7" fmla="*/ 249 h 1220"/>
                <a:gd name="T8" fmla="*/ 881 w 1307"/>
                <a:gd name="T9" fmla="*/ 20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7" h="1220">
                  <a:moveTo>
                    <a:pt x="881" y="200"/>
                  </a:moveTo>
                  <a:cubicBezTo>
                    <a:pt x="1241" y="399"/>
                    <a:pt x="1307" y="971"/>
                    <a:pt x="1307" y="971"/>
                  </a:cubicBezTo>
                  <a:cubicBezTo>
                    <a:pt x="1307" y="971"/>
                    <a:pt x="788" y="1220"/>
                    <a:pt x="427" y="1021"/>
                  </a:cubicBezTo>
                  <a:cubicBezTo>
                    <a:pt x="66" y="822"/>
                    <a:pt x="0" y="249"/>
                    <a:pt x="0" y="249"/>
                  </a:cubicBezTo>
                  <a:cubicBezTo>
                    <a:pt x="0" y="249"/>
                    <a:pt x="520" y="0"/>
                    <a:pt x="881" y="200"/>
                  </a:cubicBezTo>
                  <a:close/>
                </a:path>
              </a:pathLst>
            </a:custGeom>
            <a:solidFill>
              <a:srgbClr val="EF9B11">
                <a:alpha val="9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lt-LT" sz="2400"/>
            </a:p>
          </p:txBody>
        </p:sp>
      </p:grpSp>
      <p:sp>
        <p:nvSpPr>
          <p:cNvPr id="8" name="Freeform 9">
            <a:extLst>
              <a:ext uri="{FF2B5EF4-FFF2-40B4-BE49-F238E27FC236}">
                <a16:creationId xmlns:a16="http://schemas.microsoft.com/office/drawing/2014/main" xmlns="" id="{070FBD39-44AE-4DA9-A02F-5B7D07C785C4}"/>
              </a:ext>
            </a:extLst>
          </p:cNvPr>
          <p:cNvSpPr>
            <a:spLocks/>
          </p:cNvSpPr>
          <p:nvPr/>
        </p:nvSpPr>
        <p:spPr bwMode="auto">
          <a:xfrm rot="3361316">
            <a:off x="6503017" y="1258711"/>
            <a:ext cx="1656247" cy="1805497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txBody>
          <a:bodyPr vert="horz" wrap="square" lIns="104667" tIns="52333" rIns="104667" bIns="52333" numCol="1" anchor="t" anchorCtr="0" compatLnSpc="1">
            <a:prstTxWarp prst="textNoShape">
              <a:avLst/>
            </a:prstTxWarp>
          </a:bodyPr>
          <a:lstStyle/>
          <a:p>
            <a:endParaRPr lang="lt-LT" sz="2512" dirty="0"/>
          </a:p>
        </p:txBody>
      </p:sp>
      <p:sp>
        <p:nvSpPr>
          <p:cNvPr id="9" name="object 30">
            <a:extLst>
              <a:ext uri="{FF2B5EF4-FFF2-40B4-BE49-F238E27FC236}">
                <a16:creationId xmlns:a16="http://schemas.microsoft.com/office/drawing/2014/main" xmlns="" id="{872162DC-3B26-465C-A6C0-7196ED6748D1}"/>
              </a:ext>
            </a:extLst>
          </p:cNvPr>
          <p:cNvSpPr txBox="1"/>
          <p:nvPr/>
        </p:nvSpPr>
        <p:spPr>
          <a:xfrm>
            <a:off x="5834449" y="2470950"/>
            <a:ext cx="1071111" cy="66404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78">
              <a:spcBef>
                <a:spcPts val="57"/>
              </a:spcBef>
            </a:pPr>
            <a:r>
              <a:rPr lang="en-US" sz="4267" b="1" spc="121" dirty="0">
                <a:solidFill>
                  <a:schemeClr val="bg1"/>
                </a:solidFill>
                <a:ea typeface="Georgia" charset="0"/>
                <a:cs typeface="Georgia" charset="0"/>
              </a:rPr>
              <a:t>+</a:t>
            </a:r>
            <a:r>
              <a:rPr lang="lt-LT" sz="4267" b="1" spc="121" dirty="0">
                <a:solidFill>
                  <a:schemeClr val="bg1"/>
                </a:solidFill>
                <a:ea typeface="Georgia" charset="0"/>
                <a:cs typeface="Georgia" charset="0"/>
              </a:rPr>
              <a:t>34</a:t>
            </a:r>
            <a:endParaRPr sz="4267" b="1" spc="121" dirty="0">
              <a:solidFill>
                <a:schemeClr val="bg1"/>
              </a:solidFill>
              <a:ea typeface="Georgia" charset="0"/>
              <a:cs typeface="Georgia" charset="0"/>
            </a:endParaRPr>
          </a:p>
        </p:txBody>
      </p:sp>
      <p:sp>
        <p:nvSpPr>
          <p:cNvPr id="10" name="object 31">
            <a:extLst>
              <a:ext uri="{FF2B5EF4-FFF2-40B4-BE49-F238E27FC236}">
                <a16:creationId xmlns:a16="http://schemas.microsoft.com/office/drawing/2014/main" xmlns="" id="{F138492A-49D3-45B8-9CA5-DC8F5BE11696}"/>
              </a:ext>
            </a:extLst>
          </p:cNvPr>
          <p:cNvSpPr txBox="1"/>
          <p:nvPr/>
        </p:nvSpPr>
        <p:spPr>
          <a:xfrm>
            <a:off x="5890030" y="3199930"/>
            <a:ext cx="1615632" cy="34603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defTabSz="554478">
              <a:spcBef>
                <a:spcPts val="79"/>
              </a:spcBef>
            </a:pPr>
            <a:r>
              <a:rPr lang="lt-LT" sz="2183" spc="3" dirty="0">
                <a:solidFill>
                  <a:schemeClr val="bg1"/>
                </a:solidFill>
                <a:ea typeface="Georgia" charset="0"/>
                <a:cs typeface="Calibri" panose="020F0502020204030204" pitchFamily="34" charset="0"/>
              </a:rPr>
              <a:t>įmonės</a:t>
            </a:r>
            <a:endParaRPr lang="en-US" sz="2183" spc="3" dirty="0">
              <a:solidFill>
                <a:schemeClr val="bg1"/>
              </a:solidFill>
              <a:ea typeface="Georgia" charset="0"/>
              <a:cs typeface="Calibri" panose="020F0502020204030204" pitchFamily="34" charset="0"/>
            </a:endParaRPr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xmlns="" id="{172021F8-4F7E-4BB7-BC6E-D30FCDA447EA}"/>
              </a:ext>
            </a:extLst>
          </p:cNvPr>
          <p:cNvSpPr txBox="1"/>
          <p:nvPr/>
        </p:nvSpPr>
        <p:spPr>
          <a:xfrm>
            <a:off x="7592209" y="3020683"/>
            <a:ext cx="1615632" cy="66404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78">
              <a:spcBef>
                <a:spcPts val="57"/>
              </a:spcBef>
            </a:pPr>
            <a:r>
              <a:rPr lang="en-US" sz="4267" b="1" spc="121" dirty="0">
                <a:solidFill>
                  <a:schemeClr val="bg1"/>
                </a:solidFill>
                <a:ea typeface="Georgia" charset="0"/>
                <a:cs typeface="Georgia" charset="0"/>
              </a:rPr>
              <a:t>+3 500</a:t>
            </a:r>
            <a:endParaRPr sz="4267" b="1" spc="121" dirty="0">
              <a:solidFill>
                <a:schemeClr val="bg1"/>
              </a:solidFill>
              <a:ea typeface="Georgia" charset="0"/>
              <a:cs typeface="Georgia" charset="0"/>
            </a:endParaRPr>
          </a:p>
        </p:txBody>
      </p:sp>
      <p:sp>
        <p:nvSpPr>
          <p:cNvPr id="12" name="object 31">
            <a:extLst>
              <a:ext uri="{FF2B5EF4-FFF2-40B4-BE49-F238E27FC236}">
                <a16:creationId xmlns:a16="http://schemas.microsoft.com/office/drawing/2014/main" xmlns="" id="{6857A9C0-7A45-4A3C-89AC-A154CC8B4D82}"/>
              </a:ext>
            </a:extLst>
          </p:cNvPr>
          <p:cNvSpPr txBox="1"/>
          <p:nvPr/>
        </p:nvSpPr>
        <p:spPr>
          <a:xfrm>
            <a:off x="7929173" y="3669670"/>
            <a:ext cx="1615632" cy="34603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defTabSz="554478">
              <a:spcBef>
                <a:spcPts val="79"/>
              </a:spcBef>
            </a:pPr>
            <a:r>
              <a:rPr lang="lt-LT" sz="2183" spc="3" dirty="0">
                <a:solidFill>
                  <a:schemeClr val="bg1"/>
                </a:solidFill>
                <a:ea typeface="Georgia" charset="0"/>
                <a:cs typeface="Calibri" panose="020F0502020204030204" pitchFamily="34" charset="0"/>
              </a:rPr>
              <a:t>darbuotojų</a:t>
            </a:r>
            <a:endParaRPr lang="en-US" sz="2183" spc="3" dirty="0">
              <a:solidFill>
                <a:schemeClr val="bg1"/>
              </a:solidFill>
              <a:ea typeface="Georgia" charset="0"/>
              <a:cs typeface="Calibri" panose="020F050202020403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xmlns="" id="{597D42BD-5403-4CC1-9DC0-AB8967F3BC8C}"/>
              </a:ext>
            </a:extLst>
          </p:cNvPr>
          <p:cNvSpPr>
            <a:spLocks/>
          </p:cNvSpPr>
          <p:nvPr/>
        </p:nvSpPr>
        <p:spPr bwMode="auto">
          <a:xfrm rot="6629971">
            <a:off x="6640812" y="4219537"/>
            <a:ext cx="2669184" cy="2822532"/>
          </a:xfrm>
          <a:custGeom>
            <a:avLst/>
            <a:gdLst>
              <a:gd name="T0" fmla="*/ 881 w 1307"/>
              <a:gd name="T1" fmla="*/ 200 h 1220"/>
              <a:gd name="T2" fmla="*/ 1307 w 1307"/>
              <a:gd name="T3" fmla="*/ 971 h 1220"/>
              <a:gd name="T4" fmla="*/ 427 w 1307"/>
              <a:gd name="T5" fmla="*/ 1021 h 1220"/>
              <a:gd name="T6" fmla="*/ 0 w 1307"/>
              <a:gd name="T7" fmla="*/ 249 h 1220"/>
              <a:gd name="T8" fmla="*/ 881 w 1307"/>
              <a:gd name="T9" fmla="*/ 200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7" h="1220">
                <a:moveTo>
                  <a:pt x="881" y="200"/>
                </a:moveTo>
                <a:cubicBezTo>
                  <a:pt x="1241" y="399"/>
                  <a:pt x="1307" y="971"/>
                  <a:pt x="1307" y="971"/>
                </a:cubicBezTo>
                <a:cubicBezTo>
                  <a:pt x="1307" y="971"/>
                  <a:pt x="788" y="1220"/>
                  <a:pt x="427" y="1021"/>
                </a:cubicBezTo>
                <a:cubicBezTo>
                  <a:pt x="66" y="822"/>
                  <a:pt x="0" y="249"/>
                  <a:pt x="0" y="249"/>
                </a:cubicBezTo>
                <a:cubicBezTo>
                  <a:pt x="0" y="249"/>
                  <a:pt x="520" y="0"/>
                  <a:pt x="881" y="200"/>
                </a:cubicBezTo>
                <a:close/>
              </a:path>
            </a:pathLst>
          </a:cu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txBody>
          <a:bodyPr vert="horz" wrap="square" lIns="104667" tIns="52333" rIns="104667" bIns="52333" numCol="1" anchor="t" anchorCtr="0" compatLnSpc="1">
            <a:prstTxWarp prst="textNoShape">
              <a:avLst/>
            </a:prstTxWarp>
          </a:bodyPr>
          <a:lstStyle/>
          <a:p>
            <a:endParaRPr lang="lt-LT" sz="2512" dirty="0"/>
          </a:p>
        </p:txBody>
      </p:sp>
      <p:sp>
        <p:nvSpPr>
          <p:cNvPr id="15" name="object 30">
            <a:extLst>
              <a:ext uri="{FF2B5EF4-FFF2-40B4-BE49-F238E27FC236}">
                <a16:creationId xmlns:a16="http://schemas.microsoft.com/office/drawing/2014/main" xmlns="" id="{936B8B69-BED6-4799-8A26-B432AEF3454A}"/>
              </a:ext>
            </a:extLst>
          </p:cNvPr>
          <p:cNvSpPr txBox="1"/>
          <p:nvPr/>
        </p:nvSpPr>
        <p:spPr>
          <a:xfrm>
            <a:off x="7857733" y="5241775"/>
            <a:ext cx="879256" cy="66404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defTabSz="554478">
              <a:spcBef>
                <a:spcPts val="57"/>
              </a:spcBef>
            </a:pPr>
            <a:r>
              <a:rPr lang="en-US" sz="4267" b="1" spc="121" dirty="0">
                <a:ea typeface="Georgia" charset="0"/>
                <a:cs typeface="Georgia" charset="0"/>
              </a:rPr>
              <a:t>+6</a:t>
            </a:r>
            <a:endParaRPr sz="4267" b="1" spc="121" dirty="0">
              <a:ea typeface="Georgia" charset="0"/>
              <a:cs typeface="Georgia" charset="0"/>
            </a:endParaRPr>
          </a:p>
        </p:txBody>
      </p:sp>
      <p:sp>
        <p:nvSpPr>
          <p:cNvPr id="16" name="object 31">
            <a:extLst>
              <a:ext uri="{FF2B5EF4-FFF2-40B4-BE49-F238E27FC236}">
                <a16:creationId xmlns:a16="http://schemas.microsoft.com/office/drawing/2014/main" xmlns="" id="{3BCEEDF8-C544-4C76-9E52-79954CECC8E8}"/>
              </a:ext>
            </a:extLst>
          </p:cNvPr>
          <p:cNvSpPr txBox="1"/>
          <p:nvPr/>
        </p:nvSpPr>
        <p:spPr>
          <a:xfrm>
            <a:off x="7581762" y="5799001"/>
            <a:ext cx="1884840" cy="34603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defTabSz="554478">
              <a:spcBef>
                <a:spcPts val="79"/>
              </a:spcBef>
            </a:pPr>
            <a:r>
              <a:rPr lang="lt-LT" sz="2183" spc="3" dirty="0">
                <a:ea typeface="Georgia" charset="0"/>
                <a:cs typeface="Calibri" panose="020F0502020204030204" pitchFamily="34" charset="0"/>
              </a:rPr>
              <a:t>nauji verslai</a:t>
            </a:r>
            <a:endParaRPr lang="en-US" sz="2183" spc="3" dirty="0">
              <a:ea typeface="Georgia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xmlns="" id="{F3D8F7BD-72D1-4F6A-AF5C-4AD241F77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8634" y="1732901"/>
            <a:ext cx="1125011" cy="7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48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421B09-CC68-4044-B1A2-95182897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/>
              <a:t>Daugiau pridėtinės vertės produktų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15DD9B7-9527-43FA-BF0B-DB7D80FCD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01A8DF-6D26-43B3-AB00-64F4F8FA88C7}" type="slidenum">
              <a:rPr lang="lt-LT" smtClean="0"/>
              <a:pPr/>
              <a:t>9</a:t>
            </a:fld>
            <a:endParaRPr lang="lt-L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F19612-F997-4099-8853-5F2B3A12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935610" y="1298571"/>
            <a:ext cx="1188408" cy="8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yellow logo&#10;&#10;Description automatically generated with medium confidence">
            <a:extLst>
              <a:ext uri="{FF2B5EF4-FFF2-40B4-BE49-F238E27FC236}">
                <a16:creationId xmlns:a16="http://schemas.microsoft.com/office/drawing/2014/main" xmlns="" id="{9441F99D-6801-4091-90FF-DD5A423FA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7063" y="1535042"/>
            <a:ext cx="1601857" cy="341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E5EED6-B85F-4858-8FEF-082AC0965BB1}"/>
              </a:ext>
            </a:extLst>
          </p:cNvPr>
          <p:cNvSpPr txBox="1"/>
          <p:nvPr/>
        </p:nvSpPr>
        <p:spPr>
          <a:xfrm>
            <a:off x="1965598" y="3579868"/>
            <a:ext cx="9395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Prekyba žaliavomis pašarams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B4F6A8-A1C5-4F3A-962B-A38D32C89162}"/>
              </a:ext>
            </a:extLst>
          </p:cNvPr>
          <p:cNvSpPr txBox="1"/>
          <p:nvPr/>
        </p:nvSpPr>
        <p:spPr>
          <a:xfrm>
            <a:off x="767523" y="3579868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Prekyba grūdais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C41E90-7836-419F-9DD1-7EE4ED9BF267}"/>
              </a:ext>
            </a:extLst>
          </p:cNvPr>
          <p:cNvSpPr txBox="1"/>
          <p:nvPr/>
        </p:nvSpPr>
        <p:spPr>
          <a:xfrm>
            <a:off x="3081380" y="3579868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Paukštininkystė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15964B-830F-48AD-8B79-6360254F9101}"/>
              </a:ext>
            </a:extLst>
          </p:cNvPr>
          <p:cNvSpPr txBox="1"/>
          <p:nvPr/>
        </p:nvSpPr>
        <p:spPr>
          <a:xfrm>
            <a:off x="1860209" y="5199502"/>
            <a:ext cx="11398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Technika žemdirbiams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B2041F-4F42-4BA9-A87B-32D126A61BFF}"/>
              </a:ext>
            </a:extLst>
          </p:cNvPr>
          <p:cNvSpPr txBox="1"/>
          <p:nvPr/>
        </p:nvSpPr>
        <p:spPr>
          <a:xfrm>
            <a:off x="2900654" y="5190540"/>
            <a:ext cx="12625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Žemės ūkio </a:t>
            </a:r>
          </a:p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produkcijos gamyba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3FA2DAC-66FA-4198-A37E-6681F5D69638}"/>
              </a:ext>
            </a:extLst>
          </p:cNvPr>
          <p:cNvSpPr txBox="1"/>
          <p:nvPr/>
        </p:nvSpPr>
        <p:spPr>
          <a:xfrm>
            <a:off x="698293" y="5190541"/>
            <a:ext cx="12625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Sėklos, trąšos, augalų apsaugos priemonės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E466D47-A1A1-4293-ABC3-C6238B147DE2}"/>
              </a:ext>
            </a:extLst>
          </p:cNvPr>
          <p:cNvSpPr txBox="1"/>
          <p:nvPr/>
        </p:nvSpPr>
        <p:spPr>
          <a:xfrm>
            <a:off x="5765456" y="5186018"/>
            <a:ext cx="13975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Miltai ir jų </a:t>
            </a:r>
          </a:p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produktai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4E990E0-8619-4DFC-90DB-568FF8E34842}"/>
              </a:ext>
            </a:extLst>
          </p:cNvPr>
          <p:cNvSpPr txBox="1"/>
          <p:nvPr/>
        </p:nvSpPr>
        <p:spPr>
          <a:xfrm>
            <a:off x="4870879" y="6470988"/>
            <a:ext cx="134038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lt-LT" sz="800" i="1" kern="0" dirty="0">
                <a:solidFill>
                  <a:prstClr val="black"/>
                </a:solidFill>
                <a:latin typeface="Calibri" panose="020F0502020204030204"/>
              </a:rPr>
              <a:t>Paskutiniai finansiniai metai</a:t>
            </a:r>
            <a:r>
              <a:rPr lang="en-GB" sz="800" i="1" kern="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defTabSz="1219170">
              <a:defRPr/>
            </a:pPr>
            <a:endParaRPr lang="en-US" sz="800" i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138CA35-F7D2-4796-9951-F72339417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812" y="2507369"/>
            <a:ext cx="828000" cy="82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40BC0F4-532F-427B-9D8F-CC9EEA97A23C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36327" y="4211843"/>
            <a:ext cx="828000" cy="82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F7D0D569-6A23-4437-9786-D138A740F0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11452" y="4205966"/>
            <a:ext cx="828000" cy="83387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06BD30E-664A-4FE0-AA04-42C715B114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627" t="-197" r="58651" b="54144"/>
          <a:stretch/>
        </p:blipFill>
        <p:spPr>
          <a:xfrm>
            <a:off x="8529814" y="4211843"/>
            <a:ext cx="828000" cy="82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F25DAE3-D48D-4FDE-9E03-1697CED253A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42343" y="4219890"/>
            <a:ext cx="828000" cy="83387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7716F62-C5FF-4195-A222-C79D636C43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19315" y="2507369"/>
            <a:ext cx="832106" cy="83210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CB80C74-A2C5-4C91-96BC-F83C8FCA6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14064" y="4211118"/>
            <a:ext cx="832106" cy="83210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56B989ED-5E90-43AB-B724-B8CB56BECD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3535" y="4211118"/>
            <a:ext cx="832106" cy="8290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B141381-487C-497B-85FF-14740E38826A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17949" y="2511475"/>
            <a:ext cx="828000" cy="82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F725B4-3341-42A6-8CDA-9B6859944D61}"/>
              </a:ext>
            </a:extLst>
          </p:cNvPr>
          <p:cNvSpPr txBox="1"/>
          <p:nvPr/>
        </p:nvSpPr>
        <p:spPr>
          <a:xfrm>
            <a:off x="1060886" y="5884565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942</a:t>
            </a:r>
            <a:endParaRPr lang="en-GB" sz="2133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mln. Eur </a:t>
            </a: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Pajamos</a:t>
            </a:r>
            <a:endParaRPr lang="en-GB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D99F970-D809-4723-9396-2C4F1D1FF6F9}"/>
              </a:ext>
            </a:extLst>
          </p:cNvPr>
          <p:cNvSpPr txBox="1"/>
          <p:nvPr/>
        </p:nvSpPr>
        <p:spPr>
          <a:xfrm>
            <a:off x="2691921" y="5884565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35</a:t>
            </a:r>
            <a:endParaRPr lang="lt-LT" sz="18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Mln. </a:t>
            </a: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E</a:t>
            </a:r>
            <a:r>
              <a:rPr lang="lt-LT" sz="1067" b="1" i="1" dirty="0" err="1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ur</a:t>
            </a: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/>
            </a:r>
            <a:b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EBITDA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FB93EE2-5512-407E-9DC6-3A7C09618B6E}"/>
              </a:ext>
            </a:extLst>
          </p:cNvPr>
          <p:cNvSpPr txBox="1"/>
          <p:nvPr/>
        </p:nvSpPr>
        <p:spPr>
          <a:xfrm>
            <a:off x="7172107" y="5863626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697</a:t>
            </a:r>
            <a:endParaRPr lang="en-GB" sz="2133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mln. Eur </a:t>
            </a: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Pajamos</a:t>
            </a:r>
            <a:endParaRPr lang="en-GB" sz="10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41BF23A-F32A-4321-A15E-A6391940253B}"/>
              </a:ext>
            </a:extLst>
          </p:cNvPr>
          <p:cNvSpPr txBox="1"/>
          <p:nvPr/>
        </p:nvSpPr>
        <p:spPr>
          <a:xfrm>
            <a:off x="8803142" y="5863626"/>
            <a:ext cx="1112529" cy="992167"/>
          </a:xfrm>
          <a:prstGeom prst="rect">
            <a:avLst/>
          </a:prstGeom>
          <a:solidFill>
            <a:srgbClr val="003082"/>
          </a:solidFill>
          <a:ln w="22225">
            <a:solidFill>
              <a:srgbClr val="003082"/>
            </a:solidFill>
          </a:ln>
        </p:spPr>
        <p:txBody>
          <a:bodyPr wrap="none" lIns="0" tIns="96000" rIns="0" bIns="0" rtlCol="0">
            <a:noAutofit/>
          </a:bodyPr>
          <a:lstStyle/>
          <a:p>
            <a:pPr algn="ctr" defTabSz="914377">
              <a:defRPr/>
            </a:pPr>
            <a:r>
              <a:rPr lang="lt-LT" sz="2133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33</a:t>
            </a:r>
            <a:endParaRPr lang="lt-LT" sz="1867" b="1" i="1" dirty="0">
              <a:solidFill>
                <a:prstClr val="white"/>
              </a:solidFill>
              <a:latin typeface="Calibri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algn="ctr" defTabSz="914377">
              <a:defRPr/>
            </a:pPr>
            <a:r>
              <a:rPr lang="lt-LT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Mln. </a:t>
            </a: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E</a:t>
            </a:r>
            <a:r>
              <a:rPr lang="lt-LT" sz="1067" b="1" i="1" dirty="0" err="1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ur</a:t>
            </a: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/>
            </a:r>
            <a:b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en-GB" sz="1067" b="1" i="1" dirty="0">
                <a:solidFill>
                  <a:prstClr val="white"/>
                </a:solidFill>
                <a:latin typeface="Calibri"/>
                <a:ea typeface="Verdana" panose="020B0604030504040204" pitchFamily="34" charset="0"/>
                <a:cs typeface="Calibri Light" panose="020F0302020204030204" pitchFamily="34" charset="0"/>
              </a:rPr>
              <a:t>EBITDA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4C17BD5-E7A9-412B-8328-F674FBD6A450}"/>
              </a:ext>
            </a:extLst>
          </p:cNvPr>
          <p:cNvSpPr txBox="1"/>
          <p:nvPr/>
        </p:nvSpPr>
        <p:spPr>
          <a:xfrm>
            <a:off x="7255682" y="3600985"/>
            <a:ext cx="9395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Prekyba žaliavomis pašarams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73D9AAD-26E4-421C-AFEF-EE67D76D7040}"/>
              </a:ext>
            </a:extLst>
          </p:cNvPr>
          <p:cNvSpPr txBox="1"/>
          <p:nvPr/>
        </p:nvSpPr>
        <p:spPr>
          <a:xfrm>
            <a:off x="6057607" y="3600985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Prekyba grūdais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C7027C4-67D8-460A-B514-2ED27E39E582}"/>
              </a:ext>
            </a:extLst>
          </p:cNvPr>
          <p:cNvSpPr txBox="1"/>
          <p:nvPr/>
        </p:nvSpPr>
        <p:spPr>
          <a:xfrm>
            <a:off x="8371464" y="3600985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Paukštininkystė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F92ADA64-2C3C-47E0-80F7-45CBFEF99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6327" y="2545527"/>
            <a:ext cx="828000" cy="828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6760FAA-AB5D-4941-86FE-6233A76E01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72830" y="2545527"/>
            <a:ext cx="832106" cy="83210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2840417-4D7D-4BFF-B269-DDC6EECFBCBB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71464" y="2549633"/>
            <a:ext cx="828000" cy="828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613E5F5-2478-4DD5-B97D-D5AF719E0DA5}"/>
              </a:ext>
            </a:extLst>
          </p:cNvPr>
          <p:cNvSpPr txBox="1"/>
          <p:nvPr/>
        </p:nvSpPr>
        <p:spPr>
          <a:xfrm>
            <a:off x="9482874" y="3578665"/>
            <a:ext cx="93954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Pašarų gamyba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9E4299F-7011-43F0-A19B-B923C6C5FD27}"/>
              </a:ext>
            </a:extLst>
          </p:cNvPr>
          <p:cNvSpPr txBox="1"/>
          <p:nvPr/>
        </p:nvSpPr>
        <p:spPr>
          <a:xfrm>
            <a:off x="6973956" y="5186018"/>
            <a:ext cx="13975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Greito vartojimo </a:t>
            </a:r>
          </a:p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produktai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7149D14-A798-41D9-BAF8-2FB6910BDB56}"/>
              </a:ext>
            </a:extLst>
          </p:cNvPr>
          <p:cNvSpPr txBox="1"/>
          <p:nvPr/>
        </p:nvSpPr>
        <p:spPr>
          <a:xfrm>
            <a:off x="8248899" y="5200571"/>
            <a:ext cx="13975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Veterinarinė </a:t>
            </a:r>
          </a:p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farmacija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E4139711-10CA-48AA-A351-8871843AA7D9}"/>
              </a:ext>
            </a:extLst>
          </p:cNvPr>
          <p:cNvSpPr txBox="1"/>
          <p:nvPr/>
        </p:nvSpPr>
        <p:spPr>
          <a:xfrm>
            <a:off x="9412117" y="5186018"/>
            <a:ext cx="13975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Dezinfekcinės</a:t>
            </a:r>
          </a:p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medžiagos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830109E-AE00-47CE-A6E1-B1CEEBFD82AB}"/>
              </a:ext>
            </a:extLst>
          </p:cNvPr>
          <p:cNvSpPr txBox="1"/>
          <p:nvPr/>
        </p:nvSpPr>
        <p:spPr>
          <a:xfrm>
            <a:off x="10487116" y="3549966"/>
            <a:ext cx="126258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lt-LT" sz="1000" dirty="0">
                <a:solidFill>
                  <a:prstClr val="black"/>
                </a:solidFill>
                <a:latin typeface="Calibri" panose="020F0502020204030204"/>
              </a:rPr>
              <a:t>Sėklos, trąšos, augalų apsaugos priemonės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4E2C03C-EB08-46AC-B791-B7AF1B7FC7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02358" y="2570543"/>
            <a:ext cx="832106" cy="8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7569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ustom Design">
  <a:themeElements>
    <a:clrScheme name="Custom 1">
      <a:dk1>
        <a:srgbClr val="2E3F67"/>
      </a:dk1>
      <a:lt1>
        <a:srgbClr val="FFFFFF"/>
      </a:lt1>
      <a:dk2>
        <a:srgbClr val="00C0F3"/>
      </a:dk2>
      <a:lt2>
        <a:srgbClr val="ECECEC"/>
      </a:lt2>
      <a:accent1>
        <a:srgbClr val="2E3F67"/>
      </a:accent1>
      <a:accent2>
        <a:srgbClr val="004999"/>
      </a:accent2>
      <a:accent3>
        <a:srgbClr val="00C0F3"/>
      </a:accent3>
      <a:accent4>
        <a:srgbClr val="959595"/>
      </a:accent4>
      <a:accent5>
        <a:srgbClr val="D98444"/>
      </a:accent5>
      <a:accent6>
        <a:srgbClr val="FDD1AC"/>
      </a:accent6>
      <a:hlink>
        <a:srgbClr val="61DAFC"/>
      </a:hlink>
      <a:folHlink>
        <a:srgbClr val="5AD6FB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76000"/>
          </a:srgbClr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11564</TotalTime>
  <Words>723</Words>
  <Application>Microsoft Office PowerPoint</Application>
  <PresentationFormat>Custom</PresentationFormat>
  <Paragraphs>210</Paragraphs>
  <Slides>20</Slides>
  <Notes>6</Notes>
  <HiddenSlides>3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1_Custom Design</vt:lpstr>
      <vt:lpstr>2_Custom Design</vt:lpstr>
      <vt:lpstr>3_Custom Design</vt:lpstr>
      <vt:lpstr>4_Custom Design</vt:lpstr>
      <vt:lpstr>Slide 1</vt:lpstr>
      <vt:lpstr>Slide 2</vt:lpstr>
      <vt:lpstr>Slide 3</vt:lpstr>
      <vt:lpstr>Pagrindinės veiklos sritys</vt:lpstr>
      <vt:lpstr>Kelias į vertikalią integraciją</vt:lpstr>
      <vt:lpstr>LNA1 akcijos kaina OMXV, Eur</vt:lpstr>
      <vt:lpstr>Tikslas Nr.1  Užtikrinti tolimesnį augimą </vt:lpstr>
      <vt:lpstr>Stambiausias įmonės istorijoje  įsigijimo sandoris</vt:lpstr>
      <vt:lpstr>Daugiau pridėtinės vertės produktų</vt:lpstr>
      <vt:lpstr>Slide 10</vt:lpstr>
      <vt:lpstr>Slide 11</vt:lpstr>
      <vt:lpstr>Planuojami rodikliai</vt:lpstr>
      <vt:lpstr>Slide 13</vt:lpstr>
      <vt:lpstr>Investicijos į startuolius</vt:lpstr>
      <vt:lpstr>Tikslas Nr.2  Valdyti rizikas </vt:lpstr>
      <vt:lpstr>Slide 16</vt:lpstr>
      <vt:lpstr>Tikslas Nr.3  Tvarus verslas Žaliasis kursas </vt:lpstr>
      <vt:lpstr>Tvarumas  žemės ūkio versle</vt:lpstr>
      <vt:lpstr>Tvarumas maisto gamybos versle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Mažvydas Šileika</dc:creator>
  <cp:lastModifiedBy>Vera</cp:lastModifiedBy>
  <cp:revision>781</cp:revision>
  <cp:lastPrinted>2021-09-02T12:41:47Z</cp:lastPrinted>
  <dcterms:created xsi:type="dcterms:W3CDTF">2020-08-03T06:29:12Z</dcterms:created>
  <dcterms:modified xsi:type="dcterms:W3CDTF">2021-09-22T07:11:55Z</dcterms:modified>
</cp:coreProperties>
</file>