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olors1.xml" ContentType="application/vnd.ms-office.chartcolorstyl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745" r:id="rId3"/>
    <p:sldMasterId id="2147483757" r:id="rId4"/>
    <p:sldMasterId id="2147483769" r:id="rId5"/>
    <p:sldMasterId id="2147483781" r:id="rId6"/>
    <p:sldMasterId id="2147483833" r:id="rId7"/>
    <p:sldMasterId id="2147483846" r:id="rId8"/>
  </p:sldMasterIdLst>
  <p:notesMasterIdLst>
    <p:notesMasterId r:id="rId48"/>
  </p:notesMasterIdLst>
  <p:sldIdLst>
    <p:sldId id="258" r:id="rId9"/>
    <p:sldId id="436" r:id="rId10"/>
    <p:sldId id="259" r:id="rId11"/>
    <p:sldId id="260" r:id="rId12"/>
    <p:sldId id="261" r:id="rId13"/>
    <p:sldId id="264" r:id="rId14"/>
    <p:sldId id="268" r:id="rId15"/>
    <p:sldId id="458" r:id="rId16"/>
    <p:sldId id="272" r:id="rId17"/>
    <p:sldId id="396" r:id="rId18"/>
    <p:sldId id="273" r:id="rId19"/>
    <p:sldId id="383" r:id="rId20"/>
    <p:sldId id="405" r:id="rId21"/>
    <p:sldId id="384" r:id="rId22"/>
    <p:sldId id="274" r:id="rId23"/>
    <p:sldId id="385" r:id="rId24"/>
    <p:sldId id="271" r:id="rId25"/>
    <p:sldId id="386" r:id="rId26"/>
    <p:sldId id="408" r:id="rId27"/>
    <p:sldId id="388" r:id="rId28"/>
    <p:sldId id="270" r:id="rId29"/>
    <p:sldId id="389" r:id="rId30"/>
    <p:sldId id="269" r:id="rId31"/>
    <p:sldId id="390" r:id="rId32"/>
    <p:sldId id="391" r:id="rId33"/>
    <p:sldId id="399" r:id="rId34"/>
    <p:sldId id="407" r:id="rId35"/>
    <p:sldId id="398" r:id="rId36"/>
    <p:sldId id="335" r:id="rId37"/>
    <p:sldId id="437" r:id="rId38"/>
    <p:sldId id="455" r:id="rId39"/>
    <p:sldId id="452" r:id="rId40"/>
    <p:sldId id="457" r:id="rId41"/>
    <p:sldId id="427" r:id="rId42"/>
    <p:sldId id="446" r:id="rId43"/>
    <p:sldId id="447" r:id="rId44"/>
    <p:sldId id="442" r:id="rId45"/>
    <p:sldId id="456" r:id="rId46"/>
    <p:sldId id="425" r:id="rId47"/>
  </p:sldIdLst>
  <p:sldSz cx="12192000" cy="6858000"/>
  <p:notesSz cx="6858000" cy="9144000"/>
  <p:embeddedFontLst>
    <p:embeddedFont>
      <p:font typeface="Calibri" pitchFamily="34" charset="0"/>
      <p:regular r:id="rId49"/>
      <p:bold r:id="rId50"/>
      <p:italic r:id="rId51"/>
      <p:boldItalic r:id="rId52"/>
    </p:embeddedFont>
    <p:embeddedFont>
      <p:font typeface="Trebuchet MS" pitchFamily="34" charset="0"/>
      <p:regular r:id="rId53"/>
      <p:bold r:id="rId54"/>
      <p:italic r:id="rId55"/>
      <p:boldItalic r:id="rId56"/>
    </p:embeddedFont>
    <p:embeddedFont>
      <p:font typeface="MS PGothic" pitchFamily="34" charset="-128"/>
      <p:regular r:id="rId57"/>
    </p:embeddedFont>
    <p:embeddedFont>
      <p:font typeface="Calibri Light" pitchFamily="34" charset="0"/>
      <p:regular r:id="rId58"/>
      <p: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ta Janušienė" initials="EJ" lastIdx="14" clrIdx="0">
    <p:extLst>
      <p:ext uri="{19B8F6BF-5375-455C-9EA6-DF929625EA0E}">
        <p15:presenceInfo xmlns:p15="http://schemas.microsoft.com/office/powerpoint/2012/main" xmlns="" userId="S-1-5-21-12604286-831459112-1253772060-37305" providerId="AD"/>
      </p:ext>
    </p:extLst>
  </p:cmAuthor>
  <p:cmAuthor id="2" name="Donata Kvintienė" initials="DK" lastIdx="5" clrIdx="1">
    <p:extLst>
      <p:ext uri="{19B8F6BF-5375-455C-9EA6-DF929625EA0E}">
        <p15:presenceInfo xmlns:p15="http://schemas.microsoft.com/office/powerpoint/2012/main" xmlns="" userId="S-1-5-21-12604286-831459112-1253772060-13593" providerId="AD"/>
      </p:ext>
    </p:extLst>
  </p:cmAuthor>
  <p:cmAuthor id="3" name="Indrė Lenkaitytė" initials="IL" lastIdx="13" clrIdx="2">
    <p:extLst>
      <p:ext uri="{19B8F6BF-5375-455C-9EA6-DF929625EA0E}">
        <p15:presenceInfo xmlns:p15="http://schemas.microsoft.com/office/powerpoint/2012/main" xmlns="" userId="S-1-5-21-12604286-831459112-1253772060-401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4984C"/>
    <a:srgbClr val="006A3C"/>
    <a:srgbClr val="61C250"/>
    <a:srgbClr val="017D41"/>
    <a:srgbClr val="FFFF9F"/>
    <a:srgbClr val="61C24F"/>
    <a:srgbClr val="3399FF"/>
    <a:srgbClr val="FF5050"/>
    <a:srgbClr val="D5EFFE"/>
    <a:srgbClr val="66CFB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19" autoAdjust="0"/>
    <p:restoredTop sz="96513" autoAdjust="0"/>
  </p:normalViewPr>
  <p:slideViewPr>
    <p:cSldViewPr snapToGrid="0">
      <p:cViewPr varScale="1">
        <p:scale>
          <a:sx n="113" d="100"/>
          <a:sy n="113" d="100"/>
        </p:scale>
        <p:origin x="-330"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4.fntdata"/><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lang val="lt-LT"/>
  <c:chart>
    <c:autoTitleDeleted val="1"/>
    <c:plotArea>
      <c:layout/>
      <c:barChart>
        <c:barDir val="col"/>
        <c:grouping val="clustered"/>
        <c:ser>
          <c:idx val="0"/>
          <c:order val="0"/>
          <c:tx>
            <c:strRef>
              <c:f>Grafikai!$B$4</c:f>
              <c:strCache>
                <c:ptCount val="1"/>
                <c:pt idx="0">
                  <c:v>Nepateikusių laiku MM sk.</c:v>
                </c:pt>
              </c:strCache>
            </c:strRef>
          </c:tx>
          <c:spPr>
            <a:solidFill>
              <a:srgbClr val="61C250"/>
            </a:solidFill>
            <a:ln>
              <a:noFill/>
            </a:ln>
            <a:effectLst/>
          </c:spPr>
          <c:dLbls>
            <c:spPr>
              <a:solidFill>
                <a:schemeClr val="bg2"/>
              </a:solid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Trebuchet MS" panose="020B0603020202020204" pitchFamily="34" charset="0"/>
                    <a:ea typeface="+mn-ea"/>
                    <a:cs typeface="+mn-cs"/>
                  </a:defRPr>
                </a:pPr>
                <a:endParaRPr lang="lt-LT"/>
              </a:p>
            </c:txPr>
            <c:dLblPos val="inBase"/>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Grafikai!$D$3:$N$3</c:f>
              <c:strCache>
                <c:ptCount val="11"/>
                <c:pt idx="0">
                  <c:v>Spalis</c:v>
                </c:pt>
                <c:pt idx="1">
                  <c:v>Lapkritis</c:v>
                </c:pt>
                <c:pt idx="2">
                  <c:v>Gruodis</c:v>
                </c:pt>
                <c:pt idx="3">
                  <c:v>Sausis</c:v>
                </c:pt>
                <c:pt idx="4">
                  <c:v>Vasaris</c:v>
                </c:pt>
                <c:pt idx="5">
                  <c:v>Kovas</c:v>
                </c:pt>
                <c:pt idx="6">
                  <c:v>Balandis</c:v>
                </c:pt>
                <c:pt idx="7">
                  <c:v>Gegužė</c:v>
                </c:pt>
                <c:pt idx="8">
                  <c:v>Birželis</c:v>
                </c:pt>
                <c:pt idx="9">
                  <c:v>Liepa</c:v>
                </c:pt>
                <c:pt idx="10">
                  <c:v>Rugpjūtis</c:v>
                </c:pt>
              </c:strCache>
            </c:strRef>
          </c:cat>
          <c:val>
            <c:numRef>
              <c:f>Grafikai!$D$4:$N$4</c:f>
              <c:numCache>
                <c:formatCode>#,##0</c:formatCode>
                <c:ptCount val="11"/>
                <c:pt idx="0">
                  <c:v>1470</c:v>
                </c:pt>
                <c:pt idx="1">
                  <c:v>1705</c:v>
                </c:pt>
                <c:pt idx="2">
                  <c:v>1814</c:v>
                </c:pt>
                <c:pt idx="3">
                  <c:v>2204</c:v>
                </c:pt>
                <c:pt idx="4">
                  <c:v>3044</c:v>
                </c:pt>
                <c:pt idx="5">
                  <c:v>2223</c:v>
                </c:pt>
                <c:pt idx="6">
                  <c:v>2031</c:v>
                </c:pt>
                <c:pt idx="7">
                  <c:v>2140</c:v>
                </c:pt>
                <c:pt idx="8">
                  <c:v>2662</c:v>
                </c:pt>
                <c:pt idx="9">
                  <c:v>2087</c:v>
                </c:pt>
                <c:pt idx="10">
                  <c:v>1811</c:v>
                </c:pt>
              </c:numCache>
            </c:numRef>
          </c:val>
        </c:ser>
        <c:dLbls/>
        <c:gapWidth val="219"/>
        <c:overlap val="-27"/>
        <c:axId val="199072000"/>
        <c:axId val="199094272"/>
      </c:barChart>
      <c:lineChart>
        <c:grouping val="standard"/>
        <c:ser>
          <c:idx val="1"/>
          <c:order val="1"/>
          <c:tx>
            <c:strRef>
              <c:f>Grafikai!$B$5</c:f>
              <c:strCache>
                <c:ptCount val="1"/>
                <c:pt idx="0">
                  <c:v>ANN ir ANP skaičius</c:v>
                </c:pt>
              </c:strCache>
            </c:strRef>
          </c:tx>
          <c:spPr>
            <a:ln w="28575" cap="rnd">
              <a:solidFill>
                <a:srgbClr val="006A3C"/>
              </a:solidFill>
              <a:round/>
            </a:ln>
            <a:effectLst/>
          </c:spPr>
          <c:marker>
            <c:symbol val="none"/>
          </c:marker>
          <c:dLbls>
            <c:spPr>
              <a:solidFill>
                <a:schemeClr val="accent4">
                  <a:lumMod val="20000"/>
                  <a:lumOff val="80000"/>
                </a:schemeClr>
              </a:solid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Trebuchet MS" panose="020B0603020202020204" pitchFamily="34" charset="0"/>
                    <a:ea typeface="+mn-ea"/>
                    <a:cs typeface="+mn-cs"/>
                  </a:defRPr>
                </a:pPr>
                <a:endParaRPr lang="lt-LT"/>
              </a:p>
            </c:txPr>
            <c:dLblPos val="t"/>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Grafikai!$D$3:$N$3</c:f>
              <c:strCache>
                <c:ptCount val="11"/>
                <c:pt idx="0">
                  <c:v>Spalis</c:v>
                </c:pt>
                <c:pt idx="1">
                  <c:v>Lapkritis</c:v>
                </c:pt>
                <c:pt idx="2">
                  <c:v>Gruodis</c:v>
                </c:pt>
                <c:pt idx="3">
                  <c:v>Sausis</c:v>
                </c:pt>
                <c:pt idx="4">
                  <c:v>Vasaris</c:v>
                </c:pt>
                <c:pt idx="5">
                  <c:v>Kovas</c:v>
                </c:pt>
                <c:pt idx="6">
                  <c:v>Balandis</c:v>
                </c:pt>
                <c:pt idx="7">
                  <c:v>Gegužė</c:v>
                </c:pt>
                <c:pt idx="8">
                  <c:v>Birželis</c:v>
                </c:pt>
                <c:pt idx="9">
                  <c:v>Liepa</c:v>
                </c:pt>
                <c:pt idx="10">
                  <c:v>Rugpjūtis</c:v>
                </c:pt>
              </c:strCache>
            </c:strRef>
          </c:cat>
          <c:val>
            <c:numRef>
              <c:f>Grafikai!$D$5:$N$5</c:f>
              <c:numCache>
                <c:formatCode>#,##0</c:formatCode>
                <c:ptCount val="11"/>
                <c:pt idx="0">
                  <c:v>78</c:v>
                </c:pt>
                <c:pt idx="1">
                  <c:v>378</c:v>
                </c:pt>
                <c:pt idx="2">
                  <c:v>185</c:v>
                </c:pt>
                <c:pt idx="3">
                  <c:v>157</c:v>
                </c:pt>
                <c:pt idx="4">
                  <c:v>567</c:v>
                </c:pt>
                <c:pt idx="5">
                  <c:v>239</c:v>
                </c:pt>
                <c:pt idx="6">
                  <c:v>89</c:v>
                </c:pt>
                <c:pt idx="7">
                  <c:v>71</c:v>
                </c:pt>
                <c:pt idx="8">
                  <c:v>70</c:v>
                </c:pt>
                <c:pt idx="9">
                  <c:v>135</c:v>
                </c:pt>
                <c:pt idx="10">
                  <c:v>187</c:v>
                </c:pt>
              </c:numCache>
            </c:numRef>
          </c:val>
        </c:ser>
        <c:dLbls/>
        <c:marker val="1"/>
        <c:axId val="198905856"/>
        <c:axId val="199096192"/>
      </c:lineChart>
      <c:catAx>
        <c:axId val="19907200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lt-LT"/>
          </a:p>
        </c:txPr>
        <c:crossAx val="199094272"/>
        <c:crosses val="autoZero"/>
        <c:auto val="1"/>
        <c:lblAlgn val="ctr"/>
        <c:lblOffset val="100"/>
      </c:catAx>
      <c:valAx>
        <c:axId val="199094272"/>
        <c:scaling>
          <c:orientation val="minMax"/>
        </c:scaling>
        <c:axPos val="l"/>
        <c:majorGridlines>
          <c:spPr>
            <a:ln w="9525" cap="flat" cmpd="sng" algn="ctr">
              <a:solidFill>
                <a:schemeClr val="tx1">
                  <a:lumMod val="15000"/>
                  <a:lumOff val="85000"/>
                </a:schemeClr>
              </a:solidFill>
              <a:round/>
            </a:ln>
            <a:effectLst/>
          </c:spPr>
        </c:majorGridlines>
        <c:title>
          <c:tx>
            <c:strRef>
              <c:f>Grafikai!$B$4</c:f>
              <c:strCache>
                <c:ptCount val="1"/>
                <c:pt idx="0">
                  <c:v>Nepateikusių laiku MM sk.</c:v>
                </c:pt>
              </c:strCache>
            </c:strRef>
          </c:tx>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rebuchet MS" panose="020B0603020202020204" pitchFamily="34" charset="0"/>
                  <a:ea typeface="+mn-ea"/>
                  <a:cs typeface="+mn-cs"/>
                </a:defRPr>
              </a:pPr>
              <a:endParaRPr lang="lt-LT"/>
            </a:p>
          </c:txPr>
        </c:title>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lt-LT"/>
          </a:p>
        </c:txPr>
        <c:crossAx val="199072000"/>
        <c:crosses val="autoZero"/>
        <c:crossBetween val="between"/>
      </c:valAx>
      <c:valAx>
        <c:axId val="199096192"/>
        <c:scaling>
          <c:orientation val="minMax"/>
        </c:scaling>
        <c:axPos val="r"/>
        <c:title>
          <c:tx>
            <c:strRef>
              <c:f>Grafikai!$B$5</c:f>
              <c:strCache>
                <c:ptCount val="1"/>
                <c:pt idx="0">
                  <c:v>ANN ir ANP skaičius</c:v>
                </c:pt>
              </c:strCache>
            </c:strRef>
          </c:tx>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Trebuchet MS" panose="020B0603020202020204" pitchFamily="34" charset="0"/>
                  <a:ea typeface="+mn-ea"/>
                  <a:cs typeface="+mn-cs"/>
                </a:defRPr>
              </a:pPr>
              <a:endParaRPr lang="lt-LT"/>
            </a:p>
          </c:txPr>
        </c:title>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lt-LT"/>
          </a:p>
        </c:txPr>
        <c:crossAx val="198905856"/>
        <c:crosses val="max"/>
        <c:crossBetween val="between"/>
      </c:valAx>
      <c:catAx>
        <c:axId val="198905856"/>
        <c:scaling>
          <c:orientation val="minMax"/>
        </c:scaling>
        <c:delete val="1"/>
        <c:axPos val="b"/>
        <c:numFmt formatCode="General" sourceLinked="1"/>
        <c:majorTickMark val="none"/>
        <c:tickLblPos val="none"/>
        <c:crossAx val="199096192"/>
        <c:crosses val="autoZero"/>
        <c:auto val="1"/>
        <c:lblAlgn val="ctr"/>
        <c:lblOffset val="100"/>
      </c:catAx>
      <c:spPr>
        <a:noFill/>
        <a:ln>
          <a:noFill/>
        </a:ln>
        <a:effectLst/>
      </c:spPr>
    </c:plotArea>
    <c:legend>
      <c:legendPos val="b"/>
      <c:layout>
        <c:manualLayout>
          <c:xMode val="edge"/>
          <c:yMode val="edge"/>
          <c:x val="0.29910441917464997"/>
          <c:y val="0.95291232161107242"/>
          <c:w val="0.38625223348987248"/>
          <c:h val="4.7087678388927599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rebuchet MS" panose="020B0603020202020204" pitchFamily="34" charset="0"/>
              <a:ea typeface="+mn-ea"/>
              <a:cs typeface="+mn-cs"/>
            </a:defRPr>
          </a:pPr>
          <a:endParaRPr lang="lt-LT"/>
        </a:p>
      </c:txPr>
    </c:legend>
    <c:plotVisOnly val="1"/>
    <c:dispBlanksAs val="gap"/>
  </c:chart>
  <c:spPr>
    <a:solidFill>
      <a:schemeClr val="bg1">
        <a:lumMod val="95000"/>
      </a:schemeClr>
    </a:solidFill>
    <a:ln>
      <a:noFill/>
    </a:ln>
    <a:effectLst/>
  </c:spPr>
  <c:txPr>
    <a:bodyPr/>
    <a:lstStyle/>
    <a:p>
      <a:pPr>
        <a:defRPr>
          <a:latin typeface="Trebuchet MS" panose="020B0603020202020204" pitchFamily="34" charset="0"/>
        </a:defRPr>
      </a:pPr>
      <a:endParaRPr lang="lt-LT"/>
    </a:p>
  </c:txPr>
  <c:externalData r:id="rId1"/>
  <c:userShapes r:id="rId2"/>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0.32529</cdr:x>
      <cdr:y>0.8776</cdr:y>
    </cdr:from>
    <cdr:to>
      <cdr:x>0.93775</cdr:x>
      <cdr:y>0.9592</cdr:y>
    </cdr:to>
    <cdr:sp macro="" textlink="">
      <cdr:nvSpPr>
        <cdr:cNvPr id="3" name="TextBox 1"/>
        <cdr:cNvSpPr txBox="1"/>
      </cdr:nvSpPr>
      <cdr:spPr>
        <a:xfrm xmlns:a="http://schemas.openxmlformats.org/drawingml/2006/main">
          <a:off x="3722086" y="4677360"/>
          <a:ext cx="7007942" cy="434905"/>
        </a:xfrm>
        <a:prstGeom xmlns:a="http://schemas.openxmlformats.org/drawingml/2006/main" prst="rect">
          <a:avLst/>
        </a:prstGeom>
        <a:noFill xmlns:a="http://schemas.openxmlformats.org/drawingml/2006/main"/>
        <a:ln xmlns:a="http://schemas.openxmlformats.org/drawingml/2006/main">
          <a:solidFill>
            <a:schemeClr val="tx1">
              <a:lumMod val="85000"/>
              <a:lumOff val="1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lt-LT" sz="1100" dirty="0" smtClean="0">
            <a:latin typeface="Trebuchet MS" panose="020B0603020202020204" pitchFamily="34" charset="0"/>
          </a:endParaRPr>
        </a:p>
        <a:p xmlns:a="http://schemas.openxmlformats.org/drawingml/2006/main">
          <a:pPr algn="ctr"/>
          <a:r>
            <a:rPr lang="lt-LT" sz="1100" dirty="0" smtClean="0">
              <a:solidFill>
                <a:schemeClr val="tx1">
                  <a:lumMod val="75000"/>
                  <a:lumOff val="25000"/>
                </a:schemeClr>
              </a:solidFill>
              <a:latin typeface="Trebuchet MS" panose="020B0603020202020204" pitchFamily="34" charset="0"/>
            </a:rPr>
            <a:t>2021 m.</a:t>
          </a:r>
          <a:endParaRPr lang="lt-LT" sz="1100" dirty="0">
            <a:solidFill>
              <a:schemeClr val="tx1">
                <a:lumMod val="75000"/>
                <a:lumOff val="25000"/>
              </a:schemeClr>
            </a:solidFill>
            <a:latin typeface="Trebuchet MS" panose="020B0603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CBD2C-8F7F-41AF-956F-6D2B28ECD1B0}" type="datetimeFigureOut">
              <a:rPr lang="lt-LT" smtClean="0"/>
              <a:pPr/>
              <a:t>2021-09-21</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0340C-7214-4F9F-9EAB-DB0EEB579604}" type="slidenum">
              <a:rPr lang="lt-LT" smtClean="0"/>
              <a:pPr/>
              <a:t>‹#›</a:t>
            </a:fld>
            <a:endParaRPr lang="lt-LT"/>
          </a:p>
        </p:txBody>
      </p:sp>
    </p:spTree>
    <p:extLst>
      <p:ext uri="{BB962C8B-B14F-4D97-AF65-F5344CB8AC3E}">
        <p14:creationId xmlns:p14="http://schemas.microsoft.com/office/powerpoint/2010/main" xmlns="" val="641048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Kodėl mums svarbu </a:t>
            </a:r>
            <a:r>
              <a:rPr lang="lt-LT" sz="1600" baseline="0" dirty="0" smtClean="0"/>
              <a:t>tai </a:t>
            </a:r>
            <a:r>
              <a:rPr lang="lt-LT" sz="1600" dirty="0" smtClean="0"/>
              <a:t>pateikti</a:t>
            </a:r>
            <a:r>
              <a:rPr lang="lt-LT" sz="1600" baseline="0" dirty="0" smtClean="0"/>
              <a:t> Jums?</a:t>
            </a:r>
          </a:p>
          <a:p>
            <a:r>
              <a:rPr lang="lt-LT" sz="1600" baseline="0" dirty="0" smtClean="0"/>
              <a:t>Todėl, kad geriau mus pažintumėte.</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a:t>
            </a:fld>
            <a:endParaRPr lang="lt-LT"/>
          </a:p>
        </p:txBody>
      </p:sp>
    </p:spTree>
    <p:extLst>
      <p:ext uri="{BB962C8B-B14F-4D97-AF65-F5344CB8AC3E}">
        <p14:creationId xmlns:p14="http://schemas.microsoft.com/office/powerpoint/2010/main" xmlns="" val="1525458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b="1" baseline="0" dirty="0" smtClean="0"/>
              <a:t>Kokie pagrindiniai uždaviniai?</a:t>
            </a:r>
          </a:p>
          <a:p>
            <a:r>
              <a:rPr lang="lt-LT" sz="1600" b="1" baseline="0" dirty="0" smtClean="0"/>
              <a:t>Organizacijos kultūra orientuota į veiklos nuostolių mažinimą</a:t>
            </a:r>
          </a:p>
          <a:p>
            <a:r>
              <a:rPr lang="lt-LT" sz="1600" b="0" baseline="0" dirty="0" smtClean="0"/>
              <a:t>Sukursime į veiklos nuostolių mažinimą orientuotą organizacijos kultūrą bei didinsime darbuotojų motyvaciją įsitraukti į tokią veiklą, kuriant darbuotojams patrauklias ir patogias priemones bei komunikacijos kanalus, skirtus veiklos nuostoliams identifikuoti ir eliminuoti.</a:t>
            </a:r>
          </a:p>
          <a:p>
            <a:endParaRPr lang="lt-LT" sz="1600" b="0" baseline="0" dirty="0" smtClean="0"/>
          </a:p>
          <a:p>
            <a:r>
              <a:rPr lang="lt-LT" sz="1600" b="1" dirty="0" smtClean="0"/>
              <a:t>Supaprastinti procesai</a:t>
            </a:r>
            <a:r>
              <a:rPr lang="lt-LT" sz="1600" b="1" baseline="0" dirty="0" smtClean="0"/>
              <a:t> ir procedūros</a:t>
            </a:r>
          </a:p>
          <a:p>
            <a:r>
              <a:rPr lang="lt-LT" sz="1600" b="0" baseline="0" dirty="0" smtClean="0"/>
              <a:t>Identifikuosime pridėtinės vertės nekuriančias veiklas ir procedūras bei jas eliminuosime ar sumažinsime joms tenkančias sąnaudas, optimizuojant veiklos procesus.</a:t>
            </a:r>
          </a:p>
          <a:p>
            <a:endParaRPr lang="lt-LT" sz="1600" b="1" dirty="0" smtClean="0"/>
          </a:p>
          <a:p>
            <a:r>
              <a:rPr lang="lt-LT" sz="1600" b="1" dirty="0" smtClean="0"/>
              <a:t>Robotizuoti</a:t>
            </a:r>
            <a:r>
              <a:rPr lang="lt-LT" sz="1600" b="1" baseline="0" dirty="0" smtClean="0"/>
              <a:t> veiklos procesai</a:t>
            </a:r>
          </a:p>
          <a:p>
            <a:r>
              <a:rPr lang="lt-LT" sz="1600" b="0" baseline="0" dirty="0" smtClean="0"/>
              <a:t>Įgyvendinsime veiklos procesų </a:t>
            </a:r>
            <a:r>
              <a:rPr lang="lt-LT" sz="1600" b="0" baseline="0" dirty="0" err="1" smtClean="0"/>
              <a:t>robotizavimo</a:t>
            </a:r>
            <a:r>
              <a:rPr lang="lt-LT" sz="1600" b="0" baseline="0" dirty="0" smtClean="0"/>
              <a:t> programą, per kurią būtų identifikuojami daugiausiai rankinio darbo sąnaudų bei laiko reikalaujančios ir didžiausią automatizavimo potencialą turintys procesai ir diegiami automatizavimo sprendiniai. </a:t>
            </a:r>
          </a:p>
          <a:p>
            <a:endParaRPr lang="lt-LT" sz="1600" b="1" dirty="0" smtClean="0"/>
          </a:p>
          <a:p>
            <a:r>
              <a:rPr lang="lt-LT" sz="1600" b="1" dirty="0" smtClean="0"/>
              <a:t>Administruojamos visų institucijų skiriamos baudos –</a:t>
            </a:r>
          </a:p>
          <a:p>
            <a:r>
              <a:rPr lang="lt-LT" sz="1600" dirty="0" smtClean="0"/>
              <a:t>Valstybės mastu konsoliduosime institucijų paskirtų baudų ir kitų valstybei priteistų sumų</a:t>
            </a:r>
            <a:r>
              <a:rPr lang="lt-LT" sz="1600" baseline="0" dirty="0" smtClean="0"/>
              <a:t> administravimą, perduodant šių funkcijų atlikimą VMI, kad būtų vienose rankose. Siekiant šias funkcijas vykdyti elektroninėje erdvėje, bus sukurtos arba modernizuotos informacinės sistemos bei sąsajos duomenų mainams.</a:t>
            </a:r>
          </a:p>
          <a:p>
            <a:endParaRPr lang="lt-LT" sz="1600" baseline="0" dirty="0" smtClean="0"/>
          </a:p>
          <a:p>
            <a:r>
              <a:rPr lang="lt-LT" sz="1600" b="1" baseline="0" dirty="0" smtClean="0"/>
              <a:t>VMI – vienas juridinis asmuo</a:t>
            </a:r>
          </a:p>
          <a:p>
            <a:r>
              <a:rPr lang="lt-LT" sz="1600" baseline="0" dirty="0" smtClean="0"/>
              <a:t>Šiuo metu esančius atskirus juridinius asmenis – VMI prie FM ir apskričių valstybines mokesčių inspekcijas – sujungsime į vieną juridinį asmenį. Toks sprendimas leistų didinti VMI veiklos efektyvumą, mažinant valdymo ir kitas išlaidas. Šiuos sprendinius turi įgyvendinę daugelis užsienio kolegų</a:t>
            </a:r>
          </a:p>
          <a:p>
            <a:endParaRPr lang="lt-LT" sz="1600" baseline="0" dirty="0" smtClean="0"/>
          </a:p>
          <a:p>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10</a:t>
            </a:fld>
            <a:endParaRPr lang="lt-LT"/>
          </a:p>
        </p:txBody>
      </p:sp>
    </p:spTree>
    <p:extLst>
      <p:ext uri="{BB962C8B-B14F-4D97-AF65-F5344CB8AC3E}">
        <p14:creationId xmlns:p14="http://schemas.microsoft.com/office/powerpoint/2010/main" xmlns="" val="3853417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Esame orientuoti</a:t>
            </a:r>
            <a:r>
              <a:rPr lang="lt-LT" sz="1600" baseline="0" dirty="0" smtClean="0"/>
              <a:t> į klientą, tai pamatinė mūsų kryptis.</a:t>
            </a:r>
          </a:p>
          <a:p>
            <a:r>
              <a:rPr lang="lt-LT" sz="1600" baseline="0" dirty="0" smtClean="0"/>
              <a:t>Turime daug el. paslaugų.</a:t>
            </a:r>
          </a:p>
          <a:p>
            <a:r>
              <a:rPr lang="lt-LT" sz="1600" baseline="0" dirty="0" smtClean="0"/>
              <a:t>Norime sutrumpinti jų trukmes, administracinę naštą.</a:t>
            </a:r>
          </a:p>
          <a:p>
            <a:r>
              <a:rPr lang="lt-LT" sz="1600" baseline="0" dirty="0" smtClean="0"/>
              <a:t>Mums svarbūs ne tik kokybiniai, bet ir kiekybiniai rodikliai.</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11</a:t>
            </a:fld>
            <a:endParaRPr lang="lt-LT"/>
          </a:p>
        </p:txBody>
      </p:sp>
    </p:spTree>
    <p:extLst>
      <p:ext uri="{BB962C8B-B14F-4D97-AF65-F5344CB8AC3E}">
        <p14:creationId xmlns:p14="http://schemas.microsoft.com/office/powerpoint/2010/main" xmlns="" val="47452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b="1" dirty="0" smtClean="0"/>
              <a:t>Kokie pagrindiniai uždaviniai?</a:t>
            </a:r>
          </a:p>
          <a:p>
            <a:r>
              <a:rPr lang="lt-LT" sz="1600" b="1" dirty="0" smtClean="0"/>
              <a:t>Matuojama klientams teikiamų paslaugų suteikimo trukmė („nuo―iki“)</a:t>
            </a:r>
          </a:p>
          <a:p>
            <a:r>
              <a:rPr lang="lt-LT" sz="1600" dirty="0" smtClean="0"/>
              <a:t>Etapais, pradedant nuo klientams svarbiausių paslaugų,</a:t>
            </a:r>
            <a:r>
              <a:rPr lang="lt-LT" sz="1600" baseline="0" dirty="0" smtClean="0"/>
              <a:t> įdiegsime</a:t>
            </a:r>
            <a:r>
              <a:rPr lang="lt-LT" sz="1600" dirty="0" smtClean="0"/>
              <a:t> visų paslaugų suteikimo trukmės matavimą.</a:t>
            </a:r>
          </a:p>
          <a:p>
            <a:endParaRPr lang="lt-LT" sz="1600" b="1" dirty="0" smtClean="0"/>
          </a:p>
          <a:p>
            <a:r>
              <a:rPr lang="lt-LT" sz="1600" b="1" dirty="0" smtClean="0"/>
              <a:t>Organizuojant VMI veiklą vertinami tikslinių grupių (segmentų) poreikiai, elgsena ir kiti ypatumai</a:t>
            </a:r>
          </a:p>
          <a:p>
            <a:r>
              <a:rPr lang="lt-LT" sz="1600" dirty="0" smtClean="0"/>
              <a:t>Sukursime ir įdiegsime</a:t>
            </a:r>
            <a:r>
              <a:rPr lang="lt-LT" sz="1600" baseline="0" dirty="0" smtClean="0"/>
              <a:t> </a:t>
            </a:r>
            <a:r>
              <a:rPr lang="lt-LT" sz="1600" dirty="0" smtClean="0"/>
              <a:t>VMI teikiamų paslaugų ir klientų aptarnavimo modelį pagal klientų segmentus. Paslaugų – aptarnavimo kanalų – vystymą planuosime pagal klientų segmentų elgseną bei jų poreikius. Įdiegsime verslo sektorių kuratorių veiklos modelį, pagal kurį VMI veikloje turėtų ekspertus — kuratorius, išmanančius konkrečių verslo sektorių specifiką, ekonomines aktualijas ir verslo sektoriaus vystymosi tendencijas, mokestinių prievolių vykdymui riziką keliančius veiksnius.</a:t>
            </a:r>
          </a:p>
          <a:p>
            <a:endParaRPr lang="lt-LT" sz="1600" dirty="0" smtClean="0"/>
          </a:p>
          <a:p>
            <a:r>
              <a:rPr lang="lt-LT" sz="1600" b="1" dirty="0" smtClean="0"/>
              <a:t>Vertinama klientų patirtis</a:t>
            </a:r>
          </a:p>
          <a:p>
            <a:r>
              <a:rPr lang="lt-LT" sz="1600" dirty="0" smtClean="0"/>
              <a:t>Sukursime ir įdiegsime klientų patirties valdymo metodiką ir sistemą, pagal kurią paslaugų plėtojimas ir klientų aptarnavimas būtų gerinamas, remiantis</a:t>
            </a:r>
            <a:r>
              <a:rPr lang="lt-LT" sz="1600" baseline="0" dirty="0" smtClean="0"/>
              <a:t> </a:t>
            </a:r>
            <a:r>
              <a:rPr lang="lt-LT" sz="1600" dirty="0" smtClean="0"/>
              <a:t>klientų patirties tyrimais.</a:t>
            </a:r>
          </a:p>
          <a:p>
            <a:endParaRPr lang="lt-LT" sz="1600" dirty="0" smtClean="0"/>
          </a:p>
          <a:p>
            <a:pPr algn="l"/>
            <a:r>
              <a:rPr lang="lt-LT" sz="1600" b="1" i="0" u="none" strike="noStrike" baseline="0" dirty="0" smtClean="0">
                <a:solidFill>
                  <a:srgbClr val="D7F0FF"/>
                </a:solidFill>
                <a:latin typeface="PFSquareSansPro-Medium" panose="02000500000000020004" pitchFamily="2" charset="0"/>
              </a:rPr>
              <a:t>„Vieno paspaudimo“ paslaugos</a:t>
            </a:r>
          </a:p>
          <a:p>
            <a:pPr algn="l"/>
            <a:r>
              <a:rPr lang="lt-LT" sz="1600" b="0" i="0" u="none" strike="noStrike" baseline="0" dirty="0" smtClean="0">
                <a:solidFill>
                  <a:srgbClr val="D7F0FF"/>
                </a:solidFill>
                <a:latin typeface="PFSquareSansPro-Regular" panose="02000506040000020004" pitchFamily="2" charset="0"/>
              </a:rPr>
              <a:t>Supaprastinsime paslaugų užsakymo ir suteikimo procesus, atsisakant perteklinių žingsnių ar pateikiant paslaugos rezultatą be užsakymo,</a:t>
            </a:r>
          </a:p>
          <a:p>
            <a:pPr algn="l"/>
            <a:r>
              <a:rPr lang="lt-LT" sz="1600" b="0" i="0" u="none" strike="noStrike" baseline="0" dirty="0" smtClean="0">
                <a:solidFill>
                  <a:srgbClr val="D7F0FF"/>
                </a:solidFill>
                <a:latin typeface="PFSquareSansPro-Regular" panose="02000506040000020004" pitchFamily="2" charset="0"/>
              </a:rPr>
              <a:t>sudarant galimybę prisijungus visada matyti aktualiausią informaciją.</a:t>
            </a:r>
          </a:p>
          <a:p>
            <a:pPr algn="l"/>
            <a:r>
              <a:rPr lang="lt-LT" sz="1600" b="0" i="0" u="none" strike="noStrike" baseline="0" dirty="0" smtClean="0">
                <a:solidFill>
                  <a:srgbClr val="D7F0FF"/>
                </a:solidFill>
                <a:latin typeface="PFSquareSansPro-Regular" panose="02000506040000020004" pitchFamily="2" charset="0"/>
              </a:rPr>
              <a:t>Įgyvendinsime  mokesčių, rinkliavų, baudų apmokėjimą „vieno mygtuko“ principu.</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Klientų savitarnos portalas visoms VMI teikiamoms paslaugoms</a:t>
            </a:r>
          </a:p>
          <a:p>
            <a:pPr algn="l"/>
            <a:r>
              <a:rPr lang="lt-LT" sz="1600" b="0" i="0" u="none" strike="noStrike" baseline="0" dirty="0" smtClean="0">
                <a:solidFill>
                  <a:srgbClr val="D7F0FF"/>
                </a:solidFill>
                <a:latin typeface="PFSquareSansPro-Regular" panose="02000506040000020004" pitchFamily="2" charset="0"/>
              </a:rPr>
              <a:t>Sukursime integruotą savitarnos portalą klientams, kuriame būtų sutelktos bei modernizuotos visos VMI teikiamos e. paslaugos, sudarant sąlygas klientams, tiek Lietuvos piliečiams, tiek užsienio, patogiai, greitai ir nepertraukiamai jomis naudotis.</a:t>
            </a:r>
            <a:endParaRPr lang="lt-LT" sz="1600" dirty="0" smtClean="0"/>
          </a:p>
          <a:p>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12</a:t>
            </a:fld>
            <a:endParaRPr lang="lt-LT"/>
          </a:p>
        </p:txBody>
      </p:sp>
    </p:spTree>
    <p:extLst>
      <p:ext uri="{BB962C8B-B14F-4D97-AF65-F5344CB8AC3E}">
        <p14:creationId xmlns:p14="http://schemas.microsoft.com/office/powerpoint/2010/main" xmlns="" val="2103626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13</a:t>
            </a:fld>
            <a:endParaRPr lang="lt-LT"/>
          </a:p>
        </p:txBody>
      </p:sp>
    </p:spTree>
    <p:extLst>
      <p:ext uri="{BB962C8B-B14F-4D97-AF65-F5344CB8AC3E}">
        <p14:creationId xmlns:p14="http://schemas.microsoft.com/office/powerpoint/2010/main" xmlns="" val="2106922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a:r>
              <a:rPr lang="lt-LT" sz="1600" b="1" i="0" u="none" strike="noStrike" baseline="0" dirty="0" smtClean="0">
                <a:solidFill>
                  <a:srgbClr val="D7F0FF"/>
                </a:solidFill>
                <a:latin typeface="PFSquareSansPro-Medium" panose="02000500000000020004" pitchFamily="2" charset="0"/>
              </a:rPr>
              <a:t>Priemonės užsienio piliečiams identifikuoti </a:t>
            </a:r>
            <a:r>
              <a:rPr lang="pt-BR" sz="1600" b="1" i="0" u="none" strike="noStrike" baseline="0" dirty="0" smtClean="0">
                <a:solidFill>
                  <a:srgbClr val="D7F0FF"/>
                </a:solidFill>
                <a:latin typeface="PFSquareSansPro-Medium" panose="02000500000000020004" pitchFamily="2" charset="0"/>
              </a:rPr>
              <a:t>ir prisijungti prie VMI IS</a:t>
            </a:r>
          </a:p>
          <a:p>
            <a:pPr algn="l"/>
            <a:r>
              <a:rPr lang="lt-LT" sz="1600" b="0" i="0" u="none" strike="noStrike" baseline="0" dirty="0" smtClean="0">
                <a:solidFill>
                  <a:srgbClr val="D7F0FF"/>
                </a:solidFill>
                <a:latin typeface="PFSquareSansPro-Regular" panose="02000506040000020004" pitchFamily="2" charset="0"/>
              </a:rPr>
              <a:t>Sukursime VMI informacinių sistemų sąsają su Lietuvoje palaikoma užsienio piliečių autentifikavimo duomenų sistema.</a:t>
            </a:r>
          </a:p>
          <a:p>
            <a:pPr algn="l"/>
            <a:endParaRPr kumimoji="0" lang="lt-LT" sz="1600" b="0" i="0" u="none" strike="noStrike" kern="1200" cap="none" spc="0" normalizeH="0" baseline="0" noProof="0" dirty="0" smtClean="0">
              <a:ln>
                <a:noFill/>
              </a:ln>
              <a:solidFill>
                <a:srgbClr val="D7F0FF"/>
              </a:solidFill>
              <a:effectLst/>
              <a:uLnTx/>
              <a:uFillTx/>
              <a:latin typeface="PFSquareSansPro-Regular" panose="02000506040000020004" pitchFamily="2" charset="0"/>
              <a:ea typeface="+mn-ea"/>
              <a:cs typeface="+mn-cs"/>
            </a:endParaRPr>
          </a:p>
          <a:p>
            <a:r>
              <a:rPr lang="lt-LT" sz="1600" b="1" i="0" u="none" strike="noStrike" kern="1200" baseline="0" dirty="0" smtClean="0">
                <a:solidFill>
                  <a:schemeClr val="tx1"/>
                </a:solidFill>
                <a:latin typeface="+mn-lt"/>
                <a:ea typeface="+mn-ea"/>
                <a:cs typeface="+mn-cs"/>
              </a:rPr>
              <a:t>Siūlymai dėl įmokų kodų skaičiaus sumažinimo</a:t>
            </a:r>
          </a:p>
          <a:p>
            <a:r>
              <a:rPr lang="lt-LT" sz="1600" b="0" i="0" u="none" strike="noStrike" kern="1200" baseline="0" dirty="0" smtClean="0">
                <a:solidFill>
                  <a:schemeClr val="tx1"/>
                </a:solidFill>
                <a:latin typeface="+mn-lt"/>
                <a:ea typeface="+mn-ea"/>
                <a:cs typeface="+mn-cs"/>
              </a:rPr>
              <a:t>Įvertinsime atskirų įmokų kodų tos pačios grupės įmokoms sumokėti būtinumą. Parengti siūlymus dėl įmokų kodų skaičiaus sumažinimo ir inicijuosime jų svarstymą. </a:t>
            </a:r>
          </a:p>
          <a:p>
            <a:endParaRPr kumimoji="0" lang="lt-LT" sz="16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600" b="1" i="0" u="none" strike="noStrike" kern="1200" cap="none" spc="0" normalizeH="0" baseline="0" noProof="0" dirty="0" smtClean="0">
                <a:ln>
                  <a:noFill/>
                </a:ln>
                <a:solidFill>
                  <a:prstClr val="black"/>
                </a:solidFill>
                <a:effectLst/>
                <a:uLnTx/>
                <a:uFillTx/>
                <a:latin typeface="+mn-lt"/>
                <a:ea typeface="+mn-ea"/>
                <a:cs typeface="+mn-cs"/>
              </a:rPr>
              <a:t>Plėtojami tarp instituciniai permokų/skolų užskaitų procesai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600" b="0" i="0" u="none" strike="noStrike" kern="1200" cap="none" spc="0" normalizeH="0" baseline="0" noProof="0" dirty="0" smtClean="0">
                <a:ln>
                  <a:noFill/>
                </a:ln>
                <a:solidFill>
                  <a:prstClr val="black"/>
                </a:solidFill>
                <a:effectLst/>
                <a:uLnTx/>
                <a:uFillTx/>
                <a:latin typeface="+mn-lt"/>
                <a:ea typeface="+mn-ea"/>
                <a:cs typeface="+mn-cs"/>
              </a:rPr>
              <a:t>Sieksime inicijuoti reikiamus teisės aktų pakeitimus, kurie padėtų supaprastinti deklaravimo procesą perskirstant mokėtojo ir VMI pareigas bei pritaikyti VMI IS naujam mokesčių deklaravimo procesui.</a:t>
            </a:r>
          </a:p>
          <a:p>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14</a:t>
            </a:fld>
            <a:endParaRPr lang="lt-LT"/>
          </a:p>
        </p:txBody>
      </p:sp>
    </p:spTree>
    <p:extLst>
      <p:ext uri="{BB962C8B-B14F-4D97-AF65-F5344CB8AC3E}">
        <p14:creationId xmlns:p14="http://schemas.microsoft.com/office/powerpoint/2010/main" xmlns="" val="148091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Pandemija parodė, kad esame lankstūs, gebame greitai persiorientuoti</a:t>
            </a:r>
            <a:r>
              <a:rPr lang="lt-LT" sz="1600" baseline="0" dirty="0" smtClean="0"/>
              <a:t> ir</a:t>
            </a:r>
            <a:r>
              <a:rPr lang="lt-LT" sz="1600" dirty="0" smtClean="0"/>
              <a:t> keistis.</a:t>
            </a:r>
          </a:p>
          <a:p>
            <a:r>
              <a:rPr lang="lt-LT" sz="1600" dirty="0" smtClean="0"/>
              <a:t>Matuosime,</a:t>
            </a:r>
            <a:r>
              <a:rPr lang="lt-LT" sz="1600" baseline="0" dirty="0" smtClean="0"/>
              <a:t> nes mums svarbu</a:t>
            </a:r>
          </a:p>
          <a:p>
            <a:r>
              <a:rPr lang="lt-LT" sz="1600" baseline="0" dirty="0" smtClean="0"/>
              <a:t>...</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15</a:t>
            </a:fld>
            <a:endParaRPr lang="lt-LT"/>
          </a:p>
        </p:txBody>
      </p:sp>
    </p:spTree>
    <p:extLst>
      <p:ext uri="{BB962C8B-B14F-4D97-AF65-F5344CB8AC3E}">
        <p14:creationId xmlns:p14="http://schemas.microsoft.com/office/powerpoint/2010/main" xmlns="" val="109550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b="1" dirty="0" smtClean="0"/>
              <a:t>Kokie pagrindiniai uždaviniai?</a:t>
            </a:r>
          </a:p>
          <a:p>
            <a:r>
              <a:rPr lang="lt-LT" sz="1600" b="1" dirty="0" smtClean="0"/>
              <a:t>Vientisa veiklos valdymo sistema, užtikrinanti pagrindinių VMI veiklos procesų tęstinumą įvykus nenumatytiems įvykiams</a:t>
            </a:r>
          </a:p>
          <a:p>
            <a:r>
              <a:rPr lang="lt-LT" sz="1600" dirty="0" smtClean="0"/>
              <a:t>Integruosime esamus veiklos tęstinumo planus į vientisą veiklos tęstinumo valdymo sistemą.</a:t>
            </a:r>
          </a:p>
          <a:p>
            <a:endParaRPr lang="lt-LT" sz="1600" dirty="0" smtClean="0"/>
          </a:p>
          <a:p>
            <a:r>
              <a:rPr lang="lt-LT" sz="1600" dirty="0" smtClean="0"/>
              <a:t>Periodiškai testuosime veiklos tęstinumo planų patikimumą, imituojant nenumatytus įvykius (pvz., gaisras, atominės elektrinės sprogimas,</a:t>
            </a:r>
          </a:p>
          <a:p>
            <a:r>
              <a:rPr lang="lt-LT" sz="1600" dirty="0" smtClean="0"/>
              <a:t>kibernetinė ataka), siekiant „treniruoti“ organizaciją ir atlikti nuolatinį darbuotojų pasiruošimo ir reakcijos į nenumatytus įvykius monitoringą.</a:t>
            </a:r>
          </a:p>
          <a:p>
            <a:endParaRPr lang="lt-LT" sz="1600" b="1" dirty="0" smtClean="0"/>
          </a:p>
          <a:p>
            <a:pPr algn="l"/>
            <a:r>
              <a:rPr lang="lt-LT" sz="1600" b="1" i="0" u="none" strike="noStrike" baseline="0" dirty="0" smtClean="0">
                <a:solidFill>
                  <a:srgbClr val="D7F0FF"/>
                </a:solidFill>
                <a:latin typeface="PFSquareSansPro-Medium" panose="02000500000000020004" pitchFamily="2" charset="0"/>
              </a:rPr>
              <a:t>Projektas „Naujų VMI paslaugų teikimo kanalų sukūrimas ir VMI veiklos tęstinumo užtikrinimas ekstremalių situacijų atvejais“</a:t>
            </a:r>
          </a:p>
          <a:p>
            <a:pPr algn="l"/>
            <a:r>
              <a:rPr lang="lt-LT" sz="1600" b="0" i="0" u="none" strike="noStrike" baseline="0" dirty="0" smtClean="0">
                <a:solidFill>
                  <a:srgbClr val="D7F0FF"/>
                </a:solidFill>
                <a:latin typeface="PFSquareSansPro-Regular" panose="02000506040000020004" pitchFamily="2" charset="0"/>
              </a:rPr>
              <a:t>Įdiegsime naujus paslaugų teikimo kanalus ir pažangius technologinius sprendimus, siekiant užtikrinti VMI teikiamų paslaugų pasiekiamumą bei kokybę ekstremalių situacijų atvejais, kai tiesioginis gyventojų aptarnavimas negalimas. </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Atrinkti ir apmokyti darbuotojai, pakeisiantys veiklos procesams kritinius kolegas </a:t>
            </a:r>
          </a:p>
          <a:p>
            <a:pPr algn="l"/>
            <a:r>
              <a:rPr lang="lt-LT" sz="1600" b="0" i="0" u="none" strike="noStrike" baseline="0" dirty="0" smtClean="0">
                <a:solidFill>
                  <a:srgbClr val="D7F0FF"/>
                </a:solidFill>
                <a:latin typeface="PFSquareSansPro-Regular" panose="02000506040000020004" pitchFamily="2" charset="0"/>
              </a:rPr>
              <a:t>Identifikuosime VMI veiklos procesams kritiškai svarbius darbuotojus ir parengsime bei įgyvendinsime jų </a:t>
            </a:r>
            <a:r>
              <a:rPr lang="lt-LT" sz="1600" b="0" i="0" u="none" strike="noStrike" baseline="0" dirty="0" err="1" smtClean="0">
                <a:solidFill>
                  <a:srgbClr val="D7F0FF"/>
                </a:solidFill>
                <a:latin typeface="PFSquareSansPro-Regular" panose="02000506040000020004" pitchFamily="2" charset="0"/>
              </a:rPr>
              <a:t>pakaitumo</a:t>
            </a:r>
            <a:r>
              <a:rPr lang="lt-LT" sz="1600" b="0" i="0" u="none" strike="noStrike" baseline="0" dirty="0" smtClean="0">
                <a:solidFill>
                  <a:srgbClr val="D7F0FF"/>
                </a:solidFill>
                <a:latin typeface="PFSquareSansPro-Regular" panose="02000506040000020004" pitchFamily="2" charset="0"/>
              </a:rPr>
              <a:t> užtikrinimo ir žinių bei kompetencijų perdavimo priemones – „Pameistrystės programą“.</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16</a:t>
            </a:fld>
            <a:endParaRPr lang="lt-LT"/>
          </a:p>
        </p:txBody>
      </p:sp>
    </p:spTree>
    <p:extLst>
      <p:ext uri="{BB962C8B-B14F-4D97-AF65-F5344CB8AC3E}">
        <p14:creationId xmlns:p14="http://schemas.microsoft.com/office/powerpoint/2010/main" xmlns="" val="42093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Į šią žvaigždę dedame daug vilčių, nes</a:t>
            </a:r>
            <a:r>
              <a:rPr lang="lt-LT" sz="1600" baseline="0" dirty="0" smtClean="0"/>
              <a:t> dalies mūsų </a:t>
            </a:r>
            <a:r>
              <a:rPr lang="lt-LT" sz="1600" dirty="0" smtClean="0"/>
              <a:t>klientų mokestinė drausmė</a:t>
            </a:r>
            <a:r>
              <a:rPr lang="lt-LT" sz="1600" baseline="0" dirty="0" smtClean="0"/>
              <a:t> kai kuriais atvejais dar nėra pavyzdinė. </a:t>
            </a:r>
          </a:p>
          <a:p>
            <a:r>
              <a:rPr lang="lt-LT" sz="1600" baseline="0" dirty="0" smtClean="0"/>
              <a:t>Siekiame, kad visos deklaruotos PVM sumos patektų į biudžetą.</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17</a:t>
            </a:fld>
            <a:endParaRPr lang="lt-LT"/>
          </a:p>
        </p:txBody>
      </p:sp>
    </p:spTree>
    <p:extLst>
      <p:ext uri="{BB962C8B-B14F-4D97-AF65-F5344CB8AC3E}">
        <p14:creationId xmlns:p14="http://schemas.microsoft.com/office/powerpoint/2010/main" xmlns="" val="755018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a:r>
              <a:rPr lang="lt-LT" sz="1600" b="1" i="0" u="none" strike="noStrike" baseline="0" dirty="0" smtClean="0">
                <a:solidFill>
                  <a:srgbClr val="D7F0FF"/>
                </a:solidFill>
                <a:latin typeface="PFSquareSansPro-Medium" panose="02000500000000020004" pitchFamily="2" charset="0"/>
              </a:rPr>
              <a:t>Klientams prieinamas jo rizikos profilis </a:t>
            </a:r>
          </a:p>
          <a:p>
            <a:r>
              <a:rPr lang="lt-LT" sz="1600" b="0" i="0" u="none" strike="noStrike" baseline="0" dirty="0" smtClean="0">
                <a:solidFill>
                  <a:srgbClr val="D7F0FF"/>
                </a:solidFill>
                <a:latin typeface="PFSquareSansPro-Regular" panose="02000506040000020004" pitchFamily="2" charset="0"/>
              </a:rPr>
              <a:t>Mokesčių mokėtojo kortelės pagrindu </a:t>
            </a:r>
            <a:r>
              <a:rPr lang="it-IT" sz="1600" b="0" i="0" u="none" strike="noStrike" baseline="0" dirty="0" smtClean="0">
                <a:solidFill>
                  <a:srgbClr val="D7F0FF"/>
                </a:solidFill>
                <a:latin typeface="PFSquareSansPro-Regular" panose="02000506040000020004" pitchFamily="2" charset="0"/>
              </a:rPr>
              <a:t>sukurtame rizikingumo profilyje, Mano VMI,</a:t>
            </a:r>
            <a:r>
              <a:rPr lang="lt-LT" sz="1600" b="0" i="0" u="none" strike="noStrike" baseline="0" dirty="0" smtClean="0">
                <a:solidFill>
                  <a:srgbClr val="D7F0FF"/>
                </a:solidFill>
                <a:latin typeface="PFSquareSansPro-Regular" panose="02000506040000020004" pitchFamily="2" charset="0"/>
              </a:rPr>
              <a:t> klientas galėtų susipažinti su rizikomis, kurias </a:t>
            </a:r>
            <a:r>
              <a:rPr lang="nb-NO" sz="1600" b="0" i="0" u="none" strike="noStrike" baseline="0" dirty="0" smtClean="0">
                <a:solidFill>
                  <a:srgbClr val="D7F0FF"/>
                </a:solidFill>
                <a:latin typeface="PFSquareSansPro-Regular" panose="02000506040000020004" pitchFamily="2" charset="0"/>
              </a:rPr>
              <a:t>jo veikloje įžvelgia mokesčių administratorius,</a:t>
            </a:r>
            <a:r>
              <a:rPr lang="lt-LT" sz="1600" b="0" i="0" u="none" strike="noStrike" baseline="0" dirty="0" smtClean="0">
                <a:solidFill>
                  <a:srgbClr val="D7F0FF"/>
                </a:solidFill>
                <a:latin typeface="PFSquareSansPro-Regular" panose="02000506040000020004" pitchFamily="2" charset="0"/>
              </a:rPr>
              <a:t> </a:t>
            </a:r>
            <a:r>
              <a:rPr lang="pt-BR" sz="1600" b="0" i="0" u="none" strike="noStrike" baseline="0" dirty="0" smtClean="0">
                <a:solidFill>
                  <a:srgbClr val="D7F0FF"/>
                </a:solidFill>
                <a:latin typeface="PFSquareSansPro-Regular" panose="02000506040000020004" pitchFamily="2" charset="0"/>
              </a:rPr>
              <a:t>ir kurios gali būti stebėsenos, kontrolės</a:t>
            </a:r>
            <a:r>
              <a:rPr lang="lt-LT" sz="1600" b="0" i="0" u="none" strike="noStrike" baseline="0" dirty="0" smtClean="0">
                <a:solidFill>
                  <a:srgbClr val="D7F0FF"/>
                </a:solidFill>
                <a:latin typeface="PFSquareSansPro-Regular" panose="02000506040000020004" pitchFamily="2" charset="0"/>
              </a:rPr>
              <a:t> procedūrų inicijavimo priežastimi.</a:t>
            </a:r>
            <a:r>
              <a:rPr lang="lt-LT" sz="1600" b="1" dirty="0" smtClean="0"/>
              <a:t> </a:t>
            </a:r>
          </a:p>
          <a:p>
            <a:endParaRPr lang="lt-LT" sz="1600" b="1" dirty="0" smtClean="0"/>
          </a:p>
          <a:p>
            <a:r>
              <a:rPr lang="lt-LT" sz="1600" b="1" dirty="0" smtClean="0"/>
              <a:t>Kliento kortelė – </a:t>
            </a:r>
            <a:r>
              <a:rPr lang="lt-LT" sz="1600" b="1" dirty="0" err="1" smtClean="0"/>
              <a:t>e.byla</a:t>
            </a:r>
            <a:endParaRPr lang="lt-LT" sz="1600" b="1" dirty="0" smtClean="0"/>
          </a:p>
          <a:p>
            <a:r>
              <a:rPr lang="lt-LT" sz="1600" dirty="0" smtClean="0"/>
              <a:t>Sukursime</a:t>
            </a:r>
            <a:r>
              <a:rPr lang="lt-LT" sz="1600" baseline="0" dirty="0" smtClean="0"/>
              <a:t> mokesčių mokėtojo kortelę, kurioje viename lange atvaizduojama susisteminta faktinė informacija apie mokesčių mokėtoją ir jo rizikingumo profilis. Mokesčių mokėtojo kortelę integruosime VMI procesuose – ji veiktų kaip vienas darbalaukis darbuotojams, leidžiantis greičiau priimti sprendimus, suteikiant dėmesį į konkrečias rizikas. </a:t>
            </a:r>
          </a:p>
          <a:p>
            <a:endParaRPr lang="lt-LT" sz="1600" baseline="0" dirty="0" smtClean="0"/>
          </a:p>
          <a:p>
            <a:pPr algn="l"/>
            <a:r>
              <a:rPr lang="lt-LT" sz="1600" b="1" i="0" u="none" strike="noStrike" baseline="0" dirty="0" smtClean="0">
                <a:solidFill>
                  <a:srgbClr val="D7F0FF"/>
                </a:solidFill>
                <a:latin typeface="PFSquareSansPro-Medium" panose="02000500000000020004" pitchFamily="2" charset="0"/>
              </a:rPr>
              <a:t>Platesnis bendradarbiavimas su socialiniais partneriais </a:t>
            </a:r>
          </a:p>
          <a:p>
            <a:pPr algn="l"/>
            <a:r>
              <a:rPr lang="it-IT" sz="1600" b="0" i="0" u="none" strike="noStrike" baseline="0" dirty="0" smtClean="0">
                <a:solidFill>
                  <a:srgbClr val="D7F0FF"/>
                </a:solidFill>
                <a:latin typeface="PFSquareSansPro-Regular" panose="02000506040000020004" pitchFamily="2" charset="0"/>
              </a:rPr>
              <a:t>Socialiniai VMI partneriai — verslo asociacijos,</a:t>
            </a:r>
            <a:r>
              <a:rPr lang="lt-LT" sz="1600" b="0" i="0" u="none" strike="noStrike" baseline="0" dirty="0" smtClean="0">
                <a:solidFill>
                  <a:srgbClr val="D7F0FF"/>
                </a:solidFill>
                <a:latin typeface="PFSquareSansPro-Regular" panose="02000506040000020004" pitchFamily="2" charset="0"/>
              </a:rPr>
              <a:t> tikslinių mokesčių mokėtojų grupių atstovai, </a:t>
            </a:r>
            <a:r>
              <a:rPr lang="pt-BR" sz="1600" b="0" i="0" u="none" strike="noStrike" baseline="0" dirty="0" smtClean="0">
                <a:solidFill>
                  <a:srgbClr val="D7F0FF"/>
                </a:solidFill>
                <a:latin typeface="PFSquareSansPro-Regular" panose="02000506040000020004" pitchFamily="2" charset="0"/>
              </a:rPr>
              <a:t>mokesčių konsultantai, buhalterių ir auditorių</a:t>
            </a:r>
            <a:r>
              <a:rPr lang="lt-LT" sz="1600" b="0" i="0" u="none" strike="noStrike" baseline="0" dirty="0" smtClean="0">
                <a:solidFill>
                  <a:srgbClr val="D7F0FF"/>
                </a:solidFill>
                <a:latin typeface="PFSquareSansPro-Regular" panose="02000506040000020004" pitchFamily="2" charset="0"/>
              </a:rPr>
              <a:t> organizacijos ir kt., ne tik padeda geriau pažinti mokesčių mokėtojų poreikius ir lūkesčius, bet ir padeda VMI pateikti svarbią klientams aktualią informaciją, derinti </a:t>
            </a:r>
            <a:r>
              <a:rPr lang="pt-BR" sz="1600" b="0" i="0" u="none" strike="noStrike" baseline="0" dirty="0" smtClean="0">
                <a:solidFill>
                  <a:srgbClr val="D7F0FF"/>
                </a:solidFill>
                <a:latin typeface="PFSquareSansPro-Regular" panose="02000506040000020004" pitchFamily="2" charset="0"/>
              </a:rPr>
              <a:t>priimamus sprendimus ar naujus veiklos</a:t>
            </a:r>
            <a:r>
              <a:rPr lang="lt-LT" sz="1600" b="0" i="0" u="none" strike="noStrike" baseline="0" dirty="0" smtClean="0">
                <a:solidFill>
                  <a:srgbClr val="D7F0FF"/>
                </a:solidFill>
                <a:latin typeface="PFSquareSansPro-Regular" panose="02000506040000020004" pitchFamily="2" charset="0"/>
              </a:rPr>
              <a:t> procesus. Svarstytinas bendros konsultacinės </a:t>
            </a:r>
            <a:r>
              <a:rPr lang="fi-FI" sz="1600" b="0" i="0" u="none" strike="noStrike" baseline="0" dirty="0" smtClean="0">
                <a:solidFill>
                  <a:srgbClr val="D7F0FF"/>
                </a:solidFill>
                <a:latin typeface="PFSquareSansPro-Regular" panose="02000506040000020004" pitchFamily="2" charset="0"/>
              </a:rPr>
              <a:t>tarybos, kuri taip pat padėtų formuoti vienodą</a:t>
            </a:r>
            <a:r>
              <a:rPr lang="lt-LT" sz="1600" b="0" i="0" u="none" strike="noStrike" baseline="0" dirty="0" smtClean="0">
                <a:solidFill>
                  <a:srgbClr val="D7F0FF"/>
                </a:solidFill>
                <a:latin typeface="PFSquareSansPro-Regular" panose="02000506040000020004" pitchFamily="2" charset="0"/>
              </a:rPr>
              <a:t> VMI įvaizdį visuomenėje bei versle, padėtų pasirinkti tinkamiausias komunikacijos priemones, būdus ir principus, vykdant įvairias </a:t>
            </a:r>
            <a:r>
              <a:rPr lang="es-ES" sz="1600" b="0" i="0" u="none" strike="noStrike" baseline="0" dirty="0" smtClean="0">
                <a:solidFill>
                  <a:srgbClr val="D7F0FF"/>
                </a:solidFill>
                <a:latin typeface="PFSquareSansPro-Regular" panose="02000506040000020004" pitchFamily="2" charset="0"/>
              </a:rPr>
              <a:t>iniciatyvas su partnerių grupėmis, klausimas.</a:t>
            </a:r>
            <a:endParaRPr lang="lt-LT" sz="1600" b="0" i="0" u="none" strike="noStrike" baseline="0" dirty="0" smtClean="0">
              <a:solidFill>
                <a:srgbClr val="D7F0FF"/>
              </a:solidFill>
              <a:latin typeface="PFSquareSansPro-Regular" panose="02000506040000020004" pitchFamily="2" charset="0"/>
            </a:endParaRPr>
          </a:p>
          <a:p>
            <a:pPr algn="l"/>
            <a:endParaRPr lang="lt-LT" sz="1600" b="0" i="0" u="none" strike="noStrike" baseline="0" dirty="0" smtClean="0">
              <a:solidFill>
                <a:srgbClr val="D7F0FF"/>
              </a:solidFill>
              <a:latin typeface="PFSquareSansPro-Regular" panose="02000506040000020004" pitchFamily="2" charset="0"/>
            </a:endParaRPr>
          </a:p>
          <a:p>
            <a:r>
              <a:rPr lang="lt-LT" sz="1600" b="1" i="0" u="none" strike="noStrike" kern="1200" baseline="0" dirty="0" smtClean="0">
                <a:solidFill>
                  <a:schemeClr val="tx1"/>
                </a:solidFill>
                <a:latin typeface="+mn-lt"/>
                <a:ea typeface="+mn-ea"/>
                <a:cs typeface="+mn-cs"/>
              </a:rPr>
              <a:t>VMI Vaikų ir jaunimo švietimo ir sąmoningumo ugdymo strategija</a:t>
            </a:r>
          </a:p>
          <a:p>
            <a:r>
              <a:rPr lang="lt-LT" sz="1600" b="0" i="0" u="none" strike="noStrike" kern="1200" baseline="0" dirty="0" smtClean="0">
                <a:solidFill>
                  <a:schemeClr val="tx1"/>
                </a:solidFill>
                <a:latin typeface="+mn-lt"/>
                <a:ea typeface="+mn-ea"/>
                <a:cs typeface="+mn-cs"/>
              </a:rPr>
              <a:t>Parengsime ir įgyvendinsime VMI Vaikų ir jaunimo švietimo ir sąmoningumo ugdymo strategiją, siekiant pagerinti Lietuvos moksleivių ir jaunimo žinias apie mokesčius ir suformuoti teigiamą požiūrį į mokesčių mokėjimą.</a:t>
            </a:r>
          </a:p>
          <a:p>
            <a:endParaRPr lang="lt-LT" sz="1600" b="0" i="0" u="none" strike="noStrike" kern="1200" baseline="0" dirty="0" smtClean="0">
              <a:solidFill>
                <a:schemeClr val="tx1"/>
              </a:solidFill>
              <a:latin typeface="+mn-lt"/>
              <a:ea typeface="+mn-ea"/>
              <a:cs typeface="+mn-cs"/>
            </a:endParaRPr>
          </a:p>
          <a:p>
            <a:pPr algn="l"/>
            <a:r>
              <a:rPr lang="lt-LT" sz="1600" b="1" i="0" u="none" strike="noStrike" baseline="0" dirty="0" smtClean="0">
                <a:solidFill>
                  <a:srgbClr val="D7F0FF"/>
                </a:solidFill>
                <a:latin typeface="PFSquareSansPro-Medium" panose="02000500000000020004" pitchFamily="2" charset="0"/>
              </a:rPr>
              <a:t>Taikomi įvairūs mokesčių vengimo požiūriu rizikingų klientų atrankos principai</a:t>
            </a:r>
          </a:p>
          <a:p>
            <a:pPr algn="l"/>
            <a:r>
              <a:rPr lang="lt-LT" sz="1600" b="0" i="0" u="none" strike="noStrike" baseline="0" dirty="0" smtClean="0">
                <a:solidFill>
                  <a:srgbClr val="D7F0FF"/>
                </a:solidFill>
                <a:latin typeface="PFSquareSansPro-Medium" panose="02000500000000020004" pitchFamily="2" charset="0"/>
              </a:rPr>
              <a:t>Sieksime:</a:t>
            </a:r>
          </a:p>
          <a:p>
            <a:pPr algn="l"/>
            <a:r>
              <a:rPr lang="lt-LT" sz="1600" b="0" i="0" u="none" strike="noStrike" baseline="0" dirty="0" smtClean="0">
                <a:solidFill>
                  <a:srgbClr val="D7F0FF"/>
                </a:solidFill>
                <a:latin typeface="PFSquareSansPro-Regular" panose="02000506040000020004" pitchFamily="2" charset="0"/>
              </a:rPr>
              <a:t>• Kiekvienais metais įgyvendinti teminių patikrinimų programas, atrenkant 2—3 tikslines mokesčių mokėtojų grupes pagal aktualumą ir tematiką.</a:t>
            </a:r>
          </a:p>
          <a:p>
            <a:pPr algn="l"/>
            <a:r>
              <a:rPr lang="lt-LT" sz="1600" b="0" i="0" u="none" strike="noStrike" baseline="0" dirty="0" smtClean="0">
                <a:solidFill>
                  <a:srgbClr val="D7F0FF"/>
                </a:solidFill>
                <a:latin typeface="PFSquareSansPro-Regular" panose="02000506040000020004" pitchFamily="2" charset="0"/>
              </a:rPr>
              <a:t>• Taikyti atsitiktinę vieno sektoriaus mokesčių mokėtojų atranką sektoriaus rizikingumui nustatyti. </a:t>
            </a:r>
          </a:p>
          <a:p>
            <a:pPr algn="l"/>
            <a:r>
              <a:rPr lang="lt-LT" sz="1600" b="0" i="0" u="none" strike="noStrike" baseline="0" dirty="0" smtClean="0">
                <a:solidFill>
                  <a:srgbClr val="D7F0FF"/>
                </a:solidFill>
                <a:latin typeface="PFSquareSansPro-Regular" panose="02000506040000020004" pitchFamily="2" charset="0"/>
              </a:rPr>
              <a:t>• Taikyti atranką pagal bendrą rizikingumą, remiantis mokesčių mokėtojų rizikos profilio ir elgsenos pokyčiais ir kita.</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Efektyvesnis užsienio valstybių automatiniu būdu teikiamos informacijos / duomenų panaudojimas</a:t>
            </a:r>
          </a:p>
          <a:p>
            <a:pPr algn="l"/>
            <a:r>
              <a:rPr lang="lt-LT" sz="1600" b="0" i="0" u="none" strike="noStrike" baseline="0" dirty="0" smtClean="0">
                <a:solidFill>
                  <a:srgbClr val="D7F0FF"/>
                </a:solidFill>
                <a:latin typeface="PFSquareSansPro-Regular" panose="02000506040000020004" pitchFamily="2" charset="0"/>
              </a:rPr>
              <a:t>• Vertinsime veiklos procesus, kuriuose remiantis ES teisės aktais, tarptautinėmis sutartimis bei susitarimais yra naudojami automatiniu būdu gaunami duomenys iš užsienio valstybių.</a:t>
            </a:r>
          </a:p>
          <a:p>
            <a:pPr algn="l"/>
            <a:endParaRPr lang="lt-LT" sz="1600" baseline="0" dirty="0" smtClean="0"/>
          </a:p>
          <a:p>
            <a:endParaRPr lang="lt-LT" sz="1600" baseline="0" dirty="0" smtClean="0"/>
          </a:p>
          <a:p>
            <a:pPr algn="l"/>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18</a:t>
            </a:fld>
            <a:endParaRPr lang="lt-LT"/>
          </a:p>
        </p:txBody>
      </p:sp>
    </p:spTree>
    <p:extLst>
      <p:ext uri="{BB962C8B-B14F-4D97-AF65-F5344CB8AC3E}">
        <p14:creationId xmlns:p14="http://schemas.microsoft.com/office/powerpoint/2010/main" xmlns="" val="2310996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Mokesčių mokėtojo kortelės</a:t>
            </a:r>
            <a:r>
              <a:rPr lang="lt-LT" sz="1600" baseline="0" dirty="0" smtClean="0"/>
              <a:t> pagrindu sukurtame rizikingumo profilyje, Mano VMI, klientas galėtų susipažinti su rizikomis, kurias jo veikloje įžvelgia mokesčių administratorius, ir kurios gali būti stebėsenos, kontrolės procedūrų iniciavimo priežastimi.</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19</a:t>
            </a:fld>
            <a:endParaRPr lang="lt-LT"/>
          </a:p>
        </p:txBody>
      </p:sp>
    </p:spTree>
    <p:extLst>
      <p:ext uri="{BB962C8B-B14F-4D97-AF65-F5344CB8AC3E}">
        <p14:creationId xmlns:p14="http://schemas.microsoft.com/office/powerpoint/2010/main" xmlns="" val="114207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a:t>
            </a:fld>
            <a:endParaRPr lang="lt-LT"/>
          </a:p>
        </p:txBody>
      </p:sp>
    </p:spTree>
    <p:extLst>
      <p:ext uri="{BB962C8B-B14F-4D97-AF65-F5344CB8AC3E}">
        <p14:creationId xmlns:p14="http://schemas.microsoft.com/office/powerpoint/2010/main" xmlns="" val="2702303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a:r>
              <a:rPr lang="it-IT" sz="1600" b="1" i="0" u="none" strike="noStrike" baseline="0" dirty="0" smtClean="0">
                <a:solidFill>
                  <a:srgbClr val="D7F0FF"/>
                </a:solidFill>
                <a:latin typeface="PFSquareSansPro-Medium" panose="02000500000000020004" pitchFamily="2" charset="0"/>
              </a:rPr>
              <a:t>Vientisa bei nuosekli („nuo – iki“)</a:t>
            </a:r>
            <a:r>
              <a:rPr lang="lt-LT" sz="1600" b="1" i="0" u="none" strike="noStrike" baseline="0" dirty="0" smtClean="0">
                <a:solidFill>
                  <a:srgbClr val="D7F0FF"/>
                </a:solidFill>
                <a:latin typeface="PFSquareSansPro-Medium" panose="02000500000000020004" pitchFamily="2" charset="0"/>
              </a:rPr>
              <a:t> PVM administravimo sistema siekiama</a:t>
            </a:r>
          </a:p>
          <a:p>
            <a:pPr marL="171450" indent="-171450" algn="l">
              <a:buFont typeface="Arial" panose="020B0604020202020204" pitchFamily="34" charset="0"/>
              <a:buChar char="•"/>
            </a:pPr>
            <a:r>
              <a:rPr lang="lt-LT" sz="1600" b="0" i="0" u="none" strike="noStrike" baseline="0" dirty="0" smtClean="0">
                <a:solidFill>
                  <a:srgbClr val="D7F0FF"/>
                </a:solidFill>
                <a:latin typeface="PFSquareSansPro-Regular" panose="02000506040000020004" pitchFamily="2" charset="0"/>
              </a:rPr>
              <a:t>Vykdant šią užduotį numatytas automatizuotų procesų kompleksas.</a:t>
            </a:r>
          </a:p>
          <a:p>
            <a:endParaRPr lang="lt-LT" sz="1600" b="1" dirty="0" smtClean="0"/>
          </a:p>
          <a:p>
            <a:pPr algn="l"/>
            <a:r>
              <a:rPr lang="lt-LT" sz="1600" b="1" i="0" u="none" strike="noStrike" baseline="0" dirty="0" smtClean="0">
                <a:solidFill>
                  <a:srgbClr val="D7F0FF"/>
                </a:solidFill>
                <a:latin typeface="PFSquareSansPro-Medium" panose="02000500000000020004" pitchFamily="2" charset="0"/>
              </a:rPr>
              <a:t>Iniciatyvos griežtinant mokestinių prievolių tinkamo vykdymo reikalavimus</a:t>
            </a:r>
          </a:p>
          <a:p>
            <a:pPr algn="l"/>
            <a:r>
              <a:rPr lang="lt-LT" sz="1600" b="0" i="0" u="none" strike="noStrike" baseline="0" dirty="0" smtClean="0">
                <a:solidFill>
                  <a:srgbClr val="D7F0FF"/>
                </a:solidFill>
                <a:latin typeface="PFSquareSansPro-Regular" panose="02000506040000020004" pitchFamily="2" charset="0"/>
              </a:rPr>
              <a:t>Įvertinsime priemonių, skirtų griežtinti tinkamo mokestinių prievolių vykdymo reikalavimus, </a:t>
            </a:r>
            <a:r>
              <a:rPr lang="pt-BR" sz="1600" b="0" i="0" u="none" strike="noStrike" baseline="0" dirty="0" smtClean="0">
                <a:solidFill>
                  <a:srgbClr val="D7F0FF"/>
                </a:solidFill>
                <a:latin typeface="PFSquareSansPro-Regular" panose="02000506040000020004" pitchFamily="2" charset="0"/>
              </a:rPr>
              <a:t>įgyvendinimo galimybes ir</a:t>
            </a:r>
            <a:r>
              <a:rPr lang="lt-LT" sz="1600" b="0" i="0" u="none" strike="noStrike" baseline="0" dirty="0" smtClean="0">
                <a:solidFill>
                  <a:srgbClr val="D7F0FF"/>
                </a:solidFill>
                <a:latin typeface="PFSquareSansPro-Regular" panose="02000506040000020004" pitchFamily="2" charset="0"/>
              </a:rPr>
              <a:t> sieksime</a:t>
            </a:r>
            <a:r>
              <a:rPr lang="pt-BR" sz="1600" b="0" i="0" u="none" strike="noStrike" baseline="0" dirty="0" smtClean="0">
                <a:solidFill>
                  <a:srgbClr val="D7F0FF"/>
                </a:solidFill>
                <a:latin typeface="PFSquareSansPro-Regular" panose="02000506040000020004" pitchFamily="2" charset="0"/>
              </a:rPr>
              <a:t> inicijuoti būtinus</a:t>
            </a:r>
            <a:r>
              <a:rPr lang="lt-LT" sz="1600" b="0" i="0" u="none" strike="noStrike" baseline="0" dirty="0" smtClean="0">
                <a:solidFill>
                  <a:srgbClr val="D7F0FF"/>
                </a:solidFill>
                <a:latin typeface="PFSquareSansPro-Regular" panose="02000506040000020004" pitchFamily="2" charset="0"/>
              </a:rPr>
              <a:t> teisės aktų pakeitimus šioms priemonėms įgyvendinti.</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TADAT (angl. </a:t>
            </a:r>
            <a:r>
              <a:rPr lang="lt-LT" sz="1600" b="1" i="0" u="none" strike="noStrike" baseline="0" dirty="0" err="1" smtClean="0">
                <a:solidFill>
                  <a:srgbClr val="D7F0FF"/>
                </a:solidFill>
                <a:latin typeface="PFSquareSansPro-Medium" panose="02000500000000020004" pitchFamily="2" charset="0"/>
              </a:rPr>
              <a:t>Tax</a:t>
            </a:r>
            <a:r>
              <a:rPr lang="lt-LT" sz="1600" b="1" i="0" u="none" strike="noStrike" baseline="0" dirty="0" smtClean="0">
                <a:solidFill>
                  <a:srgbClr val="D7F0FF"/>
                </a:solidFill>
                <a:latin typeface="PFSquareSansPro-Medium" panose="02000500000000020004" pitchFamily="2" charset="0"/>
              </a:rPr>
              <a:t> </a:t>
            </a:r>
            <a:r>
              <a:rPr lang="lt-LT" sz="1600" b="1" i="0" u="none" strike="noStrike" baseline="0" dirty="0" err="1" smtClean="0">
                <a:solidFill>
                  <a:srgbClr val="D7F0FF"/>
                </a:solidFill>
                <a:latin typeface="PFSquareSansPro-Medium" panose="02000500000000020004" pitchFamily="2" charset="0"/>
              </a:rPr>
              <a:t>Administration</a:t>
            </a:r>
            <a:r>
              <a:rPr lang="lt-LT" sz="1600" b="1" i="0" u="none" strike="noStrike" baseline="0" dirty="0" smtClean="0">
                <a:solidFill>
                  <a:srgbClr val="D7F0FF"/>
                </a:solidFill>
                <a:latin typeface="PFSquareSansPro-Medium" panose="02000500000000020004" pitchFamily="2" charset="0"/>
              </a:rPr>
              <a:t> </a:t>
            </a:r>
            <a:r>
              <a:rPr lang="lt-LT" sz="1600" b="1" i="0" u="none" strike="noStrike" baseline="0" dirty="0" err="1" smtClean="0">
                <a:solidFill>
                  <a:srgbClr val="D7F0FF"/>
                </a:solidFill>
                <a:latin typeface="PFSquareSansPro-Medium" panose="02000500000000020004" pitchFamily="2" charset="0"/>
              </a:rPr>
              <a:t>Diagnostic</a:t>
            </a:r>
            <a:r>
              <a:rPr lang="lt-LT" sz="1600" b="1" i="0" u="none" strike="noStrike" baseline="0" dirty="0" smtClean="0">
                <a:solidFill>
                  <a:srgbClr val="D7F0FF"/>
                </a:solidFill>
                <a:latin typeface="PFSquareSansPro-Medium" panose="02000500000000020004" pitchFamily="2" charset="0"/>
              </a:rPr>
              <a:t> </a:t>
            </a:r>
            <a:r>
              <a:rPr lang="lt-LT" sz="1600" b="1" i="0" u="none" strike="noStrike" baseline="0" dirty="0" err="1" smtClean="0">
                <a:solidFill>
                  <a:srgbClr val="D7F0FF"/>
                </a:solidFill>
                <a:latin typeface="PFSquareSansPro-Medium" panose="02000500000000020004" pitchFamily="2" charset="0"/>
              </a:rPr>
              <a:t>Assessment</a:t>
            </a:r>
            <a:r>
              <a:rPr lang="lt-LT" sz="1600" b="1" i="0" u="none" strike="noStrike" baseline="0" dirty="0" smtClean="0">
                <a:solidFill>
                  <a:srgbClr val="D7F0FF"/>
                </a:solidFill>
                <a:latin typeface="PFSquareSansPro-Medium" panose="02000500000000020004" pitchFamily="2" charset="0"/>
              </a:rPr>
              <a:t> </a:t>
            </a:r>
            <a:r>
              <a:rPr lang="lt-LT" sz="1600" b="1" i="0" u="none" strike="noStrike" baseline="0" dirty="0" err="1" smtClean="0">
                <a:solidFill>
                  <a:srgbClr val="D7F0FF"/>
                </a:solidFill>
                <a:latin typeface="PFSquareSansPro-Medium" panose="02000500000000020004" pitchFamily="2" charset="0"/>
              </a:rPr>
              <a:t>Tool</a:t>
            </a:r>
            <a:r>
              <a:rPr lang="lt-LT" sz="1600" b="1" i="0" u="none" strike="noStrike" baseline="0" dirty="0" smtClean="0">
                <a:solidFill>
                  <a:srgbClr val="D7F0FF"/>
                </a:solidFill>
                <a:latin typeface="PFSquareSansPro-Medium" panose="02000500000000020004" pitchFamily="2" charset="0"/>
              </a:rPr>
              <a:t>) rekomendacijos planuojant mokestinių prievolių tinkamo vykdymo priežiūrą - vertinama kiekviena proceso schema, kurios priemonės duoda geriausią efektą</a:t>
            </a:r>
          </a:p>
          <a:p>
            <a:pPr algn="l"/>
            <a:r>
              <a:rPr lang="lt-LT" sz="1600" b="0" i="0" u="none" strike="noStrike" baseline="0" dirty="0" smtClean="0">
                <a:solidFill>
                  <a:srgbClr val="D7F0FF"/>
                </a:solidFill>
                <a:latin typeface="PFSquareSansPro-Regular" panose="02000506040000020004" pitchFamily="2" charset="0"/>
              </a:rPr>
              <a:t>Numatyta įgyvendinti rekomendacijas planuojant mokestinių prievolių vykdymo priežiūros veiklą, skirstant VMI žmogiškuosius išteklius atsižvelgti į mokesčių surinkimo potencialą.</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Sumažėjusi „žmogiškojo faktoriaus“ įtaka ir eliminuotas rankinis darbas išieškant mokestines nepriemokas</a:t>
            </a:r>
          </a:p>
          <a:p>
            <a:pPr algn="l"/>
            <a:r>
              <a:rPr lang="lt-LT" sz="1600" b="0" i="0" u="none" strike="noStrike" baseline="0" dirty="0" smtClean="0">
                <a:solidFill>
                  <a:srgbClr val="D7F0FF"/>
                </a:solidFill>
                <a:latin typeface="PFSquareSansPro-Regular" panose="02000506040000020004" pitchFamily="2" charset="0"/>
              </a:rPr>
              <a:t>Sumažinsime žmogiškojo faktoriaus įtaką bei eliminuosime rankinį darbą išieškant mokestines nepriemokas. Užtikrinsime sklandų automatizuoto mokesčių išieškojimo proceso veikimą.</a:t>
            </a:r>
          </a:p>
          <a:p>
            <a:pPr algn="l"/>
            <a:endParaRPr lang="lt-LT" sz="1600" b="1" dirty="0" smtClean="0"/>
          </a:p>
          <a:p>
            <a:pPr algn="l"/>
            <a:r>
              <a:rPr lang="lt-LT" sz="1600" b="1" i="0" u="none" strike="noStrike" baseline="0" dirty="0" smtClean="0">
                <a:solidFill>
                  <a:srgbClr val="D7F0FF"/>
                </a:solidFill>
                <a:latin typeface="PFSquareSansPro-Medium" panose="02000500000000020004" pitchFamily="2" charset="0"/>
              </a:rPr>
              <a:t>Intervencinės priemonės mokėtojų sąmoningumo didinimui ir jų poveikio vertinimui</a:t>
            </a:r>
          </a:p>
          <a:p>
            <a:pPr algn="l"/>
            <a:r>
              <a:rPr lang="lt-LT" sz="1600" b="0" i="0" u="none" strike="noStrike" baseline="0" dirty="0" smtClean="0">
                <a:solidFill>
                  <a:srgbClr val="D7F0FF"/>
                </a:solidFill>
                <a:latin typeface="PFSquareSansPro-Regular" panose="02000506040000020004" pitchFamily="2" charset="0"/>
              </a:rPr>
              <a:t>Įgyvendinsime intervencines priemones—eksperimentus, siekiant didinti mokėtojų sąmoningumą ir formuoti elgsenos pokyčius. Socialinių tyrimų principu atlikti siūlomų priemonių vertinimą, siekiant </a:t>
            </a:r>
            <a:r>
              <a:rPr lang="fi-FI" sz="1600" b="0" i="0" u="none" strike="noStrike" baseline="0" dirty="0" smtClean="0">
                <a:solidFill>
                  <a:srgbClr val="D7F0FF"/>
                </a:solidFill>
                <a:latin typeface="PFSquareSansPro-Regular" panose="02000506040000020004" pitchFamily="2" charset="0"/>
              </a:rPr>
              <a:t>nustatyti, kokiam segmentui, kada, kokiais</a:t>
            </a:r>
            <a:r>
              <a:rPr lang="lt-LT" sz="1600" b="0" i="0" u="none" strike="noStrike" baseline="0" dirty="0" smtClean="0">
                <a:solidFill>
                  <a:srgbClr val="D7F0FF"/>
                </a:solidFill>
                <a:latin typeface="PFSquareSansPro-Regular" panose="02000506040000020004" pitchFamily="2" charset="0"/>
              </a:rPr>
              <a:t> </a:t>
            </a:r>
            <a:r>
              <a:rPr lang="fi-FI" sz="1600" b="0" i="0" u="none" strike="noStrike" baseline="0" dirty="0" smtClean="0">
                <a:solidFill>
                  <a:srgbClr val="D7F0FF"/>
                </a:solidFill>
                <a:latin typeface="PFSquareSansPro-Regular" panose="02000506040000020004" pitchFamily="2" charset="0"/>
              </a:rPr>
              <a:t>kanalais yra galima efektyviausiai taikyti</a:t>
            </a:r>
            <a:r>
              <a:rPr lang="lt-LT" sz="1600" b="0" i="0" u="none" strike="noStrike" baseline="0" dirty="0" smtClean="0">
                <a:solidFill>
                  <a:srgbClr val="D7F0FF"/>
                </a:solidFill>
                <a:latin typeface="PFSquareSansPro-Regular" panose="02000506040000020004" pitchFamily="2" charset="0"/>
              </a:rPr>
              <a:t> pasirinktas intervencijas.</a:t>
            </a:r>
            <a:endParaRPr lang="lt-LT" sz="1600" b="1" dirty="0" smtClean="0"/>
          </a:p>
          <a:p>
            <a:pPr algn="l"/>
            <a:endParaRPr lang="lt-LT" sz="1600" b="1" dirty="0" smtClean="0"/>
          </a:p>
          <a:p>
            <a:pPr algn="l"/>
            <a:r>
              <a:rPr lang="lt-LT" sz="1600" b="1" i="0" u="none" strike="noStrike" baseline="0" dirty="0" smtClean="0">
                <a:solidFill>
                  <a:srgbClr val="D7F0FF"/>
                </a:solidFill>
                <a:latin typeface="PFSquareSansPro-Medium" panose="02000500000000020004" pitchFamily="2" charset="0"/>
              </a:rPr>
              <a:t>Platesnis (SAF-T) naudojimas tinkamo mokestinių prievolių vykdymo kontrolės procesuose </a:t>
            </a:r>
          </a:p>
          <a:p>
            <a:pPr algn="l"/>
            <a:r>
              <a:rPr lang="lt-LT" sz="1600" b="0" i="0" u="none" strike="noStrike" baseline="0" dirty="0" smtClean="0">
                <a:solidFill>
                  <a:srgbClr val="D7F0FF"/>
                </a:solidFill>
                <a:latin typeface="PFSquareSansPro-Regular" panose="02000506040000020004" pitchFamily="2" charset="0"/>
              </a:rPr>
              <a:t>Plėsime SAF-T rinkmenos pateikimo atvejų skaičių, t. y., rinkmenos reikalaujant ne tik kontrolės veiksmo metu, bet ir nustatant prievolę ją teikti kitais atvejais, pvz., didelio mokesčių mokėtojo rizikingumo atveju — už kiekvieną</a:t>
            </a:r>
          </a:p>
          <a:p>
            <a:pPr algn="l"/>
            <a:r>
              <a:rPr lang="fi-FI" sz="1600" b="0" i="0" u="none" strike="noStrike" baseline="0" dirty="0" smtClean="0">
                <a:solidFill>
                  <a:srgbClr val="D7F0FF"/>
                </a:solidFill>
                <a:latin typeface="PFSquareSansPro-Regular" panose="02000506040000020004" pitchFamily="2" charset="0"/>
              </a:rPr>
              <a:t>mokestinį laikotarpį, ar pereinat prie jos</a:t>
            </a:r>
            <a:r>
              <a:rPr lang="lt-LT" sz="1600" b="0" i="0" u="none" strike="noStrike" baseline="0" dirty="0" smtClean="0">
                <a:solidFill>
                  <a:srgbClr val="D7F0FF"/>
                </a:solidFill>
                <a:latin typeface="PFSquareSansPro-Regular" panose="02000506040000020004" pitchFamily="2" charset="0"/>
              </a:rPr>
              <a:t> visuotinio teikimo finansinių metų pabaigoje).</a:t>
            </a:r>
            <a:endParaRPr lang="lt-LT" sz="1600" baseline="0" dirty="0" smtClean="0"/>
          </a:p>
          <a:p>
            <a:pPr marL="0" indent="0">
              <a:buFont typeface="Arial" panose="020B0604020202020204" pitchFamily="34" charset="0"/>
              <a:buNone/>
            </a:pPr>
            <a:endParaRPr lang="lt-LT" sz="1600" baseline="0" dirty="0" smtClean="0"/>
          </a:p>
          <a:p>
            <a:pPr marL="0" indent="0">
              <a:buFont typeface="Arial" panose="020B0604020202020204" pitchFamily="34" charset="0"/>
              <a:buNone/>
            </a:pPr>
            <a:endParaRPr lang="lt-LT" sz="1600" baseline="0" dirty="0" smtClean="0"/>
          </a:p>
          <a:p>
            <a:pPr marL="0" indent="0">
              <a:buFont typeface="Arial" panose="020B0604020202020204" pitchFamily="34" charset="0"/>
              <a:buNone/>
            </a:pPr>
            <a:endParaRPr lang="lt-LT" sz="1600" baseline="0" dirty="0" smtClean="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20</a:t>
            </a:fld>
            <a:endParaRPr lang="lt-LT"/>
          </a:p>
        </p:txBody>
      </p:sp>
    </p:spTree>
    <p:extLst>
      <p:ext uri="{BB962C8B-B14F-4D97-AF65-F5344CB8AC3E}">
        <p14:creationId xmlns:p14="http://schemas.microsoft.com/office/powerpoint/2010/main" xmlns="" val="4244669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Kuo greičiau reaguosime į kliento veiklos pokyčius, tuo greičiau užtikrinsime kelią pažeidimams ir žalai padaryti.</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21</a:t>
            </a:fld>
            <a:endParaRPr lang="lt-LT"/>
          </a:p>
        </p:txBody>
      </p:sp>
    </p:spTree>
    <p:extLst>
      <p:ext uri="{BB962C8B-B14F-4D97-AF65-F5344CB8AC3E}">
        <p14:creationId xmlns:p14="http://schemas.microsoft.com/office/powerpoint/2010/main" xmlns="" val="199189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a:r>
              <a:rPr lang="lt-LT" sz="1600" b="1" i="0" u="none" strike="noStrike" baseline="0" dirty="0" smtClean="0">
                <a:solidFill>
                  <a:srgbClr val="D7F0FF"/>
                </a:solidFill>
                <a:latin typeface="PFSquareSansPro-Medium" panose="02000500000000020004" pitchFamily="2" charset="0"/>
              </a:rPr>
              <a:t>Kokie pagrindiniai uždaviniai?</a:t>
            </a:r>
          </a:p>
          <a:p>
            <a:pPr algn="l"/>
            <a:r>
              <a:rPr lang="lt-LT" sz="1600" b="1" i="0" u="none" strike="noStrike" baseline="0" dirty="0" smtClean="0">
                <a:solidFill>
                  <a:srgbClr val="D7F0FF"/>
                </a:solidFill>
                <a:latin typeface="PFSquareSansPro-Medium" panose="02000500000000020004" pitchFamily="2" charset="0"/>
              </a:rPr>
              <a:t>Plėtoti mokestinių prievolių tinkamo vykdymo priežiūros „realiu laiku“ procesus</a:t>
            </a:r>
          </a:p>
          <a:p>
            <a:pPr algn="l"/>
            <a:r>
              <a:rPr lang="lt-LT" sz="1600" b="0" i="0" u="none" strike="noStrike" baseline="0" dirty="0" smtClean="0">
                <a:solidFill>
                  <a:srgbClr val="D7F0FF"/>
                </a:solidFill>
                <a:latin typeface="PFSquareSansPro-Regular" panose="02000506040000020004" pitchFamily="2" charset="0"/>
              </a:rPr>
              <a:t>Vertinant turimų VMI informacinių sistemų duomenis, plėtosime mokesčių mokėtojų veiklos nuolatinės stebėsenos realiu laiku procesą. Sukursime automatizuotą mokesčių mokėtojų</a:t>
            </a:r>
          </a:p>
          <a:p>
            <a:pPr algn="l"/>
            <a:r>
              <a:rPr lang="lt-LT" sz="1600" b="0" i="0" u="none" strike="noStrike" baseline="0" dirty="0" smtClean="0">
                <a:solidFill>
                  <a:srgbClr val="D7F0FF"/>
                </a:solidFill>
                <a:latin typeface="PFSquareSansPro-Regular" panose="02000506040000020004" pitchFamily="2" charset="0"/>
              </a:rPr>
              <a:t>informavimą apie nustatytus neatitikimus ir trūkumus bei jų pašalinimo kontrolę. Realizuosime nuolatinį mokesčių mokėtojų deklaracijų </a:t>
            </a:r>
            <a:r>
              <a:rPr lang="lt-LT" sz="1600" b="0" i="0" u="none" strike="noStrike" baseline="0" dirty="0" err="1" smtClean="0">
                <a:solidFill>
                  <a:srgbClr val="D7F0FF"/>
                </a:solidFill>
                <a:latin typeface="PFSquareSansPro-Regular" panose="02000506040000020004" pitchFamily="2" charset="0"/>
              </a:rPr>
              <a:t>rekontrolės</a:t>
            </a:r>
            <a:r>
              <a:rPr lang="lt-LT" sz="1600" b="0" i="0" u="none" strike="noStrike" baseline="0" dirty="0" smtClean="0">
                <a:solidFill>
                  <a:srgbClr val="D7F0FF"/>
                </a:solidFill>
                <a:latin typeface="PFSquareSansPro-Regular" panose="02000506040000020004" pitchFamily="2" charset="0"/>
              </a:rPr>
              <a:t> procesą.</a:t>
            </a:r>
            <a:endParaRPr lang="lt-LT" sz="1600" b="1" dirty="0" smtClean="0"/>
          </a:p>
          <a:p>
            <a:endParaRPr lang="lt-LT" sz="1600" b="1" dirty="0" smtClean="0"/>
          </a:p>
          <a:p>
            <a:pPr algn="l"/>
            <a:r>
              <a:rPr lang="pl-PL" sz="1600" b="1" i="0" u="none" strike="noStrike" baseline="0" dirty="0" err="1" smtClean="0">
                <a:solidFill>
                  <a:srgbClr val="D7F0FF"/>
                </a:solidFill>
                <a:latin typeface="PFSquareSansPro-Medium" panose="02000500000000020004" pitchFamily="2" charset="0"/>
              </a:rPr>
              <a:t>i.EKA</a:t>
            </a:r>
            <a:r>
              <a:rPr lang="pl-PL" sz="1600" b="1" i="0" u="none" strike="noStrike" baseline="0" dirty="0" smtClean="0">
                <a:solidFill>
                  <a:srgbClr val="D7F0FF"/>
                </a:solidFill>
                <a:latin typeface="PFSquareSansPro-Medium" panose="02000500000000020004" pitchFamily="2" charset="0"/>
              </a:rPr>
              <a:t> </a:t>
            </a:r>
            <a:r>
              <a:rPr lang="pl-PL" sz="1600" b="1" i="0" u="none" strike="noStrike" baseline="0" dirty="0" err="1" smtClean="0">
                <a:solidFill>
                  <a:srgbClr val="D7F0FF"/>
                </a:solidFill>
                <a:latin typeface="PFSquareSansPro-Medium" panose="02000500000000020004" pitchFamily="2" charset="0"/>
              </a:rPr>
              <a:t>projektas</a:t>
            </a:r>
            <a:r>
              <a:rPr lang="pl-PL" sz="1600" b="1" i="0" u="none" strike="noStrike" baseline="0" dirty="0" smtClean="0">
                <a:solidFill>
                  <a:srgbClr val="D7F0FF"/>
                </a:solidFill>
                <a:latin typeface="PFSquareSansPro-Medium" panose="02000500000000020004" pitchFamily="2" charset="0"/>
              </a:rPr>
              <a:t> - </a:t>
            </a:r>
            <a:r>
              <a:rPr lang="pl-PL" sz="1600" b="1" i="0" u="none" strike="noStrike" baseline="0" dirty="0" err="1" smtClean="0">
                <a:solidFill>
                  <a:srgbClr val="D7F0FF"/>
                </a:solidFill>
                <a:latin typeface="PFSquareSansPro-Medium" panose="02000500000000020004" pitchFamily="2" charset="0"/>
              </a:rPr>
              <a:t>informacija</a:t>
            </a:r>
            <a:r>
              <a:rPr lang="pl-PL" sz="1600" b="1" i="0" u="none" strike="noStrike" baseline="0" dirty="0" smtClean="0">
                <a:solidFill>
                  <a:srgbClr val="D7F0FF"/>
                </a:solidFill>
                <a:latin typeface="PFSquareSansPro-Medium" panose="02000500000000020004" pitchFamily="2" charset="0"/>
              </a:rPr>
              <a:t> </a:t>
            </a:r>
            <a:r>
              <a:rPr lang="pl-PL" sz="1600" b="1" i="0" u="none" strike="noStrike" baseline="0" dirty="0" err="1" smtClean="0">
                <a:solidFill>
                  <a:srgbClr val="D7F0FF"/>
                </a:solidFill>
                <a:latin typeface="PFSquareSansPro-Medium" panose="02000500000000020004" pitchFamily="2" charset="0"/>
              </a:rPr>
              <a:t>apie</a:t>
            </a:r>
            <a:r>
              <a:rPr lang="pl-PL" sz="1600" b="1" i="0" u="none" strike="noStrike" baseline="0" dirty="0" smtClean="0">
                <a:solidFill>
                  <a:srgbClr val="D7F0FF"/>
                </a:solidFill>
                <a:latin typeface="PFSquareSansPro-Medium" panose="02000500000000020004" pitchFamily="2" charset="0"/>
              </a:rPr>
              <a:t> </a:t>
            </a:r>
            <a:r>
              <a:rPr lang="pl-PL" sz="1600" b="1" i="0" u="none" strike="noStrike" baseline="0" dirty="0" err="1" smtClean="0">
                <a:solidFill>
                  <a:srgbClr val="D7F0FF"/>
                </a:solidFill>
                <a:latin typeface="PFSquareSansPro-Medium" panose="02000500000000020004" pitchFamily="2" charset="0"/>
              </a:rPr>
              <a:t>kliento</a:t>
            </a:r>
            <a:r>
              <a:rPr lang="lt-LT" sz="1600" b="1" i="0" u="none" strike="noStrike" baseline="0" dirty="0" smtClean="0">
                <a:solidFill>
                  <a:srgbClr val="D7F0FF"/>
                </a:solidFill>
                <a:latin typeface="PFSquareSansPro-Medium" panose="02000500000000020004" pitchFamily="2" charset="0"/>
              </a:rPr>
              <a:t> veiklą čia ir dabar</a:t>
            </a:r>
          </a:p>
          <a:p>
            <a:pPr algn="l"/>
            <a:r>
              <a:rPr lang="lt-LT" sz="1600" b="0" i="0" u="none" strike="noStrike" baseline="0" dirty="0" smtClean="0">
                <a:solidFill>
                  <a:srgbClr val="D7F0FF"/>
                </a:solidFill>
                <a:latin typeface="PFSquareSansPro-Regular" panose="02000506040000020004" pitchFamily="2" charset="0"/>
              </a:rPr>
              <a:t>Įgyvendinsime </a:t>
            </a:r>
            <a:r>
              <a:rPr lang="lt-LT" sz="1600" b="0" i="0" u="none" strike="noStrike" baseline="0" dirty="0" err="1" smtClean="0">
                <a:solidFill>
                  <a:srgbClr val="D7F0FF"/>
                </a:solidFill>
                <a:latin typeface="PFSquareSansPro-Regular" panose="02000506040000020004" pitchFamily="2" charset="0"/>
              </a:rPr>
              <a:t>i.EKA</a:t>
            </a:r>
            <a:r>
              <a:rPr lang="lt-LT" sz="1600" b="0" i="0" u="none" strike="noStrike" baseline="0" dirty="0" smtClean="0">
                <a:solidFill>
                  <a:srgbClr val="D7F0FF"/>
                </a:solidFill>
                <a:latin typeface="PFSquareSansPro-Regular" panose="02000506040000020004" pitchFamily="2" charset="0"/>
              </a:rPr>
              <a:t> projektą ir naudosime išmaniųjų kasos aparatų teikiamą informaciją VMI apie įvykusius pardavimus stebėsenos ir kontrolės procesuose realiu laiku.</a:t>
            </a:r>
            <a:endParaRPr lang="lt-LT" sz="1600" b="1" dirty="0" smtClean="0"/>
          </a:p>
          <a:p>
            <a:endParaRPr lang="lt-LT" sz="1600" b="1" dirty="0" smtClean="0"/>
          </a:p>
          <a:p>
            <a:pPr algn="l"/>
            <a:r>
              <a:rPr lang="lt-LT" sz="1600" b="1" i="0" u="none" strike="noStrike" baseline="0" dirty="0" smtClean="0">
                <a:solidFill>
                  <a:srgbClr val="D7F0FF"/>
                </a:solidFill>
                <a:latin typeface="PFSquareSansPro-Medium" panose="02000500000000020004" pitchFamily="2" charset="0"/>
              </a:rPr>
              <a:t>Neatitikimai nustatomi deklaracijų pateikimo momentu, užtikrinant teisingą prievolių formavimą </a:t>
            </a:r>
          </a:p>
          <a:p>
            <a:pPr algn="l"/>
            <a:r>
              <a:rPr lang="lt-LT" sz="1600" b="0" i="0" u="none" strike="noStrike" baseline="0" dirty="0" smtClean="0">
                <a:solidFill>
                  <a:srgbClr val="D7F0FF"/>
                </a:solidFill>
                <a:latin typeface="PFSquareSansPro-Regular" panose="02000506040000020004" pitchFamily="2" charset="0"/>
              </a:rPr>
              <a:t>Remiantis Pasaulio banko rekomendacijomis, deklaracijų teisingumą ir rizikingumą pagal </a:t>
            </a:r>
            <a:r>
              <a:rPr lang="fi-FI" sz="1600" b="0" i="0" u="none" strike="noStrike" baseline="0" dirty="0" smtClean="0">
                <a:solidFill>
                  <a:srgbClr val="D7F0FF"/>
                </a:solidFill>
                <a:latin typeface="PFSquareSansPro-Regular" panose="02000506040000020004" pitchFamily="2" charset="0"/>
              </a:rPr>
              <a:t>VMI turimus duomenis verti</a:t>
            </a:r>
            <a:r>
              <a:rPr lang="lt-LT" sz="1600" b="0" i="0" u="none" strike="noStrike" baseline="0" dirty="0" err="1" smtClean="0">
                <a:solidFill>
                  <a:srgbClr val="D7F0FF"/>
                </a:solidFill>
                <a:latin typeface="PFSquareSansPro-Regular" panose="02000506040000020004" pitchFamily="2" charset="0"/>
              </a:rPr>
              <a:t>nsime</a:t>
            </a:r>
            <a:r>
              <a:rPr lang="fi-FI" sz="1600" b="0" i="0" u="none" strike="noStrike" baseline="0" dirty="0" smtClean="0">
                <a:solidFill>
                  <a:srgbClr val="D7F0FF"/>
                </a:solidFill>
                <a:latin typeface="PFSquareSansPro-Regular" panose="02000506040000020004" pitchFamily="2" charset="0"/>
              </a:rPr>
              <a:t> jų pateikimo</a:t>
            </a:r>
            <a:r>
              <a:rPr lang="lt-LT" sz="1600" b="0" i="0" u="none" strike="noStrike" baseline="0" dirty="0" smtClean="0">
                <a:solidFill>
                  <a:srgbClr val="D7F0FF"/>
                </a:solidFill>
                <a:latin typeface="PFSquareSansPro-Regular" panose="02000506040000020004" pitchFamily="2" charset="0"/>
              </a:rPr>
              <a:t> momentu, ir, esant poreikiui, inicijuojant atitinkamus VMI veiksmus, maksimaliai išnaudojant elektroninius kanalus.</a:t>
            </a:r>
            <a:endParaRPr lang="lt-LT" sz="1600" b="1" dirty="0" smtClean="0"/>
          </a:p>
          <a:p>
            <a:pPr algn="l"/>
            <a:endParaRPr lang="lt-LT" sz="1600" b="0" i="0" u="none" strike="noStrike" baseline="0" dirty="0" smtClean="0">
              <a:solidFill>
                <a:srgbClr val="D7F0FF"/>
              </a:solidFill>
              <a:latin typeface="PFSquareSansPro-Medium" panose="02000500000000020004" pitchFamily="2" charset="0"/>
            </a:endParaRPr>
          </a:p>
          <a:p>
            <a:pPr algn="l"/>
            <a:r>
              <a:rPr lang="lt-LT" sz="1600" b="1" i="0" u="none" strike="noStrike" baseline="0" dirty="0" smtClean="0">
                <a:solidFill>
                  <a:srgbClr val="D7F0FF"/>
                </a:solidFill>
                <a:latin typeface="PFSquareSansPro-Medium" panose="02000500000000020004" pitchFamily="2" charset="0"/>
              </a:rPr>
              <a:t>Laiku gaunama informacija apie kliento rizikas </a:t>
            </a:r>
          </a:p>
          <a:p>
            <a:pPr algn="l"/>
            <a:r>
              <a:rPr lang="lt-LT" sz="1600" b="0" i="0" u="none" strike="noStrike" baseline="0" dirty="0" smtClean="0">
                <a:solidFill>
                  <a:srgbClr val="D7F0FF"/>
                </a:solidFill>
                <a:latin typeface="PFSquareSansPro-Regular" panose="02000506040000020004" pitchFamily="2" charset="0"/>
              </a:rPr>
              <a:t>Užtikrinsime grįžtamąjį ryšį — laiku perduodama informacija rizikų valdytojui ir jos panaudojimas rizikingų mokesčių mokėtojų identifikavimo procesuose — tarp kontrolės, stebėsenos ir atrankos procesų.</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Nuoseklūs ir išbaigti stebėsenos ir kontrolės veiksmai</a:t>
            </a:r>
          </a:p>
          <a:p>
            <a:pPr algn="l"/>
            <a:r>
              <a:rPr lang="lt-LT" sz="1600" b="0" i="0" u="none" strike="noStrike" baseline="0" dirty="0" smtClean="0">
                <a:solidFill>
                  <a:srgbClr val="D7F0FF"/>
                </a:solidFill>
                <a:latin typeface="PFSquareSansPro-Regular" panose="02000506040000020004" pitchFamily="2" charset="0"/>
              </a:rPr>
              <a:t>Integruosime prevencinio poveikio priemonių taikymo modelį „Įspėjau—pasirink“ į rizikų valdymo ir mokestinių prievolių vykdymo kontrolės veiklos procesus, užtikrinant nuoseklumą tarp klaidų deklaracijose nustatymo realiu laiku, stebėsenos ir kontrolės veiksmų, pakartotinio rizikingumo vertinimo ir papildomų poveikio priemonių  parinkimo procesus, jei mokesčių mokėtojo elgsena nepasikeitė.</a:t>
            </a:r>
            <a:endParaRPr lang="lt-LT" sz="1600" baseline="0" dirty="0" smtClean="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22</a:t>
            </a:fld>
            <a:endParaRPr lang="lt-LT"/>
          </a:p>
        </p:txBody>
      </p:sp>
    </p:spTree>
    <p:extLst>
      <p:ext uri="{BB962C8B-B14F-4D97-AF65-F5344CB8AC3E}">
        <p14:creationId xmlns:p14="http://schemas.microsoft.com/office/powerpoint/2010/main" xmlns="" val="3949187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Vertinsime kokių kompetencijų mums trūksta.</a:t>
            </a:r>
          </a:p>
          <a:p>
            <a:r>
              <a:rPr lang="lt-LT" sz="1600" dirty="0" smtClean="0"/>
              <a:t>Didelį dėmesį</a:t>
            </a:r>
            <a:r>
              <a:rPr lang="lt-LT" sz="1600" baseline="0" dirty="0" smtClean="0"/>
              <a:t> skirsime darbuotojų kvalifikacijos kėlimui.</a:t>
            </a:r>
          </a:p>
          <a:p>
            <a:endParaRPr lang="lt-LT" sz="1600" baseline="0" dirty="0" smtClean="0"/>
          </a:p>
          <a:p>
            <a:r>
              <a:rPr lang="lt-LT" sz="1600" baseline="0" dirty="0" smtClean="0"/>
              <a:t>Džiugu, kad atliktas VT tyrimas parodė, jog 7 darbuotojai iš 10 rekomenduotų dirbti VMI.</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23</a:t>
            </a:fld>
            <a:endParaRPr lang="lt-LT"/>
          </a:p>
        </p:txBody>
      </p:sp>
    </p:spTree>
    <p:extLst>
      <p:ext uri="{BB962C8B-B14F-4D97-AF65-F5344CB8AC3E}">
        <p14:creationId xmlns:p14="http://schemas.microsoft.com/office/powerpoint/2010/main" xmlns="" val="871322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a:r>
              <a:rPr lang="lt-LT" sz="1600" b="1" i="0" u="none" strike="noStrike" baseline="0" dirty="0" smtClean="0">
                <a:solidFill>
                  <a:srgbClr val="D7F0FF"/>
                </a:solidFill>
                <a:latin typeface="PFSquareSansPro-Medium" panose="02000500000000020004" pitchFamily="2" charset="0"/>
              </a:rPr>
              <a:t>Žmogiškųjų išteklių valdymo programa</a:t>
            </a:r>
          </a:p>
          <a:p>
            <a:pPr algn="l"/>
            <a:r>
              <a:rPr lang="lt-LT" sz="1600" b="0" i="0" u="none" strike="noStrike" baseline="0" dirty="0" smtClean="0">
                <a:solidFill>
                  <a:srgbClr val="D7F0FF"/>
                </a:solidFill>
                <a:latin typeface="PFSquareSansPro-Regular" panose="02000506040000020004" pitchFamily="2" charset="0"/>
              </a:rPr>
              <a:t>• Parengsime reikiamų kompetencijų planą, pagal kurį skatinsime tobulėti ir siekti karjeros.</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Analitinių kompetencijų stiprinimas pasitelkiant išorės analitikus, vėliau žinias perduodant kolegoms </a:t>
            </a:r>
          </a:p>
          <a:p>
            <a:pPr algn="l"/>
            <a:r>
              <a:rPr lang="lt-LT" sz="1600" b="0" i="0" u="none" strike="noStrike" baseline="0" dirty="0" smtClean="0">
                <a:solidFill>
                  <a:srgbClr val="D7F0FF"/>
                </a:solidFill>
                <a:latin typeface="PFSquareSansPro-Regular" panose="02000506040000020004" pitchFamily="2" charset="0"/>
              </a:rPr>
              <a:t>Numatysime analitinių </a:t>
            </a:r>
            <a:r>
              <a:rPr lang="lt-LT" sz="1600" b="0" i="0" u="none" strike="noStrike" baseline="0" dirty="0" err="1" smtClean="0">
                <a:solidFill>
                  <a:srgbClr val="D7F0FF"/>
                </a:solidFill>
                <a:latin typeface="PFSquareSansPro-Regular" panose="02000506040000020004" pitchFamily="2" charset="0"/>
              </a:rPr>
              <a:t>pajėgumų</a:t>
            </a:r>
            <a:r>
              <a:rPr lang="lt-LT" sz="1600" b="0" i="0" u="none" strike="noStrike" baseline="0" dirty="0" smtClean="0">
                <a:solidFill>
                  <a:srgbClr val="D7F0FF"/>
                </a:solidFill>
                <a:latin typeface="PFSquareSansPro-Regular" panose="02000506040000020004" pitchFamily="2" charset="0"/>
              </a:rPr>
              <a:t> stiprinimo priemones ir sieksime jas įgyvendinti. Pasitelksime išorės ekspertus</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Pagerintos darbuotojų nuotolinio darbo sąlygos, užtikrinta duomenų sauga</a:t>
            </a:r>
          </a:p>
          <a:p>
            <a:pPr algn="l"/>
            <a:r>
              <a:rPr lang="pt-BR" sz="1600" b="0" i="0" u="none" strike="noStrike" baseline="0" dirty="0" smtClean="0">
                <a:solidFill>
                  <a:srgbClr val="D7F0FF"/>
                </a:solidFill>
                <a:latin typeface="PFSquareSansPro-Regular" panose="02000506040000020004" pitchFamily="2" charset="0"/>
              </a:rPr>
              <a:t>Įvertinus darbuotojų darbo pobūdį, </a:t>
            </a:r>
            <a:r>
              <a:rPr lang="lt-LT" sz="1600" b="0" i="0" u="none" strike="noStrike" baseline="0" dirty="0" smtClean="0">
                <a:solidFill>
                  <a:srgbClr val="D7F0FF"/>
                </a:solidFill>
                <a:latin typeface="PFSquareSansPro-Regular" panose="02000506040000020004" pitchFamily="2" charset="0"/>
              </a:rPr>
              <a:t>sieksime </a:t>
            </a:r>
            <a:r>
              <a:rPr lang="pt-BR" sz="1600" b="0" i="0" u="none" strike="noStrike" baseline="0" dirty="0" smtClean="0">
                <a:solidFill>
                  <a:srgbClr val="D7F0FF"/>
                </a:solidFill>
                <a:latin typeface="PFSquareSansPro-Regular" panose="02000506040000020004" pitchFamily="2" charset="0"/>
              </a:rPr>
              <a:t>užtikrinti</a:t>
            </a:r>
            <a:r>
              <a:rPr lang="lt-LT" sz="1600" b="0" i="0" u="none" strike="noStrike" baseline="0" dirty="0" smtClean="0">
                <a:solidFill>
                  <a:srgbClr val="D7F0FF"/>
                </a:solidFill>
                <a:latin typeface="PFSquareSansPro-Regular" panose="02000506040000020004" pitchFamily="2" charset="0"/>
              </a:rPr>
              <a:t>, gerinti </a:t>
            </a:r>
            <a:r>
              <a:rPr lang="pt-BR" sz="1600" b="0" i="0" u="none" strike="noStrike" baseline="0" dirty="0" smtClean="0">
                <a:solidFill>
                  <a:srgbClr val="D7F0FF"/>
                </a:solidFill>
                <a:latin typeface="PFSquareSansPro-Regular" panose="02000506040000020004" pitchFamily="2" charset="0"/>
              </a:rPr>
              <a:t>nuotolinio darbo galimybes ir būtinų darbo</a:t>
            </a:r>
            <a:r>
              <a:rPr lang="lt-LT" sz="1600" b="0" i="0" u="none" strike="noStrike" baseline="0" dirty="0" smtClean="0">
                <a:solidFill>
                  <a:srgbClr val="D7F0FF"/>
                </a:solidFill>
                <a:latin typeface="PFSquareSansPro-Regular" panose="02000506040000020004" pitchFamily="2" charset="0"/>
              </a:rPr>
              <a:t> priemonių „krepšelį“ bei duomenų saugą, dirbant nuotoliniu būdu.</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Struktūrizuotas VMI valdomos informacijos ir duomenų „žemėlapis“ </a:t>
            </a:r>
          </a:p>
          <a:p>
            <a:pPr algn="l"/>
            <a:r>
              <a:rPr lang="lt-LT" sz="1600" b="0" i="0" u="none" strike="noStrike" baseline="0" dirty="0" smtClean="0">
                <a:solidFill>
                  <a:srgbClr val="D7F0FF"/>
                </a:solidFill>
                <a:latin typeface="PFSquareSansPro-Regular" panose="02000506040000020004" pitchFamily="2" charset="0"/>
              </a:rPr>
              <a:t>Turime daug informacijos, tačiau neturime struktūrizuotai valdomos informacijos. Sukursime paprastą naudoti informacijos ir duomenų „žemėlapį“, </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Veiklos tobulinimo pasiūlymų „Idėjų bankas“</a:t>
            </a:r>
          </a:p>
          <a:p>
            <a:pPr algn="l"/>
            <a:r>
              <a:rPr lang="lt-LT" sz="1600" b="0" i="0" u="none" strike="noStrike" baseline="0" dirty="0" smtClean="0">
                <a:solidFill>
                  <a:srgbClr val="D7F0FF"/>
                </a:solidFill>
                <a:latin typeface="PFSquareSansPro-Regular" panose="02000506040000020004" pitchFamily="2" charset="0"/>
              </a:rPr>
              <a:t>Numatysime priemones, kurios skatintų darbuotojus naudoti „Idėjų banką“, panaudoti idėjas veiklai gerinti.</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24</a:t>
            </a:fld>
            <a:endParaRPr lang="lt-LT"/>
          </a:p>
        </p:txBody>
      </p:sp>
    </p:spTree>
    <p:extLst>
      <p:ext uri="{BB962C8B-B14F-4D97-AF65-F5344CB8AC3E}">
        <p14:creationId xmlns:p14="http://schemas.microsoft.com/office/powerpoint/2010/main" xmlns="" val="261588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a:r>
              <a:rPr lang="pt-BR" sz="1600" b="1" i="0" u="none" strike="noStrike" baseline="0" dirty="0" smtClean="0">
                <a:solidFill>
                  <a:srgbClr val="D7F0FF"/>
                </a:solidFill>
                <a:latin typeface="PFSquareSansPro-Medium" panose="02000500000000020004" pitchFamily="2" charset="0"/>
              </a:rPr>
              <a:t>Priemonės dalintis / kaupti žinias ir patirtį</a:t>
            </a:r>
            <a:r>
              <a:rPr lang="lt-LT" sz="1600" b="1" i="0" u="none" strike="noStrike" baseline="0" dirty="0" smtClean="0">
                <a:solidFill>
                  <a:srgbClr val="D7F0FF"/>
                </a:solidFill>
                <a:latin typeface="PFSquareSansPro-Medium" panose="02000500000000020004" pitchFamily="2" charset="0"/>
              </a:rPr>
              <a:t> mokestinių prievolių kontrolės srityje</a:t>
            </a:r>
          </a:p>
          <a:p>
            <a:pPr algn="l"/>
            <a:r>
              <a:rPr lang="lt-LT" sz="1600" b="0" i="0" u="none" strike="noStrike" baseline="0" dirty="0" smtClean="0">
                <a:solidFill>
                  <a:srgbClr val="D7F0FF"/>
                </a:solidFill>
                <a:latin typeface="PFSquareSansPro-Regular" panose="02000506040000020004" pitchFamily="2" charset="0"/>
              </a:rPr>
              <a:t>Sukursime mokestinių prievolių vykdymo kontrolės srityje dirbančių darbuotojų žinių dalijimosi mechanizmą. </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Pokyčių įgyvendinimo komanda </a:t>
            </a:r>
          </a:p>
          <a:p>
            <a:pPr algn="l"/>
            <a:r>
              <a:rPr lang="lt-LT" sz="1600" b="0" i="0" u="none" strike="noStrike" baseline="0" dirty="0" smtClean="0">
                <a:solidFill>
                  <a:srgbClr val="D7F0FF"/>
                </a:solidFill>
                <a:latin typeface="PFSquareSansPro-Regular" panose="02000506040000020004" pitchFamily="2" charset="0"/>
              </a:rPr>
              <a:t>Sukursime specialistų komandą, atsakingų už </a:t>
            </a:r>
            <a:r>
              <a:rPr lang="pt-BR" sz="1600" b="0" i="0" u="none" strike="noStrike" baseline="0" dirty="0" smtClean="0">
                <a:solidFill>
                  <a:srgbClr val="D7F0FF"/>
                </a:solidFill>
                <a:latin typeface="PFSquareSansPro-Regular" panose="02000506040000020004" pitchFamily="2" charset="0"/>
              </a:rPr>
              <a:t>visos pokyčių programos ar jos sudėtinių dalių</a:t>
            </a:r>
            <a:r>
              <a:rPr lang="lt-LT" sz="1600" b="0" i="0" u="none" strike="noStrike" baseline="0" dirty="0" smtClean="0">
                <a:solidFill>
                  <a:srgbClr val="D7F0FF"/>
                </a:solidFill>
                <a:latin typeface="PFSquareSansPro-Regular" panose="02000506040000020004" pitchFamily="2" charset="0"/>
              </a:rPr>
              <a:t> įgyvendinimą.</a:t>
            </a:r>
          </a:p>
          <a:p>
            <a:pPr algn="l"/>
            <a:endParaRPr lang="lt-LT" sz="1600" b="0" i="0" u="none" strike="noStrike" baseline="0" dirty="0" smtClean="0">
              <a:solidFill>
                <a:srgbClr val="D7F0FF"/>
              </a:solidFill>
              <a:latin typeface="PFSquareSansPro-Medium" panose="02000500000000020004" pitchFamily="2" charset="0"/>
            </a:endParaRPr>
          </a:p>
          <a:p>
            <a:pPr algn="l"/>
            <a:r>
              <a:rPr lang="lt-LT" sz="1600" b="1" i="0" u="none" strike="noStrike" baseline="0" dirty="0" smtClean="0">
                <a:solidFill>
                  <a:srgbClr val="D7F0FF"/>
                </a:solidFill>
                <a:latin typeface="PFSquareSansPro-Medium" panose="02000500000000020004" pitchFamily="2" charset="0"/>
              </a:rPr>
              <a:t>Projektai įgyvendinami pasitelkiant išorines ir vidines kompetencijas (specialistus)</a:t>
            </a:r>
          </a:p>
          <a:p>
            <a:pPr algn="l"/>
            <a:r>
              <a:rPr lang="lt-LT" sz="1600" b="0" i="0" u="none" strike="noStrike" baseline="0" dirty="0" smtClean="0">
                <a:solidFill>
                  <a:srgbClr val="D7F0FF"/>
                </a:solidFill>
                <a:latin typeface="PFSquareSansPro-Regular" panose="02000506040000020004" pitchFamily="2" charset="0"/>
              </a:rPr>
              <a:t>Įgyvendinant projektus pasitelksime papildomas </a:t>
            </a:r>
            <a:r>
              <a:rPr lang="pt-BR" sz="1600" b="0" i="0" u="none" strike="noStrike" baseline="0" dirty="0" smtClean="0">
                <a:solidFill>
                  <a:srgbClr val="D7F0FF"/>
                </a:solidFill>
                <a:latin typeface="PFSquareSansPro-Regular" panose="02000506040000020004" pitchFamily="2" charset="0"/>
              </a:rPr>
              <a:t>kompetencijas ir ekspertines žinias, paskirstant</a:t>
            </a:r>
            <a:r>
              <a:rPr lang="lt-LT" sz="1600" b="0" i="0" u="none" strike="noStrike" baseline="0" dirty="0" smtClean="0">
                <a:solidFill>
                  <a:srgbClr val="D7F0FF"/>
                </a:solidFill>
                <a:latin typeface="PFSquareSansPro-Regular" panose="02000506040000020004" pitchFamily="2" charset="0"/>
              </a:rPr>
              <a:t> darbo krūvį ir užtikrinant reikalingus žmogiškuosius išteklius ir kompetencijas, skleidžiant šias žinias kolegoms.</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Darbuotojų trumpalaikės stažuotės panašaus </a:t>
            </a:r>
            <a:r>
              <a:rPr lang="pt-BR" sz="1600" b="1" i="0" u="none" strike="noStrike" baseline="0" dirty="0" smtClean="0">
                <a:solidFill>
                  <a:srgbClr val="D7F0FF"/>
                </a:solidFill>
                <a:latin typeface="PFSquareSansPro-Medium" panose="02000500000000020004" pitchFamily="2" charset="0"/>
              </a:rPr>
              <a:t>lygio pozicijoje įstaigos viduje ar panašioje</a:t>
            </a:r>
            <a:r>
              <a:rPr lang="lt-LT" sz="1600" b="1" i="0" u="none" strike="noStrike" baseline="0" dirty="0" smtClean="0">
                <a:solidFill>
                  <a:srgbClr val="D7F0FF"/>
                </a:solidFill>
                <a:latin typeface="PFSquareSansPro-Medium" panose="02000500000000020004" pitchFamily="2" charset="0"/>
              </a:rPr>
              <a:t> įstaigoje, siekiant gilinti / plėsti savo kompetencijas</a:t>
            </a:r>
          </a:p>
          <a:p>
            <a:pPr algn="l"/>
            <a:r>
              <a:rPr lang="lt-LT" sz="1600" b="0" i="0" u="none" strike="noStrike" baseline="0" dirty="0" smtClean="0">
                <a:solidFill>
                  <a:srgbClr val="D7F0FF"/>
                </a:solidFill>
                <a:latin typeface="PFSquareSansPro-Regular" panose="02000506040000020004" pitchFamily="2" charset="0"/>
              </a:rPr>
              <a:t>Sukursime ir įgyvendinsime trumpalaikių stažuočių programą, per kurią darbuotojai turėtų galimybę stažuotis panašaus lygio pozicijoje institucijos viduje ir kitose viešojo sektoriaus </a:t>
            </a:r>
            <a:r>
              <a:rPr lang="es-ES" sz="1600" b="0" i="0" u="none" strike="noStrike" baseline="0" dirty="0" smtClean="0">
                <a:solidFill>
                  <a:srgbClr val="D7F0FF"/>
                </a:solidFill>
                <a:latin typeface="PFSquareSansPro-Regular" panose="02000506040000020004" pitchFamily="2" charset="0"/>
              </a:rPr>
              <a:t>organizacijose, siekiant patirties ir žinių</a:t>
            </a:r>
            <a:r>
              <a:rPr lang="lt-LT" sz="1600" b="0" i="0" u="none" strike="noStrike" baseline="0" dirty="0" smtClean="0">
                <a:solidFill>
                  <a:srgbClr val="D7F0FF"/>
                </a:solidFill>
                <a:latin typeface="PFSquareSansPro-Regular" panose="02000506040000020004" pitchFamily="2" charset="0"/>
              </a:rPr>
              <a:t> dalijimosi, kolektyviniam intelektui stiprinti. Pvz. jau VMI specialistų stažuotė LB ir atvirkščiai.</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25</a:t>
            </a:fld>
            <a:endParaRPr lang="lt-LT"/>
          </a:p>
        </p:txBody>
      </p:sp>
    </p:spTree>
    <p:extLst>
      <p:ext uri="{BB962C8B-B14F-4D97-AF65-F5344CB8AC3E}">
        <p14:creationId xmlns:p14="http://schemas.microsoft.com/office/powerpoint/2010/main" xmlns="" val="3850543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Be šios krypties VMI</a:t>
            </a:r>
            <a:r>
              <a:rPr lang="lt-LT" sz="1600" baseline="0" dirty="0" smtClean="0"/>
              <a:t> neįgyvendintų 60 proc. viso plano.</a:t>
            </a:r>
            <a:endParaRPr lang="lt-LT" sz="1600" dirty="0" smtClean="0"/>
          </a:p>
          <a:p>
            <a:r>
              <a:rPr lang="lt-LT" sz="1600" dirty="0" smtClean="0"/>
              <a:t>Vykdysime inovatyvių technologijų vystymo ir pritaikymo</a:t>
            </a:r>
            <a:r>
              <a:rPr lang="lt-LT" sz="1600" baseline="0" dirty="0" smtClean="0"/>
              <a:t> VMI veiklos procesuose galimybių vertinimą bei įgyvendinsime pasirinktus pažangius technologinius sprendinius.</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26</a:t>
            </a:fld>
            <a:endParaRPr lang="lt-LT"/>
          </a:p>
        </p:txBody>
      </p:sp>
    </p:spTree>
    <p:extLst>
      <p:ext uri="{BB962C8B-B14F-4D97-AF65-F5344CB8AC3E}">
        <p14:creationId xmlns:p14="http://schemas.microsoft.com/office/powerpoint/2010/main" xmlns="" val="741727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b="1" dirty="0" smtClean="0"/>
              <a:t>Atviri duomenys</a:t>
            </a:r>
            <a:r>
              <a:rPr lang="lt-LT" b="1" baseline="0" dirty="0" smtClean="0"/>
              <a:t> </a:t>
            </a:r>
          </a:p>
          <a:p>
            <a:r>
              <a:rPr lang="lt-LT" baseline="0" dirty="0" smtClean="0"/>
              <a:t>Įgyvendinsime projekto „Atvirų duomenų platformos, įgalinančios efektyvų viešojo sektoriaus informacijos pakartotinį panaudojimą verslui, ir jos valdymo įrankių sukūrimas“ veiklas:</a:t>
            </a:r>
          </a:p>
          <a:p>
            <a:pPr marL="0" indent="0">
              <a:buFont typeface="Arial" panose="020B0604020202020204" pitchFamily="34" charset="0"/>
              <a:buNone/>
            </a:pPr>
            <a:endParaRPr lang="lt-LT" b="0" baseline="0" dirty="0"/>
          </a:p>
          <a:p>
            <a:pPr algn="l"/>
            <a:r>
              <a:rPr lang="lt-LT" sz="1200" b="1" i="0" u="none" strike="noStrike" baseline="0" dirty="0" smtClean="0">
                <a:solidFill>
                  <a:srgbClr val="D7F0FF"/>
                </a:solidFill>
                <a:latin typeface="PFSquareSansPro-Medium" panose="02000500000000020004" pitchFamily="2" charset="0"/>
              </a:rPr>
              <a:t>Plėtojama Meta duomenų bazė</a:t>
            </a:r>
          </a:p>
          <a:p>
            <a:pPr algn="l"/>
            <a:r>
              <a:rPr lang="pt-BR" sz="1200" b="0" i="0" u="none" strike="noStrike" baseline="0" dirty="0" smtClean="0">
                <a:solidFill>
                  <a:srgbClr val="D7F0FF"/>
                </a:solidFill>
                <a:latin typeface="PFSquareSansPro-Regular" panose="02000506040000020004" pitchFamily="2" charset="0"/>
              </a:rPr>
              <a:t>• Sukur</a:t>
            </a:r>
            <a:r>
              <a:rPr lang="lt-LT" sz="1200" b="0" i="0" u="none" strike="noStrike" baseline="0" dirty="0" err="1" smtClean="0">
                <a:solidFill>
                  <a:srgbClr val="D7F0FF"/>
                </a:solidFill>
                <a:latin typeface="PFSquareSansPro-Regular" panose="02000506040000020004" pitchFamily="2" charset="0"/>
              </a:rPr>
              <a:t>sime</a:t>
            </a:r>
            <a:r>
              <a:rPr lang="lt-LT" sz="1200" b="0" i="0" u="none" strike="noStrike" baseline="0" dirty="0" smtClean="0">
                <a:solidFill>
                  <a:srgbClr val="D7F0FF"/>
                </a:solidFill>
                <a:latin typeface="PFSquareSansPro-Regular" panose="02000506040000020004" pitchFamily="2" charset="0"/>
              </a:rPr>
              <a:t> </a:t>
            </a:r>
            <a:r>
              <a:rPr lang="pt-BR" sz="1200" b="0" i="0" u="none" strike="noStrike" baseline="0" dirty="0" smtClean="0">
                <a:solidFill>
                  <a:srgbClr val="D7F0FF"/>
                </a:solidFill>
                <a:latin typeface="PFSquareSansPro-Regular" panose="02000506040000020004" pitchFamily="2" charset="0"/>
              </a:rPr>
              <a:t>darbo įrankius informacinių sistemų ir</a:t>
            </a:r>
            <a:r>
              <a:rPr lang="lt-LT" sz="1200" b="0" i="0" u="none" strike="noStrike" baseline="0" dirty="0" smtClean="0">
                <a:solidFill>
                  <a:srgbClr val="D7F0FF"/>
                </a:solidFill>
                <a:latin typeface="PFSquareSansPro-Regular" panose="02000506040000020004" pitchFamily="2" charset="0"/>
              </a:rPr>
              <a:t> </a:t>
            </a:r>
            <a:r>
              <a:rPr lang="pt-BR" sz="1200" b="0" i="0" u="none" strike="noStrike" baseline="0" dirty="0" smtClean="0">
                <a:solidFill>
                  <a:srgbClr val="D7F0FF"/>
                </a:solidFill>
                <a:latin typeface="PFSquareSansPro-Regular" panose="02000506040000020004" pitchFamily="2" charset="0"/>
              </a:rPr>
              <a:t>veiklos procesų dokumentavime ir pakeitimų</a:t>
            </a:r>
            <a:r>
              <a:rPr lang="lt-LT" sz="1200" b="0" i="0" u="none" strike="noStrike" baseline="0" dirty="0" smtClean="0">
                <a:solidFill>
                  <a:srgbClr val="D7F0FF"/>
                </a:solidFill>
                <a:latin typeface="PFSquareSansPro-Regular" panose="02000506040000020004" pitchFamily="2" charset="0"/>
              </a:rPr>
              <a:t> valdyme.</a:t>
            </a:r>
          </a:p>
          <a:p>
            <a:pPr algn="l"/>
            <a:endParaRPr lang="lt-LT" sz="1200" b="0" i="0" u="none" strike="noStrike" baseline="0" dirty="0" smtClean="0">
              <a:solidFill>
                <a:srgbClr val="D7F0FF"/>
              </a:solidFill>
              <a:latin typeface="PFSquareSansPro-Regular" panose="02000506040000020004" pitchFamily="2" charset="0"/>
            </a:endParaRPr>
          </a:p>
          <a:p>
            <a:pPr algn="l"/>
            <a:r>
              <a:rPr lang="lt-LT" sz="1200" b="1" i="0" u="none" strike="noStrike" baseline="0" dirty="0" smtClean="0">
                <a:solidFill>
                  <a:srgbClr val="D7F0FF"/>
                </a:solidFill>
                <a:latin typeface="PFSquareSansPro-Medium" panose="02000500000000020004" pitchFamily="2" charset="0"/>
              </a:rPr>
              <a:t>Priemonės, skirtos duomenų kokybei ir duomenų tvarkymui gerinti</a:t>
            </a:r>
          </a:p>
          <a:p>
            <a:pPr algn="l"/>
            <a:r>
              <a:rPr lang="lt-LT" sz="1200" b="0" i="0" u="none" strike="noStrike" baseline="0" dirty="0" smtClean="0">
                <a:solidFill>
                  <a:srgbClr val="D7F0FF"/>
                </a:solidFill>
                <a:latin typeface="PFSquareSansPro-Regular" panose="02000506040000020004" pitchFamily="2" charset="0"/>
              </a:rPr>
              <a:t>Atliksime veiklos procesų, susijusių su VMI turimų duomenų tvarkymu, išplėtojimu, vertinimą. Sieksime parengti ir įgyvendinti duomenų valdymo strategiją. Vykdysime dviejų lygių duomenų kokybės užtikrinimo procesą.</a:t>
            </a:r>
          </a:p>
          <a:p>
            <a:pPr algn="l"/>
            <a:endParaRPr lang="lt-LT" sz="1200" b="0" i="0" u="none" strike="noStrike" baseline="0" dirty="0" smtClean="0">
              <a:solidFill>
                <a:srgbClr val="D7F0FF"/>
              </a:solidFill>
              <a:latin typeface="PFSquareSansPro-Regular" panose="02000506040000020004" pitchFamily="2" charset="0"/>
            </a:endParaRPr>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27</a:t>
            </a:fld>
            <a:endParaRPr lang="lt-LT"/>
          </a:p>
        </p:txBody>
      </p:sp>
    </p:spTree>
    <p:extLst>
      <p:ext uri="{BB962C8B-B14F-4D97-AF65-F5344CB8AC3E}">
        <p14:creationId xmlns:p14="http://schemas.microsoft.com/office/powerpoint/2010/main" xmlns="" val="3530785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a:r>
              <a:rPr lang="lt-LT" sz="1600" b="1" i="0" u="none" strike="noStrike" baseline="0" dirty="0" smtClean="0">
                <a:solidFill>
                  <a:srgbClr val="D7F0FF"/>
                </a:solidFill>
                <a:latin typeface="PFSquareSansPro-Medium" panose="02000500000000020004" pitchFamily="2" charset="0"/>
              </a:rPr>
              <a:t>Projektas „Tarpvalstybinė elektroninės krovinių vežimo informacijos apsikeitimo platforma“</a:t>
            </a:r>
          </a:p>
          <a:p>
            <a:pPr algn="l"/>
            <a:r>
              <a:rPr lang="lt-LT" sz="1600" b="0" i="0" u="none" strike="noStrike" baseline="0" dirty="0" smtClean="0">
                <a:solidFill>
                  <a:srgbClr val="D7F0FF"/>
                </a:solidFill>
                <a:latin typeface="PFSquareSansPro-Regular" panose="02000506040000020004" pitchFamily="2" charset="0"/>
              </a:rPr>
              <a:t>Siekiant laiku pasirengti įgyvendinti Europos parlamento ir tarybos reglamentą „Dėl elektroninės krovinių vežimo </a:t>
            </a:r>
            <a:r>
              <a:rPr lang="lt-LT" sz="1600" b="0" i="0" u="none" strike="noStrike" baseline="0" dirty="0" err="1" smtClean="0">
                <a:solidFill>
                  <a:srgbClr val="D7F0FF"/>
                </a:solidFill>
                <a:latin typeface="PFSquareSansPro-Regular" panose="02000506040000020004" pitchFamily="2" charset="0"/>
              </a:rPr>
              <a:t>informacijos“sieksime</a:t>
            </a:r>
            <a:r>
              <a:rPr lang="lt-LT" sz="1600" b="0" i="0" u="none" strike="noStrike" baseline="0" dirty="0" smtClean="0">
                <a:solidFill>
                  <a:srgbClr val="D7F0FF"/>
                </a:solidFill>
                <a:latin typeface="PFSquareSansPro-Regular" panose="02000506040000020004" pitchFamily="2" charset="0"/>
              </a:rPr>
              <a:t> </a:t>
            </a:r>
            <a:r>
              <a:rPr lang="fi-FI" sz="1600" b="0" i="0" u="none" strike="noStrike" baseline="0" dirty="0" smtClean="0">
                <a:solidFill>
                  <a:srgbClr val="D7F0FF"/>
                </a:solidFill>
                <a:latin typeface="PFSquareSansPro-Regular" panose="02000506040000020004" pitchFamily="2" charset="0"/>
              </a:rPr>
              <a:t>sukurti naują, arba pritaikyti jau</a:t>
            </a:r>
            <a:r>
              <a:rPr lang="lt-LT" sz="1600" b="0" i="0" u="none" strike="noStrike" baseline="0" dirty="0" smtClean="0">
                <a:solidFill>
                  <a:srgbClr val="D7F0FF"/>
                </a:solidFill>
                <a:latin typeface="PFSquareSansPro-Regular" panose="02000506040000020004" pitchFamily="2" charset="0"/>
              </a:rPr>
              <a:t> egzistuojančią, modifikuojant </a:t>
            </a:r>
            <a:r>
              <a:rPr lang="lt-LT" sz="1600" b="0" i="0" u="none" strike="noStrike" baseline="0" dirty="0" err="1" smtClean="0">
                <a:solidFill>
                  <a:srgbClr val="D7F0FF"/>
                </a:solidFill>
                <a:latin typeface="PFSquareSansPro-Regular" panose="02000506040000020004" pitchFamily="2" charset="0"/>
              </a:rPr>
              <a:t>i.VAZ</a:t>
            </a:r>
            <a:r>
              <a:rPr lang="lt-LT" sz="1600" b="0" i="0" u="none" strike="noStrike" baseline="0" dirty="0" smtClean="0">
                <a:solidFill>
                  <a:srgbClr val="D7F0FF"/>
                </a:solidFill>
                <a:latin typeface="PFSquareSansPro-Regular" panose="02000506040000020004" pitchFamily="2" charset="0"/>
              </a:rPr>
              <a:t> posistemį, </a:t>
            </a:r>
            <a:r>
              <a:rPr lang="lt-LT" sz="1600" b="0" i="0" u="none" strike="noStrike" baseline="0" dirty="0" err="1" smtClean="0">
                <a:solidFill>
                  <a:srgbClr val="D7F0FF"/>
                </a:solidFill>
                <a:latin typeface="PFSquareSansPro-Regular" panose="02000506040000020004" pitchFamily="2" charset="0"/>
              </a:rPr>
              <a:t>tarpinstitucinę</a:t>
            </a:r>
            <a:r>
              <a:rPr lang="lt-LT" sz="1600" b="0" i="0" u="none" strike="noStrike" baseline="0" dirty="0" smtClean="0">
                <a:solidFill>
                  <a:srgbClr val="D7F0FF"/>
                </a:solidFill>
                <a:latin typeface="PFSquareSansPro-Regular" panose="02000506040000020004" pitchFamily="2" charset="0"/>
              </a:rPr>
              <a:t> informacinę e. duomenų apsikeitimo sistemą, skirtą krovinių gabenimo Lietuvos Respublikos teritorijoje duomenims surinkti ir e. važtaraščiams išrašyti.</a:t>
            </a:r>
          </a:p>
          <a:p>
            <a:pPr algn="l"/>
            <a:endParaRPr lang="lt-LT" sz="1600" b="0" i="0" u="none" strike="noStrike" baseline="0" dirty="0" smtClean="0">
              <a:solidFill>
                <a:srgbClr val="D7F0FF"/>
              </a:solidFill>
              <a:latin typeface="PFSquareSansPro-Medium" panose="02000500000000020004" pitchFamily="2" charset="0"/>
            </a:endParaRPr>
          </a:p>
          <a:p>
            <a:pPr algn="l"/>
            <a:r>
              <a:rPr lang="pt-BR" sz="1600" b="1" i="0" u="none" strike="noStrike" baseline="0" dirty="0" smtClean="0">
                <a:solidFill>
                  <a:srgbClr val="D7F0FF"/>
                </a:solidFill>
                <a:latin typeface="PFSquareSansPro-Medium" panose="02000500000000020004" pitchFamily="2" charset="0"/>
              </a:rPr>
              <a:t>Projektas „Ekosistemos, kurioje prekių ir / ar</a:t>
            </a:r>
            <a:r>
              <a:rPr lang="lt-LT" sz="1600" b="1" i="0" u="none" strike="noStrike" baseline="0" dirty="0" smtClean="0">
                <a:solidFill>
                  <a:srgbClr val="D7F0FF"/>
                </a:solidFill>
                <a:latin typeface="PFSquareSansPro-Medium" panose="02000500000000020004" pitchFamily="2" charset="0"/>
              </a:rPr>
              <a:t> paslaugų pirkimo / pardavimo dokumentus (e. kvitus (angl. e-</a:t>
            </a:r>
            <a:r>
              <a:rPr lang="lt-LT" sz="1600" b="1" i="0" u="none" strike="noStrike" baseline="0" dirty="0" err="1" smtClean="0">
                <a:solidFill>
                  <a:srgbClr val="D7F0FF"/>
                </a:solidFill>
                <a:latin typeface="PFSquareSansPro-Medium" panose="02000500000000020004" pitchFamily="2" charset="0"/>
              </a:rPr>
              <a:t>receipt</a:t>
            </a:r>
            <a:r>
              <a:rPr lang="lt-LT" sz="1600" b="1" i="0" u="none" strike="noStrike" baseline="0" dirty="0" smtClean="0">
                <a:solidFill>
                  <a:srgbClr val="D7F0FF"/>
                </a:solidFill>
                <a:latin typeface="PFSquareSansPro-Medium" panose="02000500000000020004" pitchFamily="2" charset="0"/>
              </a:rPr>
              <a:t>) pirkėjams būtų galima gauti elektroniniu formatu“</a:t>
            </a:r>
          </a:p>
          <a:p>
            <a:pPr algn="l"/>
            <a:r>
              <a:rPr lang="lt-LT" sz="1600" b="0" i="0" u="none" strike="noStrike" baseline="0" dirty="0" smtClean="0">
                <a:solidFill>
                  <a:srgbClr val="D7F0FF"/>
                </a:solidFill>
                <a:latin typeface="PFSquareSansPro-Regular" panose="02000506040000020004" pitchFamily="2" charset="0"/>
              </a:rPr>
              <a:t>Sudarysime verslui technines sąlygas vystyti techninius ir programinius sprendinius, t. y. ūkinių operacijų fiksavimo priemones, kuriomis </a:t>
            </a:r>
            <a:r>
              <a:rPr lang="it-IT" sz="1600" b="0" i="0" u="none" strike="noStrike" baseline="0" dirty="0" smtClean="0">
                <a:solidFill>
                  <a:srgbClr val="D7F0FF"/>
                </a:solidFill>
                <a:latin typeface="PFSquareSansPro-Regular" panose="02000506040000020004" pitchFamily="2" charset="0"/>
              </a:rPr>
              <a:t>būtų galima suformuoti prekių, paslaugų</a:t>
            </a:r>
            <a:r>
              <a:rPr lang="lt-LT" sz="1600" b="0" i="0" u="none" strike="noStrike" baseline="0" dirty="0" smtClean="0">
                <a:solidFill>
                  <a:srgbClr val="D7F0FF"/>
                </a:solidFill>
                <a:latin typeface="PFSquareSansPro-Regular" panose="02000506040000020004" pitchFamily="2" charset="0"/>
              </a:rPr>
              <a:t>  </a:t>
            </a:r>
            <a:r>
              <a:rPr lang="pt-BR" sz="1600" b="0" i="0" u="none" strike="noStrike" baseline="0" dirty="0" smtClean="0">
                <a:solidFill>
                  <a:srgbClr val="D7F0FF"/>
                </a:solidFill>
                <a:latin typeface="PFSquareSansPro-Regular" panose="02000506040000020004" pitchFamily="2" charset="0"/>
              </a:rPr>
              <a:t>pirkimo - pardavimo dokumentus e. kvitus ir</a:t>
            </a:r>
            <a:r>
              <a:rPr lang="lt-LT" sz="1600" b="0" i="0" u="none" strike="noStrike" baseline="0" dirty="0" smtClean="0">
                <a:solidFill>
                  <a:srgbClr val="D7F0FF"/>
                </a:solidFill>
                <a:latin typeface="PFSquareSansPro-Regular" panose="02000506040000020004" pitchFamily="2" charset="0"/>
              </a:rPr>
              <a:t> pirkėjams perduoti standartizuotu elektroniniu formatu.</a:t>
            </a:r>
            <a:endParaRPr lang="lt-LT" sz="1600" b="1" dirty="0" smtClean="0"/>
          </a:p>
          <a:p>
            <a:endParaRPr lang="lt-LT" sz="1600" b="1" dirty="0" smtClean="0"/>
          </a:p>
          <a:p>
            <a:r>
              <a:rPr lang="lt-LT" sz="1600" b="1" baseline="0" dirty="0" smtClean="0"/>
              <a:t>Duomenų mainai „pateik vieną kartą“ principu</a:t>
            </a:r>
          </a:p>
          <a:p>
            <a:r>
              <a:rPr lang="lt-LT" sz="1600" baseline="0" dirty="0" smtClean="0"/>
              <a:t>Įvertinsime mokesčių mokėtojų papildomai teikiamų duomenų pasiėmimo iš trečiųjų šaltinių galimybes ir pagal sudėliotą duomenų mainų „pateik vieną kartą“ principu įgyvendinimo planą įgyvendinsime duomenų mainus.</a:t>
            </a:r>
          </a:p>
          <a:p>
            <a:endParaRPr lang="lt-LT" sz="1600" baseline="0" dirty="0" smtClean="0"/>
          </a:p>
          <a:p>
            <a:pPr algn="l"/>
            <a:r>
              <a:rPr lang="pt-BR" sz="1600" b="1" i="0" u="none" strike="noStrike" baseline="0" dirty="0" smtClean="0">
                <a:solidFill>
                  <a:srgbClr val="D7F0FF"/>
                </a:solidFill>
                <a:latin typeface="PFSquareSansPro-Medium" panose="02000500000000020004" pitchFamily="2" charset="0"/>
              </a:rPr>
              <a:t>Nuolat vertinamos ir diegiamos inovatyvių</a:t>
            </a:r>
            <a:r>
              <a:rPr lang="lt-LT" sz="1600" b="1" i="0" u="none" strike="noStrike" baseline="0" dirty="0" smtClean="0">
                <a:solidFill>
                  <a:srgbClr val="D7F0FF"/>
                </a:solidFill>
                <a:latin typeface="PFSquareSansPro-Medium" panose="02000500000000020004" pitchFamily="2" charset="0"/>
              </a:rPr>
              <a:t> technologijų pritaikymo VMI veiklos procesuose galimybės </a:t>
            </a:r>
          </a:p>
          <a:p>
            <a:pPr algn="l"/>
            <a:r>
              <a:rPr lang="lt-LT" sz="1600" b="0" i="0" u="none" strike="noStrike" baseline="0" dirty="0" smtClean="0">
                <a:solidFill>
                  <a:srgbClr val="D7F0FF"/>
                </a:solidFill>
                <a:latin typeface="PFSquareSansPro-Regular" panose="02000506040000020004" pitchFamily="2" charset="0"/>
              </a:rPr>
              <a:t>Vykdysime inovatyvių technologijų vystymo ir pritaikymo VMI veiklos procesuose galimybių vertinimą ir įgyvendinti pasirinktus pažangius technologinius sprendinius.</a:t>
            </a:r>
            <a:endParaRPr lang="lt-LT" sz="1600" baseline="0" dirty="0" smtClean="0"/>
          </a:p>
          <a:p>
            <a:endParaRPr lang="lt-LT" sz="1600" baseline="0" dirty="0" smtClean="0"/>
          </a:p>
          <a:p>
            <a:pPr algn="l"/>
            <a:r>
              <a:rPr lang="lt-LT" sz="1600" b="1" i="0" u="none" strike="noStrike" baseline="0" dirty="0" smtClean="0">
                <a:solidFill>
                  <a:srgbClr val="D7F0FF"/>
                </a:solidFill>
                <a:latin typeface="PFSquareSansPro-Medium" panose="02000500000000020004" pitchFamily="2" charset="0"/>
              </a:rPr>
              <a:t>Skaitmenizuotas VMI dokumentų archyvas</a:t>
            </a:r>
          </a:p>
          <a:p>
            <a:pPr algn="l"/>
            <a:r>
              <a:rPr lang="lt-LT" sz="1600" b="0" i="0" u="none" strike="noStrike" baseline="0" dirty="0" smtClean="0">
                <a:solidFill>
                  <a:srgbClr val="D7F0FF"/>
                </a:solidFill>
                <a:latin typeface="PFSquareSansPro-Regular" panose="02000506040000020004" pitchFamily="2" charset="0"/>
              </a:rPr>
              <a:t>Skaitmenizuosime privalomų saugoti VMI popierinių dokumentų archyvą, sudarant galimybę mokesčių mokėtojams per savitarnos portalą pasiekti jų skenuotus vaizdus.</a:t>
            </a:r>
          </a:p>
          <a:p>
            <a:pPr algn="l"/>
            <a:endParaRPr lang="lt-LT" sz="1600" b="0" i="0" u="none" strike="noStrike" baseline="0" dirty="0" smtClean="0">
              <a:solidFill>
                <a:srgbClr val="D7F0FF"/>
              </a:solidFill>
              <a:latin typeface="PFSquareSansPro-Regular" panose="02000506040000020004" pitchFamily="2" charset="0"/>
            </a:endParaRPr>
          </a:p>
          <a:p>
            <a:pPr algn="l"/>
            <a:r>
              <a:rPr lang="lt-LT" sz="1600" b="1" i="0" u="none" strike="noStrike" baseline="0" dirty="0" smtClean="0">
                <a:solidFill>
                  <a:srgbClr val="D7F0FF"/>
                </a:solidFill>
                <a:latin typeface="PFSquareSansPro-Medium" panose="02000500000000020004" pitchFamily="2" charset="0"/>
              </a:rPr>
              <a:t>Ryšių su klientais valdymo sistema</a:t>
            </a:r>
          </a:p>
          <a:p>
            <a:pPr algn="l"/>
            <a:r>
              <a:rPr lang="lt-LT" sz="1600" b="0" i="0" u="none" strike="noStrike" baseline="0" dirty="0" smtClean="0">
                <a:solidFill>
                  <a:srgbClr val="D7F0FF"/>
                </a:solidFill>
                <a:latin typeface="PFSquareSansPro-Regular" panose="02000506040000020004" pitchFamily="2" charset="0"/>
              </a:rPr>
              <a:t>Sukursime ir įdiegsime ryšių su klientais valdymo sistemą, skirtą duomenims apie klientus, jų </a:t>
            </a:r>
            <a:r>
              <a:rPr lang="fi-FI" sz="1600" b="0" i="0" u="none" strike="noStrike" baseline="0" dirty="0" smtClean="0">
                <a:solidFill>
                  <a:srgbClr val="D7F0FF"/>
                </a:solidFill>
                <a:latin typeface="PFSquareSansPro-Regular" panose="02000506040000020004" pitchFamily="2" charset="0"/>
              </a:rPr>
              <a:t>profilį, kontaktavimo istoriją rinkti, užduotims</a:t>
            </a:r>
            <a:r>
              <a:rPr lang="lt-LT" sz="1600" b="0" i="0" u="none" strike="noStrike" baseline="0" dirty="0" smtClean="0">
                <a:solidFill>
                  <a:srgbClr val="D7F0FF"/>
                </a:solidFill>
                <a:latin typeface="PFSquareSansPro-Regular" panose="02000506040000020004" pitchFamily="2" charset="0"/>
              </a:rPr>
              <a:t> aptarnavimo darbuotojams valdyti.</a:t>
            </a:r>
          </a:p>
          <a:p>
            <a:pPr algn="l"/>
            <a:endParaRPr lang="lt-LT" sz="1600" b="0" i="0" u="none" strike="noStrike" baseline="0" dirty="0" smtClean="0">
              <a:solidFill>
                <a:srgbClr val="D7F0FF"/>
              </a:solidFill>
              <a:latin typeface="PFSquareSansPro-Regular" panose="02000506040000020004" pitchFamily="2" charset="0"/>
            </a:endParaRPr>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28</a:t>
            </a:fld>
            <a:endParaRPr lang="lt-LT"/>
          </a:p>
        </p:txBody>
      </p:sp>
    </p:spTree>
    <p:extLst>
      <p:ext uri="{BB962C8B-B14F-4D97-AF65-F5344CB8AC3E}">
        <p14:creationId xmlns:p14="http://schemas.microsoft.com/office/powerpoint/2010/main" xmlns="" val="3273409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Tad Kylame,</a:t>
            </a:r>
            <a:r>
              <a:rPr lang="lt-LT" sz="1600" baseline="0" dirty="0" smtClean="0"/>
              <a:t> tikimės, kad būsite partneriai</a:t>
            </a:r>
            <a:r>
              <a:rPr lang="en-US" sz="1600" baseline="0" dirty="0" smtClean="0"/>
              <a:t>!</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29</a:t>
            </a:fld>
            <a:endParaRPr lang="lt-LT"/>
          </a:p>
        </p:txBody>
      </p:sp>
    </p:spTree>
    <p:extLst>
      <p:ext uri="{BB962C8B-B14F-4D97-AF65-F5344CB8AC3E}">
        <p14:creationId xmlns:p14="http://schemas.microsoft.com/office/powerpoint/2010/main" xmlns="" val="16455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Kokie mes esame šiandien?</a:t>
            </a:r>
          </a:p>
          <a:p>
            <a:r>
              <a:rPr lang="lt-LT" sz="1600" dirty="0" smtClean="0"/>
              <a:t>Savo tikslų</a:t>
            </a:r>
            <a:r>
              <a:rPr lang="lt-LT" sz="1600" baseline="0" dirty="0" smtClean="0"/>
              <a:t> žemėlapyje 2020 buvome išsikėlę tikslą įkurti 300 nuotolinių darbo vietų, tačiau karantino laikotarpis, kaip ir daugelį privertė greitai persiorientuoti, keistis.</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3</a:t>
            </a:fld>
            <a:endParaRPr lang="lt-LT"/>
          </a:p>
        </p:txBody>
      </p:sp>
    </p:spTree>
    <p:extLst>
      <p:ext uri="{BB962C8B-B14F-4D97-AF65-F5344CB8AC3E}">
        <p14:creationId xmlns:p14="http://schemas.microsoft.com/office/powerpoint/2010/main" xmlns="" val="3348296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30</a:t>
            </a:fld>
            <a:endParaRPr lang="lt-LT"/>
          </a:p>
        </p:txBody>
      </p:sp>
    </p:spTree>
    <p:extLst>
      <p:ext uri="{BB962C8B-B14F-4D97-AF65-F5344CB8AC3E}">
        <p14:creationId xmlns:p14="http://schemas.microsoft.com/office/powerpoint/2010/main" xmlns="" val="84589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black"/>
                </a:solidFill>
                <a:effectLst/>
                <a:uLnTx/>
                <a:uFillTx/>
                <a:latin typeface="Trebuchet MS" panose="020B0603020202020204" pitchFamily="34" charset="0"/>
                <a:ea typeface="+mn-ea"/>
                <a:cs typeface="+mn-cs"/>
              </a:rPr>
              <a:t>Prioritetin</a:t>
            </a:r>
            <a:r>
              <a:rPr kumimoji="0" lang="lt-LT" sz="1600" b="0" i="0" u="none" strike="noStrike" kern="1200" cap="none" spc="0" normalizeH="0" baseline="0" noProof="0" dirty="0" smtClean="0">
                <a:ln>
                  <a:noFill/>
                </a:ln>
                <a:solidFill>
                  <a:prstClr val="black"/>
                </a:solidFill>
                <a:effectLst/>
                <a:uLnTx/>
                <a:uFillTx/>
                <a:latin typeface="Trebuchet MS" panose="020B0603020202020204" pitchFamily="34" charset="0"/>
                <a:ea typeface="+mn-ea"/>
                <a:cs typeface="+mn-cs"/>
              </a:rPr>
              <a:t>ės veiklos kryptys, kurioms mokesčių administratorius skiria didžiausią dėmesį:</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1600" b="0" i="0" u="none" strike="noStrike" kern="1200" cap="none" spc="0" normalizeH="0" baseline="0" noProof="0" dirty="0" smtClean="0">
                <a:ln>
                  <a:noFill/>
                </a:ln>
                <a:solidFill>
                  <a:prstClr val="black"/>
                </a:solidFill>
                <a:effectLst/>
                <a:uLnTx/>
                <a:uFillTx/>
                <a:latin typeface="Trebuchet MS" panose="020B0603020202020204" pitchFamily="34" charset="0"/>
                <a:ea typeface="+mn-ea"/>
                <a:cs typeface="+mn-cs"/>
              </a:rPr>
              <a:t>Statyba;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1600" b="0" i="0" u="none" strike="noStrike" kern="1200" cap="none" spc="0" normalizeH="0" baseline="0" noProof="0" dirty="0" smtClean="0">
                <a:ln>
                  <a:noFill/>
                </a:ln>
                <a:solidFill>
                  <a:prstClr val="black"/>
                </a:solidFill>
                <a:effectLst/>
                <a:uLnTx/>
                <a:uFillTx/>
                <a:latin typeface="Trebuchet MS" panose="020B0603020202020204" pitchFamily="34" charset="0"/>
                <a:ea typeface="+mn-ea"/>
                <a:cs typeface="+mn-cs"/>
              </a:rPr>
              <a:t>Naudotų automobilių prekyba ir remonto bei autodetalių prekyba;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1600" b="0" i="0" u="none" strike="noStrike" kern="1200" cap="none" spc="0" normalizeH="0" baseline="0" noProof="0" dirty="0" smtClean="0">
                <a:ln>
                  <a:noFill/>
                </a:ln>
                <a:solidFill>
                  <a:prstClr val="black"/>
                </a:solidFill>
                <a:effectLst/>
                <a:uLnTx/>
                <a:uFillTx/>
                <a:latin typeface="Trebuchet MS" panose="020B0603020202020204" pitchFamily="34" charset="0"/>
                <a:ea typeface="+mn-ea"/>
                <a:cs typeface="+mn-cs"/>
              </a:rPr>
              <a:t>Visuomeninis maitinimas;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1600" b="0" i="0" u="none" strike="noStrike" kern="1200" cap="none" spc="0" normalizeH="0" baseline="0" noProof="0" dirty="0" smtClean="0">
                <a:ln>
                  <a:noFill/>
                </a:ln>
                <a:solidFill>
                  <a:prstClr val="black"/>
                </a:solidFill>
                <a:effectLst/>
                <a:uLnTx/>
                <a:uFillTx/>
                <a:latin typeface="Trebuchet MS" panose="020B0603020202020204" pitchFamily="34" charset="0"/>
                <a:ea typeface="+mn-ea"/>
                <a:cs typeface="+mn-cs"/>
              </a:rPr>
              <a:t>Odontologija;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1600" b="0" i="0" u="none" strike="noStrike" kern="1200" cap="none" spc="0" normalizeH="0" baseline="0" noProof="0" dirty="0" smtClean="0">
                <a:ln>
                  <a:noFill/>
                </a:ln>
                <a:solidFill>
                  <a:prstClr val="black"/>
                </a:solidFill>
                <a:effectLst/>
                <a:uLnTx/>
                <a:uFillTx/>
                <a:latin typeface="Trebuchet MS" panose="020B0603020202020204" pitchFamily="34" charset="0"/>
                <a:ea typeface="+mn-ea"/>
                <a:cs typeface="+mn-cs"/>
              </a:rPr>
              <a:t>PVM vengimo rizikos mažinimas</a:t>
            </a:r>
          </a:p>
          <a:p>
            <a:endParaRPr lang="lt-LT" sz="1600" b="1" dirty="0" smtClean="0"/>
          </a:p>
          <a:p>
            <a:r>
              <a:rPr lang="lt-LT" sz="1600" b="1" dirty="0" smtClean="0"/>
              <a:t>Bendras atliktų kontrolės ir</a:t>
            </a:r>
            <a:r>
              <a:rPr lang="lt-LT" sz="1600" b="1" baseline="0" dirty="0" smtClean="0"/>
              <a:t> stebėsenos veiksmų </a:t>
            </a:r>
            <a:r>
              <a:rPr lang="lt-LT" sz="1600" b="1" dirty="0" smtClean="0"/>
              <a:t>visoje</a:t>
            </a:r>
            <a:r>
              <a:rPr lang="lt-LT" sz="1600" b="1" baseline="0" dirty="0" smtClean="0"/>
              <a:t> Lietuvoje per 2020-2021 m. laikotarpį rezultatas iš visų sričių: 140,3 mln. </a:t>
            </a:r>
            <a:r>
              <a:rPr lang="lt-LT" sz="1600" b="1" baseline="0" dirty="0" err="1" smtClean="0"/>
              <a:t>Eur</a:t>
            </a:r>
            <a:endParaRPr lang="lt-LT" sz="1600" b="1" baseline="0" dirty="0" smtClean="0"/>
          </a:p>
          <a:p>
            <a:r>
              <a:rPr lang="lt-LT" sz="1600" b="1" baseline="0" dirty="0" smtClean="0"/>
              <a:t>Kauno AVMI </a:t>
            </a:r>
            <a:r>
              <a:rPr lang="lt-LT" sz="1600" baseline="0" dirty="0" smtClean="0"/>
              <a:t>administruojamoje teritorijoje bendras stebėsenos ir kontrolės rezultatas nuo 2020 iki 2021 birželio </a:t>
            </a:r>
            <a:r>
              <a:rPr lang="lt-LT" sz="1600" baseline="0" dirty="0" err="1" smtClean="0"/>
              <a:t>mėn</a:t>
            </a:r>
            <a:r>
              <a:rPr lang="lt-LT" sz="1600" baseline="0" dirty="0" smtClean="0"/>
              <a:t>: </a:t>
            </a:r>
            <a:r>
              <a:rPr lang="lt-LT" sz="1600" b="1" baseline="0" dirty="0" smtClean="0"/>
              <a:t>34 mln. </a:t>
            </a:r>
            <a:r>
              <a:rPr lang="lt-LT" sz="1600" b="1" baseline="0" dirty="0" err="1" smtClean="0"/>
              <a:t>Eur</a:t>
            </a:r>
            <a:endParaRPr lang="lt-LT" sz="1600" b="1" baseline="0" dirty="0" smtClean="0"/>
          </a:p>
          <a:p>
            <a:endParaRPr lang="lt-LT" sz="1600" baseline="0" dirty="0" smtClean="0"/>
          </a:p>
          <a:p>
            <a:r>
              <a:rPr lang="lt-LT" sz="1600" baseline="0" dirty="0" smtClean="0"/>
              <a:t>Iš prioritetinių sričių – bendro Lietuvoje neturime.</a:t>
            </a:r>
          </a:p>
          <a:p>
            <a:r>
              <a:rPr lang="lt-LT" sz="1600" baseline="0" dirty="0" smtClean="0"/>
              <a:t>Galime teigti, kad vien Kauno AVMI administruojamoje teritorijoje (iš statybos, automobilių, odontologų, viešojo maitinimo prioritetinių sričių) stebėsenos ir kontrolės veiksmų rezultatas nuo 2020 m. iki 2021 birželio siekia: </a:t>
            </a:r>
            <a:r>
              <a:rPr lang="lt-LT" sz="1600" b="1" baseline="0" dirty="0" smtClean="0"/>
              <a:t>2,3 mln. eurų.</a:t>
            </a:r>
          </a:p>
          <a:p>
            <a:endParaRPr lang="lt-LT" sz="1600" b="1" baseline="0" dirty="0" smtClean="0"/>
          </a:p>
        </p:txBody>
      </p:sp>
      <p:sp>
        <p:nvSpPr>
          <p:cNvPr id="4" name="Skaidrės numerio vietos rezervavimo ženklas 3"/>
          <p:cNvSpPr>
            <a:spLocks noGrp="1"/>
          </p:cNvSpPr>
          <p:nvPr>
            <p:ph type="sldNum" sz="quarter" idx="10"/>
          </p:nvPr>
        </p:nvSpPr>
        <p:spPr/>
        <p:txBody>
          <a:bodyPr/>
          <a:lstStyle/>
          <a:p>
            <a:pPr>
              <a:defRPr/>
            </a:pPr>
            <a:fld id="{0CE7C0FB-41FB-4638-957E-615CE003DC76}" type="slidenum">
              <a:rPr lang="lt-LT" altLang="lt-LT" smtClean="0">
                <a:solidFill>
                  <a:prstClr val="black"/>
                </a:solidFill>
              </a:rPr>
              <a:pPr>
                <a:defRPr/>
              </a:pPr>
              <a:t>31</a:t>
            </a:fld>
            <a:endParaRPr lang="lt-LT" altLang="lt-LT" dirty="0">
              <a:solidFill>
                <a:prstClr val="black"/>
              </a:solidFill>
            </a:endParaRPr>
          </a:p>
        </p:txBody>
      </p:sp>
    </p:spTree>
    <p:extLst>
      <p:ext uri="{BB962C8B-B14F-4D97-AF65-F5344CB8AC3E}">
        <p14:creationId xmlns:p14="http://schemas.microsoft.com/office/powerpoint/2010/main" xmlns="" val="2914597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342900" indent="-342900" algn="just">
              <a:spcAft>
                <a:spcPts val="0"/>
              </a:spcAft>
              <a:buFont typeface="Arial" panose="020B0604020202020204" pitchFamily="34" charset="0"/>
              <a:buChar char="•"/>
            </a:pPr>
            <a:r>
              <a:rPr lang="lt-LT" sz="2400" dirty="0" smtClean="0">
                <a:effectLst/>
                <a:latin typeface="Trebuchet MS" panose="020B0603020202020204" pitchFamily="34" charset="0"/>
                <a:ea typeface="Calibri" panose="020F0502020204030204" pitchFamily="34" charset="0"/>
              </a:rPr>
              <a:t>Su įmonėmis ir fiziniais asmenimis nuo 2020 m. kovo 16 d. sudaryta </a:t>
            </a:r>
            <a:r>
              <a:rPr lang="lt-LT" sz="2400" b="1" dirty="0" smtClean="0">
                <a:effectLst/>
                <a:latin typeface="Trebuchet MS" panose="020B0603020202020204" pitchFamily="34" charset="0"/>
                <a:ea typeface="Calibri" panose="020F0502020204030204" pitchFamily="34" charset="0"/>
              </a:rPr>
              <a:t>14 237</a:t>
            </a:r>
            <a:r>
              <a:rPr lang="en-US" sz="2400" b="1" baseline="0" dirty="0" smtClean="0">
                <a:effectLst/>
                <a:latin typeface="Trebuchet MS" panose="020B0603020202020204" pitchFamily="34" charset="0"/>
                <a:ea typeface="Calibri" panose="020F0502020204030204" pitchFamily="34" charset="0"/>
              </a:rPr>
              <a:t> </a:t>
            </a:r>
            <a:r>
              <a:rPr lang="lt-LT" sz="2400" dirty="0" smtClean="0">
                <a:effectLst/>
                <a:latin typeface="Trebuchet MS" panose="020B0603020202020204" pitchFamily="34" charset="0"/>
                <a:ea typeface="Calibri" panose="020F0502020204030204" pitchFamily="34" charset="0"/>
              </a:rPr>
              <a:t>mokestinės paskolos sutartys 694 mln. </a:t>
            </a:r>
            <a:r>
              <a:rPr lang="lt-LT" sz="2400" dirty="0" err="1" smtClean="0">
                <a:effectLst/>
                <a:latin typeface="Trebuchet MS" panose="020B0603020202020204" pitchFamily="34" charset="0"/>
                <a:ea typeface="Calibri" panose="020F0502020204030204" pitchFamily="34" charset="0"/>
              </a:rPr>
              <a:t>Eur</a:t>
            </a:r>
            <a:r>
              <a:rPr lang="lt-LT" sz="2400" dirty="0" smtClean="0">
                <a:effectLst/>
                <a:latin typeface="Trebuchet MS" panose="020B0603020202020204" pitchFamily="34" charset="0"/>
                <a:ea typeface="Calibri" panose="020F0502020204030204" pitchFamily="34" charset="0"/>
              </a:rPr>
              <a:t> sumai, be palūkanų, likutis 2021-09-17 – 515,4 mln. </a:t>
            </a:r>
            <a:r>
              <a:rPr lang="lt-LT" sz="2400" dirty="0" err="1" smtClean="0">
                <a:effectLst/>
                <a:latin typeface="Trebuchet MS" panose="020B0603020202020204" pitchFamily="34" charset="0"/>
                <a:ea typeface="Calibri" panose="020F0502020204030204" pitchFamily="34" charset="0"/>
              </a:rPr>
              <a:t>Eur</a:t>
            </a:r>
            <a:r>
              <a:rPr lang="en-US" sz="2400" dirty="0" smtClean="0">
                <a:effectLst/>
                <a:latin typeface="Trebuchet MS" panose="020B0603020202020204" pitchFamily="34" charset="0"/>
                <a:ea typeface="Calibri" panose="020F0502020204030204" pitchFamily="34" charset="0"/>
              </a:rPr>
              <a:t>.</a:t>
            </a:r>
          </a:p>
          <a:p>
            <a:pPr marL="342900" indent="-342900" algn="just">
              <a:spcAft>
                <a:spcPts val="0"/>
              </a:spcAft>
              <a:buFont typeface="Arial" panose="020B0604020202020204" pitchFamily="34" charset="0"/>
              <a:buChar char="•"/>
            </a:pPr>
            <a:r>
              <a:rPr lang="lt-LT" sz="2400" dirty="0" smtClean="0">
                <a:effectLst/>
                <a:latin typeface="Trebuchet MS" panose="020B0603020202020204" pitchFamily="34" charset="0"/>
                <a:ea typeface="Calibri" panose="020F0502020204030204" pitchFamily="34" charset="0"/>
              </a:rPr>
              <a:t>Per šią savaitę sudarytos 190 mokestinės paskolos sutartys be palūkanų, 9,0 mln. </a:t>
            </a:r>
            <a:r>
              <a:rPr lang="lt-LT" sz="2400" dirty="0" err="1" smtClean="0">
                <a:effectLst/>
                <a:latin typeface="Trebuchet MS" panose="020B0603020202020204" pitchFamily="34" charset="0"/>
                <a:ea typeface="Calibri" panose="020F0502020204030204" pitchFamily="34" charset="0"/>
              </a:rPr>
              <a:t>Eur</a:t>
            </a:r>
            <a:r>
              <a:rPr lang="lt-LT" sz="2400" dirty="0" smtClean="0">
                <a:effectLst/>
                <a:latin typeface="Trebuchet MS" panose="020B0603020202020204" pitchFamily="34" charset="0"/>
                <a:ea typeface="Calibri" panose="020F0502020204030204" pitchFamily="34" charset="0"/>
              </a:rPr>
              <a:t> sumai.</a:t>
            </a:r>
            <a:endParaRPr lang="lt-LT" sz="2400" dirty="0" smtClean="0">
              <a:effectLst/>
              <a:latin typeface="Calibri" panose="020F0502020204030204" pitchFamily="34" charset="0"/>
              <a:ea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smtClean="0">
              <a:ln>
                <a:noFill/>
              </a:ln>
              <a:solidFill>
                <a:prstClr val="white"/>
              </a:solidFill>
              <a:effectLst/>
              <a:uLnTx/>
              <a:uFillTx/>
              <a:latin typeface="Trebuchet MS" panose="020B0603020202020204" pitchFamily="34" charset="0"/>
              <a:ea typeface="Calibri" panose="020F0502020204030204" pitchFamily="34" charset="0"/>
              <a:cs typeface="+mn-cs"/>
            </a:endParaRPr>
          </a:p>
          <a:p>
            <a:pPr>
              <a:spcAft>
                <a:spcPts val="0"/>
              </a:spcAft>
            </a:pPr>
            <a:endParaRPr lang="en-US" sz="3200" dirty="0" smtClean="0">
              <a:solidFill>
                <a:srgbClr val="000000"/>
              </a:solidFill>
              <a:effectLst/>
              <a:latin typeface="Trebuchet MS" panose="020B0603020202020204" pitchFamily="34" charset="0"/>
              <a:ea typeface="Calibri" panose="020F0502020204030204" pitchFamily="34" charset="0"/>
            </a:endParaRPr>
          </a:p>
          <a:p>
            <a:pPr>
              <a:spcAft>
                <a:spcPts val="0"/>
              </a:spcAft>
            </a:pPr>
            <a:r>
              <a:rPr lang="lt-LT" sz="3200" dirty="0" smtClean="0">
                <a:solidFill>
                  <a:srgbClr val="000000"/>
                </a:solidFill>
                <a:effectLst/>
                <a:latin typeface="Trebuchet MS" panose="020B0603020202020204" pitchFamily="34" charset="0"/>
                <a:ea typeface="Calibri" panose="020F0502020204030204" pitchFamily="34" charset="0"/>
              </a:rPr>
              <a:t>Duomenys 2021-09-17</a:t>
            </a:r>
            <a:endParaRPr lang="lt-LT" sz="4000" dirty="0" smtClean="0">
              <a:effectLst/>
              <a:latin typeface="Calibri" panose="020F0502020204030204" pitchFamily="34" charset="0"/>
              <a:ea typeface="Calibri" panose="020F0502020204030204" pitchFamily="34" charset="0"/>
            </a:endParaRPr>
          </a:p>
          <a:p>
            <a:pPr>
              <a:spcAft>
                <a:spcPts val="0"/>
              </a:spcAft>
            </a:pPr>
            <a:r>
              <a:rPr lang="lt-LT" sz="3200" b="1" dirty="0" smtClean="0">
                <a:solidFill>
                  <a:srgbClr val="000000"/>
                </a:solidFill>
                <a:effectLst/>
                <a:latin typeface="Trebuchet MS" panose="020B0603020202020204" pitchFamily="34" charset="0"/>
                <a:ea typeface="Calibri" panose="020F0502020204030204" pitchFamily="34" charset="0"/>
              </a:rPr>
              <a:t>Bendra informacija:</a:t>
            </a:r>
            <a:endParaRPr lang="lt-LT" sz="4000" b="1" dirty="0" smtClean="0">
              <a:effectLst/>
              <a:latin typeface="Calibri" panose="020F0502020204030204" pitchFamily="34" charset="0"/>
              <a:ea typeface="Calibri" panose="020F0502020204030204" pitchFamily="34" charset="0"/>
            </a:endParaRPr>
          </a:p>
          <a:p>
            <a:pPr algn="just">
              <a:spcAft>
                <a:spcPts val="0"/>
              </a:spcAft>
            </a:pPr>
            <a:r>
              <a:rPr lang="lt-LT" sz="3200" dirty="0" smtClean="0">
                <a:solidFill>
                  <a:srgbClr val="000000"/>
                </a:solidFill>
                <a:effectLst/>
                <a:latin typeface="Trebuchet MS" panose="020B0603020202020204" pitchFamily="34" charset="0"/>
                <a:ea typeface="Calibri" panose="020F0502020204030204" pitchFamily="34" charset="0"/>
              </a:rPr>
              <a:t>1. Šiuo metu mokestinės pagalbos priemonės taikomos 76,1 tūkst. Lietuvos įmonių. (126,8 tūkst. gyventojų vykdančių veiklą). </a:t>
            </a:r>
            <a:endParaRPr lang="lt-LT" sz="4000" dirty="0" smtClean="0">
              <a:effectLst/>
              <a:latin typeface="Calibri" panose="020F0502020204030204" pitchFamily="34" charset="0"/>
              <a:ea typeface="Calibri" panose="020F0502020204030204" pitchFamily="34" charset="0"/>
            </a:endParaRPr>
          </a:p>
          <a:p>
            <a:pPr algn="just">
              <a:spcAft>
                <a:spcPts val="0"/>
              </a:spcAft>
            </a:pPr>
            <a:r>
              <a:rPr lang="lt-LT" sz="3200" dirty="0" smtClean="0">
                <a:solidFill>
                  <a:srgbClr val="000000"/>
                </a:solidFill>
                <a:effectLst/>
                <a:latin typeface="Trebuchet MS" panose="020B0603020202020204" pitchFamily="34" charset="0"/>
                <a:ea typeface="Calibri" panose="020F0502020204030204" pitchFamily="34" charset="0"/>
              </a:rPr>
              <a:t>2. Įmonių, kurioms taikomos mokestinės pagalbos priemonės, mokestinė nepriemoka sudaro 609,5 mln. </a:t>
            </a:r>
            <a:r>
              <a:rPr lang="lt-LT" sz="3200" dirty="0" err="1" smtClean="0">
                <a:solidFill>
                  <a:srgbClr val="000000"/>
                </a:solidFill>
                <a:effectLst/>
                <a:latin typeface="Trebuchet MS" panose="020B0603020202020204" pitchFamily="34" charset="0"/>
                <a:ea typeface="Calibri" panose="020F0502020204030204" pitchFamily="34" charset="0"/>
              </a:rPr>
              <a:t>Eur</a:t>
            </a:r>
            <a:r>
              <a:rPr lang="lt-LT" sz="3200" dirty="0" smtClean="0">
                <a:solidFill>
                  <a:srgbClr val="000000"/>
                </a:solidFill>
                <a:effectLst/>
                <a:latin typeface="Trebuchet MS" panose="020B0603020202020204" pitchFamily="34" charset="0"/>
                <a:ea typeface="Calibri" panose="020F0502020204030204" pitchFamily="34" charset="0"/>
              </a:rPr>
              <a:t>, 19,7 tūkst. įmonių. (Gyventojų, vykdančių veiklą mokestinė nepriemoka sudaro 13,9 mln. eurų, 18,6 tūkst.)</a:t>
            </a:r>
            <a:endParaRPr lang="lt-LT" sz="4000" dirty="0" smtClean="0">
              <a:effectLst/>
              <a:latin typeface="Calibri" panose="020F0502020204030204" pitchFamily="34" charset="0"/>
              <a:ea typeface="Calibri" panose="020F0502020204030204" pitchFamily="34" charset="0"/>
            </a:endParaRPr>
          </a:p>
          <a:p>
            <a:pPr algn="just">
              <a:spcAft>
                <a:spcPts val="0"/>
              </a:spcAft>
            </a:pPr>
            <a:r>
              <a:rPr lang="lt-LT" sz="3200" dirty="0" smtClean="0">
                <a:solidFill>
                  <a:srgbClr val="000000"/>
                </a:solidFill>
                <a:effectLst/>
                <a:latin typeface="Trebuchet MS" panose="020B0603020202020204" pitchFamily="34" charset="0"/>
                <a:ea typeface="Calibri" panose="020F0502020204030204" pitchFamily="34" charset="0"/>
              </a:rPr>
              <a:t>3. Su įmonėmis sudaryta ir galioja 8,5 tūkst. mokestinės paskolos sutarčių  506,7 mln. </a:t>
            </a:r>
            <a:r>
              <a:rPr lang="lt-LT" sz="3200" dirty="0" err="1" smtClean="0">
                <a:solidFill>
                  <a:srgbClr val="000000"/>
                </a:solidFill>
                <a:effectLst/>
                <a:latin typeface="Trebuchet MS" panose="020B0603020202020204" pitchFamily="34" charset="0"/>
                <a:ea typeface="Calibri" panose="020F0502020204030204" pitchFamily="34" charset="0"/>
              </a:rPr>
              <a:t>Eur</a:t>
            </a:r>
            <a:r>
              <a:rPr lang="lt-LT" sz="3200" dirty="0" smtClean="0">
                <a:solidFill>
                  <a:srgbClr val="000000"/>
                </a:solidFill>
                <a:effectLst/>
                <a:latin typeface="Trebuchet MS" panose="020B0603020202020204" pitchFamily="34" charset="0"/>
                <a:ea typeface="Calibri" panose="020F0502020204030204" pitchFamily="34" charset="0"/>
              </a:rPr>
              <a:t> sumai be palūkanų. (gyventojų – 2,0 tūkst. mokestinės paskolos sutarčių dėl 8,7 mln. eurų sumos).</a:t>
            </a:r>
            <a:endParaRPr lang="lt-LT" sz="4000" dirty="0" smtClean="0">
              <a:effectLst/>
              <a:latin typeface="Calibri" panose="020F0502020204030204" pitchFamily="34" charset="0"/>
              <a:ea typeface="Calibri" panose="020F0502020204030204" pitchFamily="34" charset="0"/>
            </a:endParaRPr>
          </a:p>
          <a:p>
            <a:pPr algn="just">
              <a:spcAft>
                <a:spcPts val="0"/>
              </a:spcAft>
            </a:pPr>
            <a:r>
              <a:rPr lang="lt-LT" sz="3200" dirty="0" smtClean="0">
                <a:solidFill>
                  <a:srgbClr val="000000"/>
                </a:solidFill>
                <a:effectLst/>
                <a:latin typeface="Trebuchet MS" panose="020B0603020202020204" pitchFamily="34" charset="0"/>
                <a:ea typeface="Calibri" panose="020F0502020204030204" pitchFamily="34" charset="0"/>
              </a:rPr>
              <a:t> </a:t>
            </a:r>
            <a:endParaRPr lang="lt-LT" sz="4000" dirty="0" smtClean="0">
              <a:effectLst/>
              <a:latin typeface="Calibri" panose="020F0502020204030204" pitchFamily="34" charset="0"/>
              <a:ea typeface="Calibri" panose="020F0502020204030204" pitchFamily="34" charset="0"/>
            </a:endParaRPr>
          </a:p>
          <a:p>
            <a:pPr algn="just">
              <a:spcAft>
                <a:spcPts val="0"/>
              </a:spcAft>
            </a:pPr>
            <a:r>
              <a:rPr lang="lt-LT" sz="3200" b="1" dirty="0" smtClean="0">
                <a:solidFill>
                  <a:srgbClr val="000000"/>
                </a:solidFill>
                <a:effectLst/>
                <a:latin typeface="Trebuchet MS" panose="020B0603020202020204" pitchFamily="34" charset="0"/>
                <a:ea typeface="Calibri" panose="020F0502020204030204" pitchFamily="34" charset="0"/>
              </a:rPr>
              <a:t>Kauno AVMI administruojamame</a:t>
            </a:r>
            <a:r>
              <a:rPr lang="lt-LT" sz="3200" b="1" baseline="0" dirty="0" smtClean="0">
                <a:solidFill>
                  <a:srgbClr val="000000"/>
                </a:solidFill>
                <a:effectLst/>
                <a:latin typeface="Trebuchet MS" panose="020B0603020202020204" pitchFamily="34" charset="0"/>
                <a:ea typeface="Calibri" panose="020F0502020204030204" pitchFamily="34" charset="0"/>
              </a:rPr>
              <a:t> regione</a:t>
            </a:r>
            <a:r>
              <a:rPr lang="lt-LT" sz="3200" b="1" dirty="0" smtClean="0">
                <a:solidFill>
                  <a:srgbClr val="000000"/>
                </a:solidFill>
                <a:effectLst/>
                <a:latin typeface="Trebuchet MS" panose="020B0603020202020204" pitchFamily="34" charset="0"/>
                <a:ea typeface="Calibri" panose="020F0502020204030204" pitchFamily="34" charset="0"/>
              </a:rPr>
              <a:t>:</a:t>
            </a:r>
            <a:endParaRPr lang="lt-LT" sz="4000" b="1" dirty="0" smtClean="0">
              <a:effectLst/>
              <a:latin typeface="Calibri" panose="020F0502020204030204" pitchFamily="34" charset="0"/>
              <a:ea typeface="Calibri" panose="020F0502020204030204" pitchFamily="34" charset="0"/>
            </a:endParaRPr>
          </a:p>
          <a:p>
            <a:pPr algn="just">
              <a:spcAft>
                <a:spcPts val="0"/>
              </a:spcAft>
            </a:pPr>
            <a:r>
              <a:rPr lang="lt-LT" sz="3200" dirty="0" smtClean="0">
                <a:solidFill>
                  <a:srgbClr val="000000"/>
                </a:solidFill>
                <a:effectLst/>
                <a:latin typeface="Trebuchet MS" panose="020B0603020202020204" pitchFamily="34" charset="0"/>
                <a:ea typeface="Calibri" panose="020F0502020204030204" pitchFamily="34" charset="0"/>
              </a:rPr>
              <a:t>1. Šiuo metu mokestinės pagalbos priemonės taikomos 15,3 tūkst. įmonių. (27,1 tūkst. gyventojų vykdančių veiklą).</a:t>
            </a:r>
            <a:endParaRPr lang="lt-LT" sz="4000" dirty="0" smtClean="0">
              <a:effectLst/>
              <a:latin typeface="Calibri" panose="020F0502020204030204" pitchFamily="34" charset="0"/>
              <a:ea typeface="Calibri" panose="020F0502020204030204" pitchFamily="34" charset="0"/>
            </a:endParaRPr>
          </a:p>
          <a:p>
            <a:pPr algn="just">
              <a:spcAft>
                <a:spcPts val="0"/>
              </a:spcAft>
            </a:pPr>
            <a:r>
              <a:rPr lang="lt-LT" sz="3200" dirty="0" smtClean="0">
                <a:solidFill>
                  <a:srgbClr val="000000"/>
                </a:solidFill>
                <a:effectLst/>
                <a:latin typeface="Trebuchet MS" panose="020B0603020202020204" pitchFamily="34" charset="0"/>
                <a:ea typeface="Calibri" panose="020F0502020204030204" pitchFamily="34" charset="0"/>
              </a:rPr>
              <a:t>2. Įmonių, kurioms taikomos mokestinės pagalbos priemonės, mokestinė nepriemoka sudaro 153,2  mln. </a:t>
            </a:r>
            <a:r>
              <a:rPr lang="lt-LT" sz="3200" dirty="0" err="1" smtClean="0">
                <a:solidFill>
                  <a:srgbClr val="000000"/>
                </a:solidFill>
                <a:effectLst/>
                <a:latin typeface="Trebuchet MS" panose="020B0603020202020204" pitchFamily="34" charset="0"/>
                <a:ea typeface="Calibri" panose="020F0502020204030204" pitchFamily="34" charset="0"/>
              </a:rPr>
              <a:t>Eur</a:t>
            </a:r>
            <a:r>
              <a:rPr lang="lt-LT" sz="3200" dirty="0" smtClean="0">
                <a:solidFill>
                  <a:srgbClr val="000000"/>
                </a:solidFill>
                <a:effectLst/>
                <a:latin typeface="Trebuchet MS" panose="020B0603020202020204" pitchFamily="34" charset="0"/>
                <a:ea typeface="Calibri" panose="020F0502020204030204" pitchFamily="34" charset="0"/>
              </a:rPr>
              <a:t>, 4,2 tūkst. įmonių. (Gyventojų, vykdančių veiklą mokestinė nepriemoka sudaro 3,3 mln. eurų, 4,1 tūkst.)</a:t>
            </a:r>
            <a:endParaRPr lang="lt-LT" sz="4000" dirty="0" smtClean="0">
              <a:effectLst/>
              <a:latin typeface="Calibri" panose="020F0502020204030204" pitchFamily="34" charset="0"/>
              <a:ea typeface="Calibri" panose="020F0502020204030204" pitchFamily="34" charset="0"/>
            </a:endParaRPr>
          </a:p>
          <a:p>
            <a:pPr algn="just">
              <a:spcAft>
                <a:spcPts val="0"/>
              </a:spcAft>
            </a:pPr>
            <a:r>
              <a:rPr lang="lt-LT" sz="3200" dirty="0" smtClean="0">
                <a:solidFill>
                  <a:srgbClr val="000000"/>
                </a:solidFill>
                <a:effectLst/>
                <a:latin typeface="Trebuchet MS" panose="020B0603020202020204" pitchFamily="34" charset="0"/>
                <a:ea typeface="Calibri" panose="020F0502020204030204" pitchFamily="34" charset="0"/>
              </a:rPr>
              <a:t>3. Su įmonėmis sudaryta ir galioja 1,9 tūkst. mokestinės paskolos sutarčių  129,2 mln. </a:t>
            </a:r>
            <a:r>
              <a:rPr lang="lt-LT" sz="3200" dirty="0" err="1" smtClean="0">
                <a:solidFill>
                  <a:srgbClr val="000000"/>
                </a:solidFill>
                <a:effectLst/>
                <a:latin typeface="Trebuchet MS" panose="020B0603020202020204" pitchFamily="34" charset="0"/>
                <a:ea typeface="Calibri" panose="020F0502020204030204" pitchFamily="34" charset="0"/>
              </a:rPr>
              <a:t>Eur</a:t>
            </a:r>
            <a:r>
              <a:rPr lang="lt-LT" sz="3200" dirty="0" smtClean="0">
                <a:solidFill>
                  <a:srgbClr val="000000"/>
                </a:solidFill>
                <a:effectLst/>
                <a:latin typeface="Trebuchet MS" panose="020B0603020202020204" pitchFamily="34" charset="0"/>
                <a:ea typeface="Calibri" panose="020F0502020204030204" pitchFamily="34" charset="0"/>
              </a:rPr>
              <a:t> sumai be palūkanų. (gyventojais – 0,4 tūkst. mokestinės paskolos sutarčių dėl 2,2 mln. eurų sumos).</a:t>
            </a:r>
            <a:endParaRPr lang="lt-LT" sz="4000" dirty="0" smtClean="0">
              <a:effectLst/>
              <a:latin typeface="Calibri" panose="020F0502020204030204" pitchFamily="34" charset="0"/>
              <a:ea typeface="Calibri" panose="020F0502020204030204" pitchFamily="34" charset="0"/>
            </a:endParaRPr>
          </a:p>
          <a:p>
            <a:pPr>
              <a:spcAft>
                <a:spcPts val="0"/>
              </a:spcAft>
            </a:pPr>
            <a:r>
              <a:rPr lang="lt-LT" sz="3200" dirty="0" smtClean="0">
                <a:solidFill>
                  <a:srgbClr val="0000FF"/>
                </a:solidFill>
                <a:effectLst/>
                <a:latin typeface="Trebuchet MS" panose="020B0603020202020204" pitchFamily="34" charset="0"/>
                <a:ea typeface="Calibri" panose="020F0502020204030204" pitchFamily="34" charset="0"/>
              </a:rPr>
              <a:t> </a:t>
            </a:r>
            <a:endParaRPr lang="lt-LT" sz="4000" dirty="0" smtClean="0">
              <a:effectLst/>
              <a:latin typeface="Calibri" panose="020F0502020204030204" pitchFamily="34" charset="0"/>
              <a:ea typeface="Calibri" panose="020F0502020204030204" pitchFamily="34" charset="0"/>
            </a:endParaRPr>
          </a:p>
          <a:p>
            <a:pPr>
              <a:spcAft>
                <a:spcPts val="0"/>
              </a:spcAft>
            </a:pPr>
            <a:r>
              <a:rPr lang="lt-LT" sz="3200" dirty="0" smtClean="0">
                <a:solidFill>
                  <a:srgbClr val="000000"/>
                </a:solidFill>
                <a:effectLst/>
                <a:latin typeface="Trebuchet MS" panose="020B060302020202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Trebuchet MS" panose="020B0603020202020204" pitchFamily="34" charset="0"/>
                <a:ea typeface="Calibri" panose="020F0502020204030204" pitchFamily="34" charset="0"/>
                <a:cs typeface="+mn-cs"/>
              </a:rPr>
              <a:t>---</a:t>
            </a:r>
            <a:endParaRPr kumimoji="0" lang="lt-LT" sz="1000" b="0" i="0" u="none" strike="noStrike" kern="1200" cap="none" spc="0" normalizeH="0" baseline="0" noProof="0" dirty="0" smtClean="0">
              <a:ln>
                <a:noFill/>
              </a:ln>
              <a:solidFill>
                <a:prstClr val="black"/>
              </a:solidFill>
              <a:effectLst/>
              <a:uLnTx/>
              <a:uFillTx/>
              <a:latin typeface="Trebuchet MS" panose="020B0603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00" b="0" i="0" u="none" strike="noStrike" kern="1200" cap="none" spc="0" normalizeH="0" baseline="0" noProof="0" dirty="0" smtClean="0">
                <a:ln>
                  <a:noFill/>
                </a:ln>
                <a:solidFill>
                  <a:prstClr val="black"/>
                </a:solidFill>
                <a:effectLst/>
                <a:uLnTx/>
                <a:uFillTx/>
                <a:latin typeface="Trebuchet MS" panose="020B0603020202020204" pitchFamily="34" charset="0"/>
                <a:ea typeface="Calibri" panose="020F0502020204030204" pitchFamily="34" charset="0"/>
                <a:cs typeface="+mn-cs"/>
              </a:rPr>
              <a:t>Į nukentėjusių nuo COVID-19 sąrašus įtraukti mokesčių mokėtojai, mokestinę nepriemoką, kurią susidarė iki 2021 m. rugpjūčio 31 d., galėjo išdėstyti dalimis be palūkanų iki 2022 m. gruodžio 31 d., pirmąją įmoką atidedant ne ilgesniam laikotarpiui nei iki 2021 m. spalio 31 d. Šiais atvejais jokių dokumentų papildomai pateikti prie prašymo nereikėjo. Norėdami pasinaudoti šia valstybės pagalba minėtomis sąlygomis, prašymus per Mano VMI jie turėjo pateikti iki š. m. rugpjūčio 31 d. </a:t>
            </a:r>
            <a:endParaRPr kumimoji="0" lang="lt-LT"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00" b="0" i="0" u="none" strike="noStrike" kern="1200" cap="none" spc="0" normalizeH="0" baseline="0" noProof="0" dirty="0" smtClean="0">
                <a:ln>
                  <a:noFill/>
                </a:ln>
                <a:solidFill>
                  <a:prstClr val="black"/>
                </a:solidFill>
                <a:effectLst/>
                <a:uLnTx/>
                <a:uFillTx/>
                <a:latin typeface="Trebuchet MS" panose="020B0603020202020204" pitchFamily="34" charset="0"/>
                <a:ea typeface="Calibri" panose="020F0502020204030204" pitchFamily="34" charset="0"/>
                <a:cs typeface="+mn-cs"/>
              </a:rPr>
              <a:t> </a:t>
            </a:r>
            <a:endParaRPr kumimoji="0" lang="lt-LT"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00" b="0" i="0" u="none" strike="noStrike" kern="1200" cap="none" spc="0" normalizeH="0" baseline="0" noProof="0" dirty="0" smtClean="0">
                <a:ln>
                  <a:noFill/>
                </a:ln>
                <a:solidFill>
                  <a:prstClr val="black"/>
                </a:solidFill>
                <a:effectLst/>
                <a:uLnTx/>
                <a:uFillTx/>
                <a:latin typeface="Trebuchet MS" panose="020B0603020202020204" pitchFamily="34" charset="0"/>
                <a:ea typeface="Calibri" panose="020F0502020204030204" pitchFamily="34" charset="0"/>
                <a:cs typeface="+mn-cs"/>
              </a:rPr>
              <a:t>Jei dėl sudėtingos finansinės situacijos laikotarpio iki 2022 m. gruodžio 31 d. skolai išdėstyti ir sumokėti mokesčių mokėtojams neužteko, jie galėjo prašyti ir ilgesnio mokesčių išdėstymo bei sumokėjimo termino, bet ne ilgesnio kaip iki penkerių metų. Tokiu atveju, turimą nepriemoką iki 2022 m. gruodžio 31 d. buvo galima išdėstyti ir sumokėti be palūkanų, o vėlesnio laikotarpio įmokoms skaičiuojamos 0,01 proc. per dieną palūkanos. Ilgesniam nei iki 2022 m. gruodžio 31 d. termino mokestinės paskolos sutarties (MPS) sudarymui taikoma standartinė procedūra ir reikalavimai. Dėl šios priežasties mokesčių mokėtojai, teikdami prašymą VMI, turėjo pridėti laisvos formos paaiškinimą, kodėl jiems nepriemokos išdėstymui reikalingas ilgesnis terminas, kokio mokėjimo grafiko jie pageidauja, kaip ketina vykdyti savo įsipareigojimus, kitus dokumentus.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00" b="0" i="0" u="none" strike="noStrike" kern="1200" cap="none" spc="0" normalizeH="0" baseline="0" noProof="0" dirty="0" smtClean="0">
                <a:ln>
                  <a:noFill/>
                </a:ln>
                <a:solidFill>
                  <a:prstClr val="black"/>
                </a:solidFill>
                <a:effectLst/>
                <a:uLnTx/>
                <a:uFillTx/>
                <a:latin typeface="Trebuchet MS" panose="020B0603020202020204" pitchFamily="34" charset="0"/>
                <a:ea typeface="Calibri" panose="020F0502020204030204" pitchFamily="34" charset="0"/>
                <a:cs typeface="+mn-cs"/>
              </a:rPr>
              <a:t> </a:t>
            </a:r>
            <a:endParaRPr kumimoji="0" lang="lt-LT"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1000" b="1" i="0" u="none" strike="noStrike" kern="1200" cap="none" spc="0" normalizeH="0" baseline="0" noProof="0" dirty="0" smtClean="0">
                <a:ln>
                  <a:noFill/>
                </a:ln>
                <a:solidFill>
                  <a:prstClr val="black"/>
                </a:solidFill>
                <a:effectLst/>
                <a:uLnTx/>
                <a:uFillTx/>
                <a:latin typeface="Trebuchet MS" panose="020B0603020202020204" pitchFamily="34" charset="0"/>
                <a:ea typeface="Calibri" panose="020F0502020204030204" pitchFamily="34" charset="0"/>
                <a:cs typeface="+mn-cs"/>
              </a:rPr>
              <a:t>Dalis įmonių pateikė prašymus sudaryti MPS ilgesniam laikotarpiui, tačiau nepridėjo finansinę būklę pagrindžiančių dokumentų. Atsižvelgiant į tai, mokesčių administratorius, kad įmonės neprarastų galimybės gauti valstybės pagalbą, joms per Mano VMI taip pat suformavo MPS, kuriose turima nepriemoka išdėstyta dalimis be palūkanų iki 2022 m. gruodžio 31 d. </a:t>
            </a:r>
            <a:r>
              <a:rPr kumimoji="0" lang="lt-LT" sz="1000" b="1" i="0" u="none" strike="noStrike" kern="1200" cap="none" spc="0" normalizeH="0" baseline="0" noProof="0" dirty="0" smtClean="0">
                <a:ln>
                  <a:noFill/>
                </a:ln>
                <a:solidFill>
                  <a:srgbClr val="FF0000"/>
                </a:solidFill>
                <a:effectLst/>
                <a:uLnTx/>
                <a:uFillTx/>
                <a:latin typeface="Trebuchet MS" panose="020B0603020202020204" pitchFamily="34" charset="0"/>
                <a:ea typeface="Calibri" panose="020F0502020204030204" pitchFamily="34" charset="0"/>
                <a:cs typeface="+mn-cs"/>
              </a:rPr>
              <a:t>Kviečiame šias įmones gautas sutartis pasirašyti per nurodytą laikotarpį. Sudarę MPS, mokesčių mokėtojai nepraras galimybės pasinaudoti valstybės teikiama mokestine pagalba verslui ir galės kreiptis į VMI dėl sudarytų MPS sąlygų pakeitimo, pateikiant prašymą pagrindžiančius dokumentus. </a:t>
            </a:r>
            <a:endParaRPr kumimoji="0" lang="lt-LT" sz="11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mn-cs"/>
            </a:endParaRPr>
          </a:p>
          <a:p>
            <a:pPr>
              <a:spcAft>
                <a:spcPts val="0"/>
              </a:spcAft>
            </a:pPr>
            <a:endParaRPr lang="lt-LT" sz="4000" dirty="0" smtClean="0">
              <a:effectLst/>
              <a:latin typeface="Calibri" panose="020F0502020204030204" pitchFamily="34" charset="0"/>
              <a:ea typeface="Calibri" panose="020F0502020204030204" pitchFamily="34" charset="0"/>
            </a:endParaRPr>
          </a:p>
        </p:txBody>
      </p:sp>
      <p:sp>
        <p:nvSpPr>
          <p:cNvPr id="4" name="Skaidrės numerio vietos rezervavimo ženklas 3"/>
          <p:cNvSpPr>
            <a:spLocks noGrp="1"/>
          </p:cNvSpPr>
          <p:nvPr>
            <p:ph type="sldNum" sz="quarter" idx="10"/>
          </p:nvPr>
        </p:nvSpPr>
        <p:spPr/>
        <p:txBody>
          <a:bodyPr/>
          <a:lstStyle/>
          <a:p>
            <a:fld id="{38D7F9A5-E840-45F0-9DF6-07C722F21ED7}" type="slidenum">
              <a:rPr lang="lt-LT" smtClean="0">
                <a:solidFill>
                  <a:prstClr val="black"/>
                </a:solidFill>
              </a:rPr>
              <a:pPr/>
              <a:t>32</a:t>
            </a:fld>
            <a:endParaRPr lang="lt-LT">
              <a:solidFill>
                <a:prstClr val="black"/>
              </a:solidFill>
            </a:endParaRPr>
          </a:p>
        </p:txBody>
      </p:sp>
    </p:spTree>
    <p:extLst>
      <p:ext uri="{BB962C8B-B14F-4D97-AF65-F5344CB8AC3E}">
        <p14:creationId xmlns:p14="http://schemas.microsoft.com/office/powerpoint/2010/main" xmlns="" val="2296879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solidFill>
                  <a:prstClr val="black"/>
                </a:solidFill>
              </a:rPr>
              <a:pPr/>
              <a:t>33</a:t>
            </a:fld>
            <a:endParaRPr lang="lt-LT">
              <a:solidFill>
                <a:prstClr val="black"/>
              </a:solidFill>
            </a:endParaRPr>
          </a:p>
        </p:txBody>
      </p:sp>
    </p:spTree>
    <p:extLst>
      <p:ext uri="{BB962C8B-B14F-4D97-AF65-F5344CB8AC3E}">
        <p14:creationId xmlns:p14="http://schemas.microsoft.com/office/powerpoint/2010/main" xmlns="" val="3821433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spcAft>
                <a:spcPts val="0"/>
              </a:spcAft>
            </a:pPr>
            <a:r>
              <a:rPr lang="en-US" sz="1200" dirty="0" smtClean="0">
                <a:solidFill>
                  <a:srgbClr val="1F497D"/>
                </a:solidFill>
                <a:effectLst/>
                <a:latin typeface="Calibri" panose="020F0502020204030204" pitchFamily="34" charset="0"/>
                <a:ea typeface="Calibri" panose="020F0502020204030204" pitchFamily="34" charset="0"/>
              </a:rPr>
              <a:t>41 </a:t>
            </a:r>
            <a:r>
              <a:rPr lang="lt-LT" sz="1200" dirty="0" smtClean="0">
                <a:solidFill>
                  <a:srgbClr val="1F497D"/>
                </a:solidFill>
                <a:effectLst/>
                <a:latin typeface="Calibri" panose="020F0502020204030204" pitchFamily="34" charset="0"/>
                <a:ea typeface="Calibri" panose="020F0502020204030204" pitchFamily="34" charset="0"/>
              </a:rPr>
              <a:t>tūkst. įmonių, tai įmonės, kurios nuosavybes teise turi </a:t>
            </a:r>
            <a:r>
              <a:rPr lang="en-US" sz="1200" dirty="0" smtClean="0">
                <a:solidFill>
                  <a:srgbClr val="1F497D"/>
                </a:solidFill>
                <a:effectLst/>
                <a:latin typeface="Calibri" panose="020F0502020204030204" pitchFamily="34" charset="0"/>
                <a:ea typeface="Calibri" panose="020F0502020204030204" pitchFamily="34" charset="0"/>
              </a:rPr>
              <a:t>118 </a:t>
            </a:r>
            <a:r>
              <a:rPr lang="lt-LT" sz="1200" dirty="0" smtClean="0">
                <a:solidFill>
                  <a:srgbClr val="1F497D"/>
                </a:solidFill>
                <a:effectLst/>
                <a:latin typeface="Calibri" panose="020F0502020204030204" pitchFamily="34" charset="0"/>
                <a:ea typeface="Calibri" panose="020F0502020204030204" pitchFamily="34" charset="0"/>
              </a:rPr>
              <a:t>tūkst. automobilių. Iš tų įmonių </a:t>
            </a:r>
            <a:r>
              <a:rPr lang="en-US" sz="1200" dirty="0" smtClean="0">
                <a:solidFill>
                  <a:srgbClr val="1F497D"/>
                </a:solidFill>
                <a:effectLst/>
                <a:latin typeface="Calibri" panose="020F0502020204030204" pitchFamily="34" charset="0"/>
                <a:ea typeface="Calibri" panose="020F0502020204030204" pitchFamily="34" charset="0"/>
              </a:rPr>
              <a:t>VMI</a:t>
            </a:r>
            <a:r>
              <a:rPr lang="lt-LT" sz="1200" dirty="0" smtClean="0">
                <a:solidFill>
                  <a:srgbClr val="1F497D"/>
                </a:solidFill>
                <a:effectLst/>
                <a:latin typeface="Calibri" panose="020F0502020204030204" pitchFamily="34" charset="0"/>
                <a:ea typeface="Calibri" panose="020F0502020204030204" pitchFamily="34" charset="0"/>
              </a:rPr>
              <a:t> pagal kriterijus atrinko</a:t>
            </a:r>
            <a:r>
              <a:rPr lang="en-US" sz="1200" dirty="0" smtClean="0">
                <a:solidFill>
                  <a:srgbClr val="1F497D"/>
                </a:solidFill>
                <a:effectLst/>
                <a:latin typeface="Calibri" panose="020F0502020204030204" pitchFamily="34" charset="0"/>
                <a:ea typeface="Calibri" panose="020F0502020204030204" pitchFamily="34" charset="0"/>
              </a:rPr>
              <a:t>18,6 </a:t>
            </a:r>
            <a:r>
              <a:rPr lang="lt-LT" sz="1200" dirty="0" smtClean="0">
                <a:solidFill>
                  <a:srgbClr val="1F497D"/>
                </a:solidFill>
                <a:effectLst/>
                <a:latin typeface="Calibri" panose="020F0502020204030204" pitchFamily="34" charset="0"/>
                <a:ea typeface="Calibri" panose="020F0502020204030204" pitchFamily="34" charset="0"/>
              </a:rPr>
              <a:t>tūkst., kurioms išsiuntėme klausimyną (pvz. į klausimyno aibę nepateko įmonės, kurios vykdo </a:t>
            </a:r>
            <a:r>
              <a:rPr lang="lt-LT" sz="1200" dirty="0" err="1" smtClean="0">
                <a:solidFill>
                  <a:srgbClr val="1F497D"/>
                </a:solidFill>
                <a:effectLst/>
                <a:latin typeface="Calibri" panose="020F0502020204030204" pitchFamily="34" charset="0"/>
                <a:ea typeface="Calibri" panose="020F0502020204030204" pitchFamily="34" charset="0"/>
              </a:rPr>
              <a:t>taxi</a:t>
            </a:r>
            <a:r>
              <a:rPr lang="lt-LT" sz="1200" dirty="0" smtClean="0">
                <a:solidFill>
                  <a:srgbClr val="1F497D"/>
                </a:solidFill>
                <a:effectLst/>
                <a:latin typeface="Calibri" panose="020F0502020204030204" pitchFamily="34" charset="0"/>
                <a:ea typeface="Calibri" panose="020F0502020204030204" pitchFamily="34" charset="0"/>
              </a:rPr>
              <a:t> veiklą</a:t>
            </a:r>
            <a:r>
              <a:rPr lang="en-US" sz="1200" dirty="0" smtClean="0">
                <a:solidFill>
                  <a:srgbClr val="1F497D"/>
                </a:solidFill>
                <a:effectLst/>
                <a:latin typeface="Calibri" panose="020F0502020204030204" pitchFamily="34" charset="0"/>
                <a:ea typeface="Calibri" panose="020F0502020204030204" pitchFamily="34" charset="0"/>
              </a:rPr>
              <a:t>,</a:t>
            </a:r>
            <a:r>
              <a:rPr lang="en-US" sz="1200" baseline="0" dirty="0" smtClean="0">
                <a:solidFill>
                  <a:srgbClr val="1F497D"/>
                </a:solidFill>
                <a:effectLst/>
                <a:latin typeface="Calibri" panose="020F0502020204030204" pitchFamily="34" charset="0"/>
                <a:ea typeface="Calibri" panose="020F0502020204030204" pitchFamily="34" charset="0"/>
              </a:rPr>
              <a:t> </a:t>
            </a:r>
            <a:r>
              <a:rPr lang="lt-LT" sz="1200" dirty="0" smtClean="0">
                <a:solidFill>
                  <a:srgbClr val="1F497D"/>
                </a:solidFill>
                <a:effectLst/>
                <a:latin typeface="Calibri" panose="020F0502020204030204" pitchFamily="34" charset="0"/>
                <a:ea typeface="Calibri" panose="020F0502020204030204" pitchFamily="34" charset="0"/>
              </a:rPr>
              <a:t> automobilių pardavimus</a:t>
            </a:r>
            <a:r>
              <a:rPr lang="lt-LT" sz="1200" baseline="0" dirty="0" smtClean="0">
                <a:solidFill>
                  <a:srgbClr val="1F497D"/>
                </a:solidFill>
                <a:effectLst/>
                <a:latin typeface="Calibri" panose="020F0502020204030204" pitchFamily="34" charset="0"/>
                <a:ea typeface="Calibri" panose="020F0502020204030204" pitchFamily="34" charset="0"/>
              </a:rPr>
              <a:t> ar pan.</a:t>
            </a:r>
            <a:r>
              <a:rPr lang="lt-LT" sz="1200" dirty="0" smtClean="0">
                <a:solidFill>
                  <a:srgbClr val="1F497D"/>
                </a:solidFill>
                <a:effectLst/>
                <a:latin typeface="Calibri" panose="020F0502020204030204" pitchFamily="34" charset="0"/>
                <a:ea typeface="Calibri" panose="020F0502020204030204" pitchFamily="34" charset="0"/>
              </a:rPr>
              <a:t>).</a:t>
            </a:r>
            <a:endParaRPr lang="lt-LT" sz="1200" dirty="0" smtClean="0">
              <a:effectLst/>
              <a:latin typeface="Calibri" panose="020F0502020204030204" pitchFamily="34" charset="0"/>
              <a:ea typeface="Calibri" panose="020F0502020204030204" pitchFamily="34" charset="0"/>
            </a:endParaRPr>
          </a:p>
          <a:p>
            <a:pPr algn="just">
              <a:lnSpc>
                <a:spcPct val="106000"/>
              </a:lnSpc>
              <a:spcAft>
                <a:spcPts val="800"/>
              </a:spcAft>
            </a:pPr>
            <a:endParaRPr lang="en-US" sz="1200" dirty="0" smtClean="0">
              <a:effectLst/>
              <a:latin typeface="Trebuchet MS" panose="020B0603020202020204" pitchFamily="34" charset="0"/>
              <a:ea typeface="Calibri" panose="020F0502020204030204" pitchFamily="34" charset="0"/>
              <a:cs typeface="Times New Roman" panose="02020603050405020304" pitchFamily="18" charset="0"/>
            </a:endParaRPr>
          </a:p>
          <a:p>
            <a:pPr algn="just">
              <a:lnSpc>
                <a:spcPct val="106000"/>
              </a:lnSpc>
              <a:spcAft>
                <a:spcPts val="800"/>
              </a:spcAft>
            </a:pPr>
            <a:r>
              <a:rPr lang="lt-LT" sz="1200" dirty="0" smtClean="0">
                <a:effectLst/>
                <a:latin typeface="Trebuchet MS" panose="020B0603020202020204" pitchFamily="34" charset="0"/>
                <a:ea typeface="Calibri" panose="020F0502020204030204" pitchFamily="34" charset="0"/>
                <a:cs typeface="Times New Roman" panose="02020603050405020304" pitchFamily="18" charset="0"/>
              </a:rPr>
              <a:t>VMI siekia geranoriškai paskatinti įmones įsivertinti esamą situaciją bei atkreipia dėmesį į jų įmonėje identifikuojamas rizikas susijusias su automobilių naudojimu privatiems poreikiams. Deja, ne visada pokalbiai duoda apčiuopiamos naudos – dalis mokesčių mokėtojų, kurie neskaičiuoja pajamų natūra, ir toliau teikia tikrovės neatitinkančią informaciją.</a:t>
            </a:r>
          </a:p>
          <a:p>
            <a:pPr algn="just">
              <a:lnSpc>
                <a:spcPct val="106000"/>
              </a:lnSpc>
              <a:spcAft>
                <a:spcPts val="800"/>
              </a:spcAft>
            </a:pPr>
            <a:endParaRPr lang="lt-LT"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lt-LT" sz="1200" u="sng" dirty="0" smtClean="0">
                <a:effectLst/>
                <a:latin typeface="Trebuchet MS" panose="020B0603020202020204" pitchFamily="34" charset="0"/>
                <a:ea typeface="Calibri" panose="020F0502020204030204" pitchFamily="34" charset="0"/>
              </a:rPr>
              <a:t>Dažnai Įmonių lėšomis tenkinami įvairūs įmonių vadovų, savininkų ir darbuotojų asmeniniai poreikiai, tačiau daugiausia nustatoma atvejų, susijusių su:</a:t>
            </a:r>
            <a:endParaRPr lang="lt-LT" sz="1400" dirty="0" smtClean="0">
              <a:effectLst/>
              <a:latin typeface="Times New Roman" panose="02020603050405020304" pitchFamily="18" charset="0"/>
              <a:ea typeface="Calibri" panose="020F0502020204030204" pitchFamily="34" charset="0"/>
            </a:endParaRPr>
          </a:p>
          <a:p>
            <a:pPr algn="just">
              <a:spcAft>
                <a:spcPts val="0"/>
              </a:spcAft>
            </a:pPr>
            <a:r>
              <a:rPr lang="lt-LT" sz="1200" dirty="0" smtClean="0">
                <a:effectLst/>
                <a:latin typeface="Trebuchet MS" panose="020B0603020202020204" pitchFamily="34" charset="0"/>
                <a:ea typeface="Calibri" panose="020F0502020204030204" pitchFamily="34" charset="0"/>
              </a:rPr>
              <a:t>- įvairių transporto priemonių įsigijimu;</a:t>
            </a:r>
            <a:endParaRPr lang="lt-LT" sz="1400" dirty="0" smtClean="0">
              <a:effectLst/>
              <a:latin typeface="Times New Roman" panose="02020603050405020304" pitchFamily="18" charset="0"/>
              <a:ea typeface="Calibri" panose="020F0502020204030204" pitchFamily="34" charset="0"/>
            </a:endParaRPr>
          </a:p>
          <a:p>
            <a:pPr algn="just">
              <a:spcAft>
                <a:spcPts val="0"/>
              </a:spcAft>
            </a:pPr>
            <a:r>
              <a:rPr lang="lt-LT" sz="1200" dirty="0" smtClean="0">
                <a:effectLst/>
                <a:latin typeface="Trebuchet MS" panose="020B0603020202020204" pitchFamily="34" charset="0"/>
                <a:ea typeface="Calibri" panose="020F0502020204030204" pitchFamily="34" charset="0"/>
              </a:rPr>
              <a:t>- įmonės transporto naudojimu ne darbo tikslais;</a:t>
            </a:r>
            <a:endParaRPr lang="lt-LT" sz="1400" dirty="0" smtClean="0">
              <a:effectLst/>
              <a:latin typeface="Times New Roman" panose="02020603050405020304" pitchFamily="18" charset="0"/>
              <a:ea typeface="Calibri" panose="020F0502020204030204" pitchFamily="34" charset="0"/>
            </a:endParaRPr>
          </a:p>
          <a:p>
            <a:pPr algn="just">
              <a:spcAft>
                <a:spcPts val="0"/>
              </a:spcAft>
            </a:pPr>
            <a:r>
              <a:rPr lang="lt-LT" sz="1200" dirty="0" smtClean="0">
                <a:effectLst/>
                <a:latin typeface="Trebuchet MS" panose="020B0603020202020204" pitchFamily="34" charset="0"/>
                <a:ea typeface="Calibri" panose="020F0502020204030204" pitchFamily="34" charset="0"/>
              </a:rPr>
              <a:t>- nekilnojamojo turto įsigijimu;</a:t>
            </a:r>
            <a:endParaRPr lang="lt-LT" sz="1400" dirty="0" smtClean="0">
              <a:effectLst/>
              <a:latin typeface="Times New Roman" panose="02020603050405020304" pitchFamily="18" charset="0"/>
              <a:ea typeface="Calibri" panose="020F0502020204030204" pitchFamily="34" charset="0"/>
            </a:endParaRPr>
          </a:p>
          <a:p>
            <a:pPr algn="just">
              <a:spcAft>
                <a:spcPts val="0"/>
              </a:spcAft>
            </a:pPr>
            <a:r>
              <a:rPr lang="lt-LT" sz="1200" dirty="0" smtClean="0">
                <a:effectLst/>
                <a:latin typeface="Trebuchet MS" panose="020B0603020202020204" pitchFamily="34" charset="0"/>
                <a:ea typeface="Calibri" panose="020F0502020204030204" pitchFamily="34" charset="0"/>
              </a:rPr>
              <a:t>- kelionėmis, kurios įforminamos kaip komandiruotės.</a:t>
            </a:r>
            <a:endParaRPr lang="lt-LT" sz="1400" dirty="0" smtClean="0">
              <a:effectLst/>
              <a:latin typeface="Times New Roman" panose="02020603050405020304" pitchFamily="18" charset="0"/>
              <a:ea typeface="Calibri" panose="020F0502020204030204" pitchFamily="34" charset="0"/>
            </a:endParaRPr>
          </a:p>
          <a:p>
            <a:pPr marL="171450" indent="-171450" algn="just">
              <a:spcAft>
                <a:spcPts val="0"/>
              </a:spcAft>
              <a:buFontTx/>
              <a:buChar char="-"/>
            </a:pPr>
            <a:r>
              <a:rPr lang="lt-LT" sz="1200" dirty="0" smtClean="0">
                <a:effectLst/>
                <a:latin typeface="Trebuchet MS" panose="020B0603020202020204" pitchFamily="34" charset="0"/>
                <a:ea typeface="Calibri" panose="020F0502020204030204" pitchFamily="34" charset="0"/>
              </a:rPr>
              <a:t>įvairių daiktų, naudojamų buityje, bei įvairių paslaugų, skirtų asmeniniams poreikiams, įsigijimu.</a:t>
            </a:r>
          </a:p>
          <a:p>
            <a:pPr marL="285750" indent="-285750" algn="just">
              <a:spcAft>
                <a:spcPts val="0"/>
              </a:spcAft>
              <a:buFontTx/>
              <a:buChar char="-"/>
            </a:pPr>
            <a:endParaRPr lang="lt-LT" sz="1200" dirty="0" smtClean="0">
              <a:effectLst/>
              <a:latin typeface="Trebuchet MS" panose="020B0603020202020204" pitchFamily="34" charset="0"/>
              <a:ea typeface="Calibri" panose="020F0502020204030204" pitchFamily="34" charset="0"/>
            </a:endParaRPr>
          </a:p>
          <a:p>
            <a:pPr algn="just">
              <a:spcAft>
                <a:spcPts val="0"/>
              </a:spcAft>
            </a:pPr>
            <a:r>
              <a:rPr lang="lt-LT" sz="1400" dirty="0" smtClean="0">
                <a:effectLst/>
                <a:latin typeface="Trebuchet MS" panose="020B0603020202020204" pitchFamily="34" charset="0"/>
                <a:ea typeface="Calibri" panose="020F0502020204030204" pitchFamily="34" charset="0"/>
              </a:rPr>
              <a:t>Asmeninių poreikių tenkinimas įmonių lėšomis – tai nepagrįstas įmonių leidžiamų atskaitymų ir PVM atskaitos didinimas, įtraukiant asmeninėms reikmėms skirtų pirkinių įsigijimo išlaidas ir pirkimo PVM, taip mažinant apmokestinamąjį įmonių pelną ir mokėtiną PVM. Gaunama ir asmeninė nauda, išvengiant mokėtino GPM.</a:t>
            </a:r>
            <a:endParaRPr lang="lt-LT" sz="1600" dirty="0" smtClean="0">
              <a:effectLst/>
              <a:latin typeface="Times New Roman" panose="02020603050405020304" pitchFamily="18" charset="0"/>
              <a:ea typeface="Calibri" panose="020F0502020204030204" pitchFamily="34" charset="0"/>
            </a:endParaRPr>
          </a:p>
          <a:p>
            <a:pPr marL="0" indent="0" algn="just">
              <a:spcAft>
                <a:spcPts val="0"/>
              </a:spcAft>
              <a:buFontTx/>
              <a:buNone/>
            </a:pPr>
            <a:endParaRPr lang="lt-LT" sz="1400" dirty="0" smtClean="0">
              <a:effectLst/>
              <a:latin typeface="Times New Roman" panose="02020603050405020304" pitchFamily="18" charset="0"/>
              <a:ea typeface="Calibri" panose="020F0502020204030204" pitchFamily="34" charset="0"/>
            </a:endParaRPr>
          </a:p>
          <a:p>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34</a:t>
            </a:fld>
            <a:endParaRPr lang="lt-LT"/>
          </a:p>
        </p:txBody>
      </p:sp>
    </p:spTree>
    <p:extLst>
      <p:ext uri="{BB962C8B-B14F-4D97-AF65-F5344CB8AC3E}">
        <p14:creationId xmlns:p14="http://schemas.microsoft.com/office/powerpoint/2010/main" xmlns="" val="4036600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just">
              <a:spcAft>
                <a:spcPts val="0"/>
              </a:spcAft>
            </a:pPr>
            <a:r>
              <a:rPr lang="lt-LT" sz="1600" dirty="0" smtClean="0">
                <a:effectLst/>
                <a:latin typeface="Trebuchet MS" panose="020B0603020202020204" pitchFamily="34" charset="0"/>
                <a:ea typeface="Calibri" panose="020F0502020204030204" pitchFamily="34" charset="0"/>
              </a:rPr>
              <a:t> Šiuo metu mokesčių administratorius akiratyje yra apie </a:t>
            </a:r>
            <a:r>
              <a:rPr lang="en-US" sz="1600" dirty="0" smtClean="0">
                <a:effectLst/>
                <a:latin typeface="Trebuchet MS" panose="020B0603020202020204" pitchFamily="34" charset="0"/>
                <a:ea typeface="Calibri" panose="020F0502020204030204" pitchFamily="34" charset="0"/>
              </a:rPr>
              <a:t>1 </a:t>
            </a:r>
            <a:r>
              <a:rPr lang="lt-LT" sz="1600" dirty="0" smtClean="0">
                <a:effectLst/>
                <a:latin typeface="Trebuchet MS" panose="020B0603020202020204" pitchFamily="34" charset="0"/>
                <a:ea typeface="Calibri" panose="020F0502020204030204" pitchFamily="34" charset="0"/>
              </a:rPr>
              <a:t>tūkst. mokesčių mokėtojų, įsigijusių didesnės kaip 50 tūkst. vertės automobilius.</a:t>
            </a:r>
            <a:endParaRPr lang="lt-LT" sz="1600" dirty="0" smtClean="0">
              <a:effectLst/>
              <a:latin typeface="Times New Roman" panose="02020603050405020304" pitchFamily="18" charset="0"/>
              <a:ea typeface="Calibri" panose="020F0502020204030204" pitchFamily="34" charset="0"/>
            </a:endParaRPr>
          </a:p>
          <a:p>
            <a:pPr algn="just">
              <a:spcAft>
                <a:spcPts val="0"/>
              </a:spcAft>
            </a:pPr>
            <a:r>
              <a:rPr lang="lt-LT" sz="1600" dirty="0" smtClean="0">
                <a:effectLst/>
                <a:latin typeface="Trebuchet MS" panose="020B0603020202020204" pitchFamily="34" charset="0"/>
                <a:ea typeface="Calibri" panose="020F0502020204030204" pitchFamily="34" charset="0"/>
              </a:rPr>
              <a:t> </a:t>
            </a:r>
            <a:endParaRPr lang="lt-LT" sz="1600" dirty="0" smtClean="0">
              <a:effectLst/>
              <a:latin typeface="Times New Roman" panose="02020603050405020304" pitchFamily="18" charset="0"/>
              <a:ea typeface="Calibri" panose="020F0502020204030204" pitchFamily="34" charset="0"/>
            </a:endParaRPr>
          </a:p>
          <a:p>
            <a:pPr algn="just">
              <a:spcAft>
                <a:spcPts val="0"/>
              </a:spcAft>
            </a:pPr>
            <a:r>
              <a:rPr lang="en-US" sz="1200" dirty="0" smtClean="0">
                <a:effectLst/>
                <a:latin typeface="Trebuchet MS" panose="020B0603020202020204" pitchFamily="34" charset="0"/>
                <a:ea typeface="Calibri" panose="020F0502020204030204" pitchFamily="34" charset="0"/>
              </a:rPr>
              <a:t> </a:t>
            </a:r>
            <a:endParaRPr lang="lt-LT" sz="1200" dirty="0" smtClean="0">
              <a:effectLst/>
              <a:latin typeface="Times New Roman" panose="02020603050405020304" pitchFamily="18" charset="0"/>
              <a:ea typeface="Calibri" panose="020F0502020204030204" pitchFamily="34" charset="0"/>
            </a:endParaRPr>
          </a:p>
          <a:p>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35</a:t>
            </a:fld>
            <a:endParaRPr lang="lt-LT"/>
          </a:p>
        </p:txBody>
      </p:sp>
    </p:spTree>
    <p:extLst>
      <p:ext uri="{BB962C8B-B14F-4D97-AF65-F5344CB8AC3E}">
        <p14:creationId xmlns:p14="http://schemas.microsoft.com/office/powerpoint/2010/main" xmlns="" val="3921271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indent="464185" algn="just">
              <a:spcAft>
                <a:spcPts val="0"/>
              </a:spcAft>
            </a:pPr>
            <a:r>
              <a:rPr lang="lt-LT" sz="1200" dirty="0" smtClean="0">
                <a:effectLst/>
                <a:latin typeface="Trebuchet MS" panose="020B0603020202020204" pitchFamily="34" charset="0"/>
                <a:ea typeface="Calibri" panose="020F0502020204030204" pitchFamily="34" charset="0"/>
              </a:rPr>
              <a:t>VMI išsiuntė 18,6 tūkst. klausimynų įmonėms.</a:t>
            </a:r>
            <a:r>
              <a:rPr lang="lt-LT" sz="1200" dirty="0" smtClean="0">
                <a:effectLst/>
                <a:latin typeface="Calibri" panose="020F0502020204030204" pitchFamily="34" charset="0"/>
                <a:ea typeface="Calibri" panose="020F0502020204030204" pitchFamily="34" charset="0"/>
              </a:rPr>
              <a:t> Daugiau kaip </a:t>
            </a:r>
            <a:r>
              <a:rPr lang="lt-LT" sz="1200" dirty="0" smtClean="0">
                <a:effectLst/>
                <a:latin typeface="Trebuchet MS" panose="020B0603020202020204" pitchFamily="34" charset="0"/>
                <a:ea typeface="Calibri" panose="020F0502020204030204" pitchFamily="34" charset="0"/>
              </a:rPr>
              <a:t>12 tūkst. mokesčių mokėtojų jau pateikė duomenis mokesčių administratoriui, 9,7 tūkst. mokesčių mokėtojų pajamų natūra neskaičiuoja ir tik </a:t>
            </a:r>
            <a:r>
              <a:rPr lang="lt-LT" sz="1200" b="1" dirty="0" smtClean="0">
                <a:effectLst/>
                <a:latin typeface="Trebuchet MS" panose="020B0603020202020204" pitchFamily="34" charset="0"/>
                <a:ea typeface="Calibri" panose="020F0502020204030204" pitchFamily="34" charset="0"/>
              </a:rPr>
              <a:t>15 %</a:t>
            </a:r>
            <a:r>
              <a:rPr lang="lt-LT" sz="1200" dirty="0" smtClean="0">
                <a:effectLst/>
                <a:latin typeface="Trebuchet MS" panose="020B0603020202020204" pitchFamily="34" charset="0"/>
                <a:ea typeface="Calibri" panose="020F0502020204030204" pitchFamily="34" charset="0"/>
              </a:rPr>
              <a:t> įmonių naudoja automobilius privatiems poreikiams.</a:t>
            </a:r>
            <a:r>
              <a:rPr lang="lt-LT" sz="1200" dirty="0" smtClean="0">
                <a:effectLst/>
                <a:latin typeface="Calibri" panose="020F0502020204030204" pitchFamily="34" charset="0"/>
                <a:ea typeface="Calibri" panose="020F0502020204030204" pitchFamily="34" charset="0"/>
              </a:rPr>
              <a:t> </a:t>
            </a:r>
            <a:r>
              <a:rPr lang="lt-LT" sz="1200" dirty="0" smtClean="0">
                <a:effectLst/>
                <a:latin typeface="Trebuchet MS" panose="020B0603020202020204" pitchFamily="34" charset="0"/>
                <a:ea typeface="Calibri" panose="020F0502020204030204" pitchFamily="34" charset="0"/>
              </a:rPr>
              <a:t>Išsiuntus klausimynus daugiau kaip 2,8 tūkst. įmonių savarankiškai patikslino deklaracijas ir papildomai deklaravo 467 tūkst. € PVM ir 95 </a:t>
            </a:r>
            <a:r>
              <a:rPr lang="lt-LT" sz="1200" dirty="0" err="1" smtClean="0">
                <a:effectLst/>
                <a:latin typeface="Trebuchet MS" panose="020B0603020202020204" pitchFamily="34" charset="0"/>
                <a:ea typeface="Calibri" panose="020F0502020204030204" pitchFamily="34" charset="0"/>
              </a:rPr>
              <a:t>tūks</a:t>
            </a:r>
            <a:r>
              <a:rPr lang="lt-LT" sz="1200" dirty="0" smtClean="0">
                <a:effectLst/>
                <a:latin typeface="Trebuchet MS" panose="020B0603020202020204" pitchFamily="34" charset="0"/>
                <a:ea typeface="Calibri" panose="020F0502020204030204" pitchFamily="34" charset="0"/>
              </a:rPr>
              <a:t>. € GPM (</a:t>
            </a:r>
            <a:r>
              <a:rPr lang="lt-LT" sz="1200" b="1" dirty="0" smtClean="0">
                <a:effectLst/>
                <a:latin typeface="Trebuchet MS" panose="020B0603020202020204" pitchFamily="34" charset="0"/>
                <a:ea typeface="Calibri" panose="020F0502020204030204" pitchFamily="34" charset="0"/>
              </a:rPr>
              <a:t>562 tūkst. eurų</a:t>
            </a:r>
            <a:r>
              <a:rPr lang="lt-LT" sz="1200" dirty="0" smtClean="0">
                <a:effectLst/>
                <a:latin typeface="Trebuchet MS" panose="020B0603020202020204" pitchFamily="34" charset="0"/>
                <a:ea typeface="Calibri" panose="020F0502020204030204" pitchFamily="34" charset="0"/>
              </a:rPr>
              <a:t>).</a:t>
            </a:r>
            <a:endParaRPr lang="lt-LT" sz="1200" dirty="0" smtClean="0">
              <a:effectLst/>
              <a:latin typeface="Calibri" panose="020F0502020204030204" pitchFamily="34" charset="0"/>
              <a:ea typeface="Calibri" panose="020F0502020204030204" pitchFamily="34" charset="0"/>
            </a:endParaRPr>
          </a:p>
          <a:p>
            <a:endParaRPr lang="lt-LT" dirty="0" smtClean="0"/>
          </a:p>
          <a:p>
            <a:endParaRPr lang="lt-LT" dirty="0" smtClean="0"/>
          </a:p>
          <a:p>
            <a:r>
              <a:rPr lang="lt-LT" dirty="0" smtClean="0"/>
              <a:t>VMI siekdama nustatyti įmonėms priklausančių lengvųjų automobilių naudojimo vadovų ir darbuotojų asmeniniams poreikiams tenkinti mastą bei įsitinkinti, kad, tokiais atvejais, yra vykdomi atitinkami teisės aktų reikalavimai, VMI išsiuntė specialų klausimyną, kuriame įmonės turės pateikti informaciją apie turimus automobilius bei tą dalį automobilių, kuri yra naudojama ir privatiems gyventojų poreikiams. </a:t>
            </a:r>
          </a:p>
          <a:p>
            <a:endParaRPr lang="lt-LT" dirty="0" smtClean="0"/>
          </a:p>
          <a:p>
            <a:r>
              <a:rPr lang="lt-LT" dirty="0" smtClean="0"/>
              <a:t>Klausimyno tikslas - surinkti bei išanalizuoti duomenis, kurie leistų nustatyti, kokia dalis lengvuosius automobilius savo vardu įregistravusių įmonių jau dabar deklaruoja dėl vartojimo privatiems poreikiams tenkinti atsirandančius mokesčius, tuomet bus galima vertinti ir galimai nesumokėtų mokesčių mastą bei apsispręsti dėl situacijai keisti reikalingų efektyviausių priemonių.</a:t>
            </a:r>
          </a:p>
          <a:p>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36</a:t>
            </a:fld>
            <a:endParaRPr lang="lt-LT"/>
          </a:p>
        </p:txBody>
      </p:sp>
    </p:spTree>
    <p:extLst>
      <p:ext uri="{BB962C8B-B14F-4D97-AF65-F5344CB8AC3E}">
        <p14:creationId xmlns:p14="http://schemas.microsoft.com/office/powerpoint/2010/main" xmlns="" val="2992611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b="1" dirty="0" smtClean="0">
                <a:effectLst/>
                <a:latin typeface="Trebuchet MS" panose="020B0603020202020204" pitchFamily="34" charset="0"/>
                <a:ea typeface="Times New Roman" panose="02020603050405020304" pitchFamily="18" charset="0"/>
                <a:cs typeface="Courier New" panose="02070309020205020404" pitchFamily="49" charset="0"/>
              </a:rPr>
              <a:t>SAVININKO</a:t>
            </a:r>
            <a:r>
              <a:rPr lang="lt-LT" sz="1200" b="1" baseline="0" dirty="0" smtClean="0">
                <a:effectLst/>
                <a:latin typeface="Trebuchet MS" panose="020B0603020202020204" pitchFamily="34" charset="0"/>
                <a:ea typeface="Times New Roman" panose="02020603050405020304" pitchFamily="18" charset="0"/>
                <a:cs typeface="Courier New" panose="02070309020205020404" pitchFamily="49" charset="0"/>
              </a:rPr>
              <a:t> DEKLARAVIMO KODAS (SDK</a:t>
            </a:r>
            <a:r>
              <a:rPr lang="lt-LT" sz="1200" baseline="0" dirty="0" smtClean="0">
                <a:effectLst/>
                <a:latin typeface="Trebuchet MS" panose="020B0603020202020204" pitchFamily="34" charset="0"/>
                <a:ea typeface="Times New Roman" panose="02020603050405020304" pitchFamily="18" charset="0"/>
                <a:cs typeface="Courier New" panose="02070309020205020404" pitchFamily="49" charset="0"/>
              </a:rPr>
              <a:t>) – tai unikalus transporto priemonės savininko deklaravimo kodas, kuris sudarytas iš 8 raidžių.  Nuo š. m. gegužės 1 d. jį reikia turėti visoms šalyje esančioms ir Lietuvos gyventojams ar įmonėms nuosavybės teise priklausančioms transporto priemonėms. Taip pat naujas kodas sugeneruojamas kiekvieną kartą pasikeitus transporto priemonės savininkui. SVARBU. SDK būtina turėti ne tik registruojant transporto priemonę, bet ir norint ją parduoti.</a:t>
            </a:r>
          </a:p>
          <a:p>
            <a:endParaRPr lang="lt-LT" sz="1200" dirty="0" smtClean="0">
              <a:effectLst/>
              <a:latin typeface="Trebuchet MS" panose="020B0603020202020204" pitchFamily="34" charset="0"/>
              <a:ea typeface="Times New Roman" panose="02020603050405020304" pitchFamily="18" charset="0"/>
              <a:cs typeface="Courier New" panose="02070309020205020404" pitchFamily="49" charset="0"/>
            </a:endParaRPr>
          </a:p>
          <a:p>
            <a:r>
              <a:rPr lang="lt-LT" sz="1200" dirty="0" smtClean="0">
                <a:effectLst/>
                <a:latin typeface="Trebuchet MS" panose="020B0603020202020204" pitchFamily="34" charset="0"/>
                <a:ea typeface="Times New Roman" panose="02020603050405020304" pitchFamily="18" charset="0"/>
                <a:cs typeface="Courier New" panose="02070309020205020404" pitchFamily="49" charset="0"/>
              </a:rPr>
              <a:t>Rugsėjo 1 d. baigėsi tolerancijos laikotarpis, susijęs su atsakomybės taikymu dėl Savininko deklaravimo kodo (toliau – SDK) pažeidimų. Tolerancijos laikotarpiu kontroliuojančios institucijos siekė ne bausti, o įspėti, padėti ištaisyti klaidas, suteikti informacijos apie gegužės 1 d. įsigaliojusią transporto priemonių savininkų registravimo tvarką. Pasibaigus šiam laikotarpiui, tvarkos nesilaikantys asmenys sulauks administracinės atsakomybės.</a:t>
            </a:r>
          </a:p>
          <a:p>
            <a:endParaRPr lang="lt-LT" sz="1200" dirty="0" smtClean="0">
              <a:effectLst/>
              <a:latin typeface="Trebuchet MS" panose="020B0603020202020204" pitchFamily="34" charset="0"/>
              <a:cs typeface="Courier New" panose="02070309020205020404" pitchFamily="49" charset="0"/>
            </a:endParaRPr>
          </a:p>
          <a:p>
            <a:r>
              <a:rPr lang="lt-LT" dirty="0" smtClean="0"/>
              <a:t>Tolerancijos laikotarpiu buvo vykdomos įvairios priemonės, nukreiptos į gyventojų ir automobilių prekeivių informavimą. VMI ir kitų kontroliuojančių institucijų darbuotojai atliko patikrinimus automobilių pardavimo aikštelėse, keliuose, analizavo internetinėje erdvėje talpinamus skelbimus. Tvarkos nesilaikančius transporto priemonių pardavėjus įspėdavome. Pasibaigus šiam laikotarpiui patikrinsime, kaip elgėsi mūsų įspėti asmenys.</a:t>
            </a:r>
          </a:p>
          <a:p>
            <a:endParaRPr lang="lt-LT" dirty="0" smtClean="0"/>
          </a:p>
          <a:p>
            <a:r>
              <a:rPr lang="lt-LT" dirty="0" smtClean="0"/>
              <a:t>Jau dabar matome tam tikras tendencijas, kaip nesąžiningi automobilių pardavėjai bando išvengti VMI ir kitų kontroliuojančių institucijų dėmesio. Pavyzdžiui, fiksuojame atvejus, kai skelbimuose nurodomas melagingas SDK. Tokie automobilių pardavėjai tikrai neliks be dėmesio.</a:t>
            </a:r>
          </a:p>
          <a:p>
            <a:endParaRPr lang="lt-LT" dirty="0" smtClean="0"/>
          </a:p>
          <a:p>
            <a:pPr algn="just">
              <a:lnSpc>
                <a:spcPct val="150000"/>
              </a:lnSpc>
              <a:spcAft>
                <a:spcPts val="600"/>
              </a:spcAft>
            </a:pPr>
            <a:r>
              <a:rPr lang="lt-LT" sz="1200" dirty="0" smtClean="0">
                <a:effectLst/>
                <a:latin typeface="Trebuchet MS" panose="020B0603020202020204" pitchFamily="34" charset="0"/>
                <a:ea typeface="Times New Roman" panose="02020603050405020304" pitchFamily="18" charset="0"/>
                <a:cs typeface="Courier New" panose="02070309020205020404" pitchFamily="49" charset="0"/>
              </a:rPr>
              <a:t>Pastaraisiais metais naudotų automobilių prekybos sektoriaus kontrolei VMI skyrė išskirtinį dėmesį. 2018 – 202</a:t>
            </a:r>
            <a:r>
              <a:rPr lang="en-US" sz="1200" dirty="0" smtClean="0">
                <a:effectLst/>
                <a:latin typeface="Trebuchet MS" panose="020B0603020202020204" pitchFamily="34" charset="0"/>
                <a:ea typeface="Times New Roman" panose="02020603050405020304" pitchFamily="18" charset="0"/>
                <a:cs typeface="Courier New" panose="02070309020205020404" pitchFamily="49" charset="0"/>
              </a:rPr>
              <a:t>1 </a:t>
            </a:r>
            <a:r>
              <a:rPr lang="lt-LT" sz="1200" dirty="0" smtClean="0">
                <a:effectLst/>
                <a:latin typeface="Trebuchet MS" panose="020B0603020202020204" pitchFamily="34" charset="0"/>
                <a:ea typeface="Times New Roman" panose="02020603050405020304" pitchFamily="18" charset="0"/>
                <a:cs typeface="Courier New" panose="02070309020205020404" pitchFamily="49" charset="0"/>
              </a:rPr>
              <a:t>m. I pusm. atliekant kontrolės veiksmus šiame sektoriuje, buvo nustatyta </a:t>
            </a:r>
            <a:r>
              <a:rPr lang="lt-LT" sz="1200" b="1" dirty="0" smtClean="0">
                <a:effectLst/>
                <a:latin typeface="Trebuchet MS" panose="020B0603020202020204" pitchFamily="34" charset="0"/>
                <a:ea typeface="Times New Roman" panose="02020603050405020304" pitchFamily="18" charset="0"/>
                <a:cs typeface="Courier New" panose="02070309020205020404" pitchFamily="49" charset="0"/>
              </a:rPr>
              <a:t>apie 5,8 mln. eurų papildomai mokėtinų mokesčių</a:t>
            </a:r>
            <a:r>
              <a:rPr lang="lt-LT" sz="1200" dirty="0" smtClean="0">
                <a:effectLst/>
                <a:latin typeface="Trebuchet MS" panose="020B0603020202020204" pitchFamily="34" charset="0"/>
                <a:ea typeface="Times New Roman" panose="02020603050405020304" pitchFamily="18" charset="0"/>
                <a:cs typeface="Courier New" panose="02070309020205020404" pitchFamily="49" charset="0"/>
              </a:rPr>
              <a:t>. Remiantis Analizės, modeliavimo ir rizikos valdymo kompetencijų centro ir Kauno technologijos universiteto atliktu 2018 metų Lietuvos PVM atotrūkio vertinimu, </a:t>
            </a:r>
            <a:r>
              <a:rPr lang="lt-LT" sz="1200" b="1" dirty="0" smtClean="0">
                <a:effectLst/>
                <a:latin typeface="Trebuchet MS" panose="020B0603020202020204" pitchFamily="34" charset="0"/>
                <a:ea typeface="Times New Roman" panose="02020603050405020304" pitchFamily="18" charset="0"/>
                <a:cs typeface="Courier New" panose="02070309020205020404" pitchFamily="49" charset="0"/>
              </a:rPr>
              <a:t>automobilių prekybos srityje PVM atotrūkis siekė 38 mln. eurų.</a:t>
            </a:r>
            <a:endParaRPr lang="lt-LT" sz="1400" dirty="0" smtClean="0">
              <a:effectLst/>
              <a:latin typeface="Times New Roman" panose="02020603050405020304" pitchFamily="18" charset="0"/>
              <a:ea typeface="Times New Roman" panose="02020603050405020304" pitchFamily="18" charset="0"/>
            </a:endParaRPr>
          </a:p>
          <a:p>
            <a:endParaRPr lang="lt-LT" dirty="0" smtClean="0"/>
          </a:p>
          <a:p>
            <a:endParaRPr lang="lt-LT" dirty="0"/>
          </a:p>
        </p:txBody>
      </p:sp>
      <p:sp>
        <p:nvSpPr>
          <p:cNvPr id="4" name="Skaidrės numerio vietos rezervavimo ženklas 3"/>
          <p:cNvSpPr>
            <a:spLocks noGrp="1"/>
          </p:cNvSpPr>
          <p:nvPr>
            <p:ph type="sldNum" sz="quarter" idx="10"/>
          </p:nvPr>
        </p:nvSpPr>
        <p:spPr/>
        <p:txBody>
          <a:bodyPr/>
          <a:lstStyle/>
          <a:p>
            <a:fld id="{EC0006F9-14AE-4DC7-B321-30C2CD4F28D1}" type="slidenum">
              <a:rPr lang="lt-LT" smtClean="0">
                <a:solidFill>
                  <a:prstClr val="black"/>
                </a:solidFill>
              </a:rPr>
              <a:pPr/>
              <a:t>37</a:t>
            </a:fld>
            <a:endParaRPr lang="lt-LT">
              <a:solidFill>
                <a:prstClr val="black"/>
              </a:solidFill>
            </a:endParaRPr>
          </a:p>
        </p:txBody>
      </p:sp>
    </p:spTree>
    <p:extLst>
      <p:ext uri="{BB962C8B-B14F-4D97-AF65-F5344CB8AC3E}">
        <p14:creationId xmlns:p14="http://schemas.microsoft.com/office/powerpoint/2010/main" xmlns="" val="3254457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200" b="1" kern="1200" dirty="0" smtClean="0">
                <a:solidFill>
                  <a:schemeClr val="tx1"/>
                </a:solidFill>
                <a:effectLst/>
                <a:latin typeface="+mn-lt"/>
                <a:ea typeface="+mn-ea"/>
                <a:cs typeface="+mn-cs"/>
              </a:rPr>
              <a:t>Administracinių</a:t>
            </a:r>
            <a:r>
              <a:rPr lang="lt-LT" sz="1200" b="1" kern="1200" baseline="0" dirty="0" smtClean="0">
                <a:solidFill>
                  <a:schemeClr val="tx1"/>
                </a:solidFill>
                <a:effectLst/>
                <a:latin typeface="+mn-lt"/>
                <a:ea typeface="+mn-ea"/>
                <a:cs typeface="+mn-cs"/>
              </a:rPr>
              <a:t> nusižengimų kodekso protokolų surašymas dėl deklaracijų nepateikimo (</a:t>
            </a:r>
            <a:r>
              <a:rPr lang="lt-LT" sz="1200" b="1" kern="1200" dirty="0" smtClean="0">
                <a:solidFill>
                  <a:schemeClr val="tx1"/>
                </a:solidFill>
                <a:effectLst/>
                <a:latin typeface="+mn-lt"/>
                <a:ea typeface="+mn-ea"/>
                <a:cs typeface="+mn-cs"/>
              </a:rPr>
              <a:t>2020 m. spalis - 2021 m. rugpjūtis)</a:t>
            </a:r>
          </a:p>
          <a:p>
            <a:r>
              <a:rPr lang="lt-LT" sz="1200" b="0" kern="1200" dirty="0" smtClean="0">
                <a:solidFill>
                  <a:schemeClr val="tx1"/>
                </a:solidFill>
                <a:effectLst/>
                <a:latin typeface="+mn-lt"/>
                <a:ea typeface="+mn-ea"/>
                <a:cs typeface="+mn-cs"/>
              </a:rPr>
              <a:t>Per 2020 m. spalio-gruodžio</a:t>
            </a:r>
            <a:r>
              <a:rPr lang="lt-LT" sz="1200" b="0" kern="1200" baseline="0" dirty="0" smtClean="0">
                <a:solidFill>
                  <a:schemeClr val="tx1"/>
                </a:solidFill>
                <a:effectLst/>
                <a:latin typeface="+mn-lt"/>
                <a:ea typeface="+mn-ea"/>
                <a:cs typeface="+mn-cs"/>
              </a:rPr>
              <a:t> mėnesius deklaracijų laiku nepateikusių mokėtojų skaičius siekė beveik 18 tūkst. Šiuo laikotarpiu buvo surašyta 815 ANN ir ANP.</a:t>
            </a:r>
          </a:p>
          <a:p>
            <a:r>
              <a:rPr lang="lt-LT" sz="1200" b="0" kern="1200" baseline="0" dirty="0" smtClean="0">
                <a:solidFill>
                  <a:schemeClr val="tx1"/>
                </a:solidFill>
                <a:effectLst/>
                <a:latin typeface="+mn-lt"/>
                <a:ea typeface="+mn-ea"/>
                <a:cs typeface="+mn-cs"/>
              </a:rPr>
              <a:t>Per 2021 m. sausio-rugpjūčio mėnesius deklaracijų laiku nepateikusių mokėtojų skaičius – 18 tūkst. 202. Per šiuos metus surašyta 1,5 tūkst. ANN ir ANP.</a:t>
            </a:r>
          </a:p>
          <a:p>
            <a:pPr lvl="0"/>
            <a:endParaRPr lang="lt-LT" sz="1200" kern="1200" dirty="0" smtClean="0">
              <a:solidFill>
                <a:schemeClr val="tx1"/>
              </a:solidFill>
              <a:effectLst/>
              <a:latin typeface="+mn-lt"/>
              <a:ea typeface="+mn-ea"/>
              <a:cs typeface="+mn-cs"/>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Palyginus 2021 ir 2020 m. statistiką pagal nepateiktų deklaracijų skaičių stebima </a:t>
            </a:r>
            <a:r>
              <a:rPr lang="lt-LT" sz="1200" b="1"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pagerėjusi klientų</a:t>
            </a:r>
            <a:r>
              <a:rPr lang="lt-LT" sz="1200" b="1" baseline="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 </a:t>
            </a:r>
            <a:r>
              <a:rPr lang="lt-LT" sz="1200" b="1"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mokestinė drausmė.</a:t>
            </a: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 </a:t>
            </a:r>
            <a:endParaRPr lang="lt-LT"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2021 m. aktyviau taikoma administracinė atsakomybė pagal LR ANK už mokesčių deklaracijų nepateikimą.</a:t>
            </a:r>
            <a:r>
              <a:rPr lang="lt-LT" sz="1200" baseline="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 Tačiau svarbu pažymėti, kad siekiant užtikrinti tinkamą prievolių vykdymą ANK nutarimai ir protokolai surašomi mokėtojui nedalyvaujant.</a:t>
            </a:r>
          </a:p>
          <a:p>
            <a:pPr algn="just">
              <a:lnSpc>
                <a:spcPct val="107000"/>
              </a:lnSpc>
              <a:spcAft>
                <a:spcPts val="0"/>
              </a:spcAft>
            </a:pP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 </a:t>
            </a:r>
            <a:endParaRPr lang="lt-LT"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Karantino metu buvo stebima tendencija</a:t>
            </a:r>
            <a:r>
              <a:rPr lang="lt-LT" sz="1200" baseline="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 - </a:t>
            </a: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smulkusis verslas buvo sustabdęs / nevykdė veikos ir todėl galvojo, kad nereikia teikti deklaracijų, nors tokią prievolę turėjo. Įtakos turėjo ir </a:t>
            </a:r>
            <a:r>
              <a:rPr lang="lt-LT" sz="1200" dirty="0" smtClean="0">
                <a:solidFill>
                  <a:srgbClr val="2303E1"/>
                </a:solidFill>
                <a:effectLst/>
                <a:latin typeface="Trebuchet MS" panose="020B0603020202020204" pitchFamily="34" charset="0"/>
                <a:ea typeface="Calibri" panose="020F0502020204030204" pitchFamily="34" charset="0"/>
                <a:cs typeface="Calibri" panose="020F0502020204030204" pitchFamily="34" charset="0"/>
              </a:rPr>
              <a:t>didelis vadovų / buhalterių sergamumas bei judėjimo suvaržymas šalies viduje.</a:t>
            </a:r>
            <a:endParaRPr lang="lt-LT"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 </a:t>
            </a:r>
            <a:endParaRPr lang="lt-LT"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Nepateikusių deklaracijų ar vėluojančių pateikti MM aibė yra nuolatos</a:t>
            </a:r>
            <a:r>
              <a:rPr lang="lt-LT" sz="1200" baseline="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 kintanti</a:t>
            </a: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 skirtingais mokestiniais laikotarpiais nepateikia / vėluoja pateikti vis kiti MM dėl įvairių versle susiklosčiusių aplinkybių – keičiasi atsakingi asmenys, įmonių statusas- pradedamos bankroto (restruktūrizavimo) procedūros, buhalterines paslaugas teikiančių įmonių atstovai neteikia deklaracijų, nes laiku negauna atlygio už suteiktas paslaugas arba įmonių vadovai vėluoja/nepateikia buhalterinių dokumentų, reikalingų deklaracijoms sudaryti. </a:t>
            </a:r>
            <a:endParaRPr lang="lt-LT"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 </a:t>
            </a:r>
            <a:endParaRPr lang="lt-LT"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lt-LT" sz="1200" dirty="0" smtClean="0">
                <a:solidFill>
                  <a:srgbClr val="0000FF"/>
                </a:solidFill>
                <a:effectLst/>
                <a:latin typeface="Trebuchet MS" panose="020B0603020202020204" pitchFamily="34" charset="0"/>
                <a:ea typeface="Calibri" panose="020F0502020204030204" pitchFamily="34" charset="0"/>
                <a:cs typeface="Calibri" panose="020F0502020204030204" pitchFamily="34" charset="0"/>
              </a:rPr>
              <a:t>Gana dažnos ir žmogiškosios klaidos - suklystama nurodant mokestinį laikotarpį arba neteisingai nurodomas deklaracijos tipas (vietoje pirminės nurodoma patikslinta arba atvirkščiai), deklaruojant PVM sąskaitas faktūras jų duomenys suformuojami, tačiau pamirštama paspausti mygtuką „pateikti“. </a:t>
            </a:r>
            <a:endParaRPr lang="lt-LT"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lt-LT" dirty="0"/>
          </a:p>
        </p:txBody>
      </p:sp>
      <p:sp>
        <p:nvSpPr>
          <p:cNvPr id="4" name="Skaidrės numerio vietos rezervavimo ženklas 3"/>
          <p:cNvSpPr>
            <a:spLocks noGrp="1"/>
          </p:cNvSpPr>
          <p:nvPr>
            <p:ph type="sldNum" sz="quarter" idx="10"/>
          </p:nvPr>
        </p:nvSpPr>
        <p:spPr/>
        <p:txBody>
          <a:bodyPr/>
          <a:lstStyle/>
          <a:p>
            <a:fld id="{38D7F9A5-E840-45F0-9DF6-07C722F21ED7}" type="slidenum">
              <a:rPr lang="lt-LT" smtClean="0">
                <a:solidFill>
                  <a:prstClr val="black"/>
                </a:solidFill>
              </a:rPr>
              <a:pPr/>
              <a:t>38</a:t>
            </a:fld>
            <a:endParaRPr lang="lt-LT">
              <a:solidFill>
                <a:prstClr val="black"/>
              </a:solidFill>
            </a:endParaRPr>
          </a:p>
        </p:txBody>
      </p:sp>
    </p:spTree>
    <p:extLst>
      <p:ext uri="{BB962C8B-B14F-4D97-AF65-F5344CB8AC3E}">
        <p14:creationId xmlns:p14="http://schemas.microsoft.com/office/powerpoint/2010/main" xmlns="" val="3099026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91F9FFA4-D7E2-44B7-A3F8-6F94519DB173}" type="slidenum">
              <a:rPr lang="lt-LT" smtClean="0">
                <a:solidFill>
                  <a:prstClr val="black"/>
                </a:solidFill>
              </a:rPr>
              <a:pPr/>
              <a:t>39</a:t>
            </a:fld>
            <a:endParaRPr lang="lt-LT">
              <a:solidFill>
                <a:prstClr val="black"/>
              </a:solidFill>
            </a:endParaRPr>
          </a:p>
        </p:txBody>
      </p:sp>
    </p:spTree>
    <p:extLst>
      <p:ext uri="{BB962C8B-B14F-4D97-AF65-F5344CB8AC3E}">
        <p14:creationId xmlns:p14="http://schemas.microsoft.com/office/powerpoint/2010/main" xmlns="" val="117560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Kaip mums sekėsi</a:t>
            </a:r>
            <a:r>
              <a:rPr lang="lt-LT" sz="1600" baseline="0" dirty="0" smtClean="0"/>
              <a:t> gyventi praėjusiais, 2020 metais?</a:t>
            </a:r>
          </a:p>
          <a:p>
            <a:r>
              <a:rPr lang="lt-LT" sz="1600" baseline="0" dirty="0" smtClean="0"/>
              <a:t>Jie buvo pilni iššūkių, naujų veiklų. Aktyviai įsitraukėme į paramos verslui, subsidijų skyrimo procesus;</a:t>
            </a:r>
          </a:p>
          <a:p>
            <a:r>
              <a:rPr lang="lt-LT" sz="1600" baseline="0" dirty="0" smtClean="0"/>
              <a:t>Biudžeto pajamų nevykdymą lėmė mokesčių atidėjimai;</a:t>
            </a:r>
          </a:p>
          <a:p>
            <a:r>
              <a:rPr lang="lt-LT" sz="1600" baseline="0" dirty="0" smtClean="0"/>
              <a:t>Vis dar turėjome didelį PVM atotrūkį;</a:t>
            </a:r>
          </a:p>
          <a:p>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4</a:t>
            </a:fld>
            <a:endParaRPr lang="lt-LT"/>
          </a:p>
        </p:txBody>
      </p:sp>
    </p:spTree>
    <p:extLst>
      <p:ext uri="{BB962C8B-B14F-4D97-AF65-F5344CB8AC3E}">
        <p14:creationId xmlns:p14="http://schemas.microsoft.com/office/powerpoint/2010/main" xmlns="" val="63330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Vienu </a:t>
            </a:r>
            <a:r>
              <a:rPr lang="en-US" sz="1600" dirty="0" err="1" smtClean="0"/>
              <a:t>mygtuko</a:t>
            </a:r>
            <a:r>
              <a:rPr lang="en-US" sz="1600" dirty="0" smtClean="0"/>
              <a:t> </a:t>
            </a:r>
            <a:r>
              <a:rPr lang="lt-LT" sz="1600" dirty="0" smtClean="0"/>
              <a:t>paspaudimu</a:t>
            </a:r>
            <a:r>
              <a:rPr lang="lt-LT" sz="1600" baseline="0" dirty="0" smtClean="0"/>
              <a:t> – ieškome pačių lengviausių sprendimų mūsų klientams.</a:t>
            </a:r>
            <a:endParaRPr lang="lt-LT" sz="1600" dirty="0" smtClean="0"/>
          </a:p>
          <a:p>
            <a:r>
              <a:rPr lang="en-US" sz="1600" dirty="0" err="1" smtClean="0"/>
              <a:t>Stripriai</a:t>
            </a:r>
            <a:r>
              <a:rPr lang="en-US" sz="1600" dirty="0" smtClean="0"/>
              <a:t> </a:t>
            </a:r>
            <a:r>
              <a:rPr lang="en-US" sz="1600" dirty="0" err="1" smtClean="0"/>
              <a:t>i</a:t>
            </a:r>
            <a:r>
              <a:rPr lang="lt-LT" sz="1600" dirty="0" err="1" smtClean="0"/>
              <a:t>šaugusių</a:t>
            </a:r>
            <a:r>
              <a:rPr lang="lt-LT" sz="1600" baseline="0" dirty="0" smtClean="0"/>
              <a:t> konsultacijų telefonu skaičiui įtaką darė </a:t>
            </a:r>
            <a:r>
              <a:rPr lang="lt-LT" sz="1600" dirty="0" smtClean="0"/>
              <a:t>karantinas –</a:t>
            </a:r>
            <a:r>
              <a:rPr lang="lt-LT" sz="1600" baseline="0" dirty="0" smtClean="0"/>
              <a:t> pirmą kartą </a:t>
            </a:r>
            <a:r>
              <a:rPr lang="lt-LT" sz="1600" dirty="0" smtClean="0"/>
              <a:t>VMI klientus aptarnavome tik nuotoliniu būdu</a:t>
            </a:r>
            <a:r>
              <a:rPr lang="lt-LT" sz="1600" baseline="0" dirty="0" smtClean="0"/>
              <a:t>, </a:t>
            </a:r>
            <a:r>
              <a:rPr lang="lt-LT" sz="1600" dirty="0" smtClean="0"/>
              <a:t>prisijungėme prie konsultavimo ir pagalbos</a:t>
            </a:r>
            <a:r>
              <a:rPr lang="lt-LT" sz="1600" baseline="0" dirty="0" smtClean="0"/>
              <a:t> </a:t>
            </a:r>
            <a:r>
              <a:rPr lang="lt-LT" sz="1600" dirty="0" smtClean="0"/>
              <a:t>telefonu.</a:t>
            </a:r>
          </a:p>
          <a:p>
            <a:r>
              <a:rPr lang="lt-LT" sz="1600" dirty="0" smtClean="0"/>
              <a:t>Atsakymų</a:t>
            </a:r>
            <a:r>
              <a:rPr lang="lt-LT" sz="1600" baseline="0" dirty="0" smtClean="0"/>
              <a:t> rengimui įtakos taip pat turėjo COVID-19. Daug dėmesio skiriame tam, kad klientams rengiamų atsakymų kalba būtų suprantama.</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5</a:t>
            </a:fld>
            <a:endParaRPr lang="lt-LT"/>
          </a:p>
        </p:txBody>
      </p:sp>
    </p:spTree>
    <p:extLst>
      <p:ext uri="{BB962C8B-B14F-4D97-AF65-F5344CB8AC3E}">
        <p14:creationId xmlns:p14="http://schemas.microsoft.com/office/powerpoint/2010/main" xmlns="" val="4090091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sz="1600" dirty="0" err="1" smtClean="0"/>
              <a:t>Kaip</a:t>
            </a:r>
            <a:r>
              <a:rPr lang="en-US" sz="1600" dirty="0" smtClean="0"/>
              <a:t> </a:t>
            </a:r>
            <a:r>
              <a:rPr lang="en-US" sz="1600" dirty="0" err="1" smtClean="0"/>
              <a:t>atrodo</a:t>
            </a:r>
            <a:r>
              <a:rPr lang="en-US" sz="1600" dirty="0" smtClean="0"/>
              <a:t> m</a:t>
            </a:r>
            <a:r>
              <a:rPr lang="lt-LT" sz="1600" dirty="0" smtClean="0"/>
              <a:t>ūsų</a:t>
            </a:r>
            <a:r>
              <a:rPr lang="lt-LT" sz="1600" baseline="0" dirty="0" smtClean="0"/>
              <a:t> klientų paveikslas? </a:t>
            </a:r>
          </a:p>
          <a:p>
            <a:r>
              <a:rPr lang="lt-LT" sz="1600" dirty="0" smtClean="0"/>
              <a:t>Mes suskaičiavome, kad turime 2,1 mln. VMI klientų</a:t>
            </a:r>
            <a:r>
              <a:rPr lang="en-US" sz="1600" dirty="0" smtClean="0"/>
              <a:t>.</a:t>
            </a:r>
            <a:endParaRPr lang="lt-LT" sz="1600" dirty="0" smtClean="0"/>
          </a:p>
          <a:p>
            <a:r>
              <a:rPr lang="lt-LT" sz="1600" dirty="0" smtClean="0"/>
              <a:t>Teikiame 81 el. paslaugą.</a:t>
            </a:r>
            <a:endParaRPr lang="lt-LT" sz="1600"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6</a:t>
            </a:fld>
            <a:endParaRPr lang="lt-LT"/>
          </a:p>
        </p:txBody>
      </p:sp>
    </p:spTree>
    <p:extLst>
      <p:ext uri="{BB962C8B-B14F-4D97-AF65-F5344CB8AC3E}">
        <p14:creationId xmlns:p14="http://schemas.microsoft.com/office/powerpoint/2010/main" xmlns="" val="270206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smtClean="0"/>
              <a:t>Ir toliau pagrindiniu VMI uždaviniu lieka Šešėlinės ekonomikos mažinimas.</a:t>
            </a:r>
          </a:p>
          <a:p>
            <a:r>
              <a:rPr lang="lt-LT" dirty="0" smtClean="0"/>
              <a:t>Kokios priemonės</a:t>
            </a:r>
            <a:r>
              <a:rPr lang="lt-LT" baseline="0" dirty="0" smtClean="0"/>
              <a:t> </a:t>
            </a:r>
            <a:r>
              <a:rPr lang="lt-LT" dirty="0" smtClean="0"/>
              <a:t>padėtų?</a:t>
            </a:r>
          </a:p>
          <a:p>
            <a:r>
              <a:rPr lang="lt-LT" dirty="0" smtClean="0"/>
              <a:t>Visa tai turėjo įtakos ir VMI naujos strategijos formavimui.</a:t>
            </a:r>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7</a:t>
            </a:fld>
            <a:endParaRPr lang="lt-LT"/>
          </a:p>
        </p:txBody>
      </p:sp>
    </p:spTree>
    <p:extLst>
      <p:ext uri="{BB962C8B-B14F-4D97-AF65-F5344CB8AC3E}">
        <p14:creationId xmlns:p14="http://schemas.microsoft.com/office/powerpoint/2010/main" xmlns="" val="238335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1600" b="0" i="0" u="none" strike="noStrike" kern="1200" cap="none" spc="0" normalizeH="0" baseline="0" noProof="0" dirty="0" smtClean="0">
                <a:ln>
                  <a:noFill/>
                </a:ln>
                <a:solidFill>
                  <a:prstClr val="black"/>
                </a:solidFill>
                <a:effectLst/>
                <a:uLnTx/>
                <a:uFillTx/>
                <a:latin typeface="+mn-lt"/>
                <a:ea typeface="+mn-ea"/>
                <a:cs typeface="+mn-cs"/>
              </a:rPr>
              <a:t>Kas yra VMI POLARIS –  pavadinimas susideda iš strateginių krypčių raidžių.</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1600" b="0" i="0" u="none" strike="noStrike" kern="1200" cap="none" spc="0" normalizeH="0" baseline="0" noProof="0" dirty="0" smtClean="0">
                <a:ln>
                  <a:noFill/>
                </a:ln>
                <a:solidFill>
                  <a:prstClr val="black"/>
                </a:solidFill>
                <a:effectLst/>
                <a:uLnTx/>
                <a:uFillTx/>
                <a:latin typeface="+mn-lt"/>
                <a:ea typeface="+mn-ea"/>
                <a:cs typeface="+mn-cs"/>
              </a:rPr>
              <a:t>Tai naujasis organizacijos tikslų žemėlapis, vedanti modernaus ir veiksmingo mokesčių administravimo link. POLARIS strategijoje numatomi kertiniai VMI tikslai ateinantiems penkeriems metams bei įvardijami rodikliai šiems tikslams pasiekti.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t-LT" sz="1600" b="0" i="0" u="none" strike="noStrike" kern="1200" cap="none" spc="0" normalizeH="0" baseline="0" noProof="0" dirty="0" smtClean="0">
                <a:ln>
                  <a:noFill/>
                </a:ln>
                <a:solidFill>
                  <a:prstClr val="black"/>
                </a:solidFill>
                <a:effectLst/>
                <a:uLnTx/>
                <a:uFillTx/>
                <a:latin typeface="+mn-lt"/>
                <a:ea typeface="+mn-ea"/>
                <a:cs typeface="+mn-cs"/>
              </a:rPr>
              <a:t>Visos POLARIS žvaigždės / kryptys tarpusavyje glaudžiai susiję.</a:t>
            </a:r>
          </a:p>
          <a:p>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8</a:t>
            </a:fld>
            <a:endParaRPr lang="lt-LT"/>
          </a:p>
        </p:txBody>
      </p:sp>
    </p:spTree>
    <p:extLst>
      <p:ext uri="{BB962C8B-B14F-4D97-AF65-F5344CB8AC3E}">
        <p14:creationId xmlns:p14="http://schemas.microsoft.com/office/powerpoint/2010/main" xmlns="" val="63241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600" dirty="0" smtClean="0"/>
              <a:t>Savo klientams</a:t>
            </a:r>
            <a:r>
              <a:rPr lang="lt-LT" sz="1600" baseline="0" dirty="0" smtClean="0"/>
              <a:t> siekiame būti paprasti.</a:t>
            </a:r>
            <a:endParaRPr lang="lt-LT" sz="1600" dirty="0" smtClean="0"/>
          </a:p>
          <a:p>
            <a:r>
              <a:rPr lang="lt-LT" sz="1600" baseline="0" dirty="0" smtClean="0"/>
              <a:t>Kaip matuosime „paprastumą“?</a:t>
            </a:r>
          </a:p>
          <a:p>
            <a:r>
              <a:rPr lang="lt-LT" sz="1600" baseline="0" dirty="0" smtClean="0"/>
              <a:t>Išlaisvinsime veiklos </a:t>
            </a:r>
            <a:r>
              <a:rPr lang="lt-LT" sz="1600" baseline="0" dirty="0" err="1" smtClean="0"/>
              <a:t>pajėgumus</a:t>
            </a:r>
            <a:r>
              <a:rPr lang="lt-LT" sz="1600" baseline="0" dirty="0" smtClean="0"/>
              <a:t>, kurie bus nukreipti į veiksmų kokybės gerinimą arba kitus procesus.</a:t>
            </a:r>
          </a:p>
          <a:p>
            <a:r>
              <a:rPr lang="lt-LT" sz="1600" baseline="0" dirty="0" smtClean="0"/>
              <a:t>Efektyvus išlaidų panaudojimas.</a:t>
            </a:r>
          </a:p>
          <a:p>
            <a:endParaRPr lang="lt-LT" baseline="0" dirty="0" smtClean="0"/>
          </a:p>
          <a:p>
            <a:endParaRPr lang="lt-LT" dirty="0"/>
          </a:p>
        </p:txBody>
      </p:sp>
      <p:sp>
        <p:nvSpPr>
          <p:cNvPr id="4" name="Skaidrės numerio vietos rezervavimo ženklas 3"/>
          <p:cNvSpPr>
            <a:spLocks noGrp="1"/>
          </p:cNvSpPr>
          <p:nvPr>
            <p:ph type="sldNum" sz="quarter" idx="10"/>
          </p:nvPr>
        </p:nvSpPr>
        <p:spPr/>
        <p:txBody>
          <a:bodyPr/>
          <a:lstStyle/>
          <a:p>
            <a:fld id="{3B20340C-7214-4F9F-9EAB-DB0EEB579604}" type="slidenum">
              <a:rPr lang="lt-LT" smtClean="0"/>
              <a:pPr/>
              <a:t>9</a:t>
            </a:fld>
            <a:endParaRPr lang="lt-LT"/>
          </a:p>
        </p:txBody>
      </p:sp>
    </p:spTree>
    <p:extLst>
      <p:ext uri="{BB962C8B-B14F-4D97-AF65-F5344CB8AC3E}">
        <p14:creationId xmlns:p14="http://schemas.microsoft.com/office/powerpoint/2010/main" xmlns="" val="368807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96A8A293-1807-41BF-9E6D-52396AEB4C0E}"/>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endParaRPr lang="en-US"/>
          </a:p>
        </p:txBody>
      </p:sp>
      <p:sp>
        <p:nvSpPr>
          <p:cNvPr id="3" name="Antrinis pavadinimas 2">
            <a:extLst>
              <a:ext uri="{FF2B5EF4-FFF2-40B4-BE49-F238E27FC236}">
                <a16:creationId xmlns="" xmlns:a16="http://schemas.microsoft.com/office/drawing/2014/main" id="{4F7E9526-7A95-42F7-B2E2-5681F68CB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a:p>
        </p:txBody>
      </p:sp>
      <p:sp>
        <p:nvSpPr>
          <p:cNvPr id="4" name="Datos vietos rezervavimo ženklas 3">
            <a:extLst>
              <a:ext uri="{FF2B5EF4-FFF2-40B4-BE49-F238E27FC236}">
                <a16:creationId xmlns="" xmlns:a16="http://schemas.microsoft.com/office/drawing/2014/main" id="{1CDD32A3-CE0A-46F6-BBB4-2A2BD16E3FB7}"/>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5" name="Poraštės vietos rezervavimo ženklas 4">
            <a:extLst>
              <a:ext uri="{FF2B5EF4-FFF2-40B4-BE49-F238E27FC236}">
                <a16:creationId xmlns="" xmlns:a16="http://schemas.microsoft.com/office/drawing/2014/main" id="{31FD8C2A-FAD4-4594-99C6-EB5E7517A63A}"/>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 xmlns:a16="http://schemas.microsoft.com/office/drawing/2014/main" id="{5EA62139-1FC0-4DE9-AA3C-9FAF6AD9553F}"/>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162186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2D458390-6D51-4CA5-B1B0-3B7F4991FA3D}"/>
              </a:ext>
            </a:extLst>
          </p:cNvPr>
          <p:cNvSpPr>
            <a:spLocks noGrp="1"/>
          </p:cNvSpPr>
          <p:nvPr>
            <p:ph type="title"/>
          </p:nvPr>
        </p:nvSpPr>
        <p:spPr/>
        <p:txBody>
          <a:bodyPr/>
          <a:lstStyle/>
          <a:p>
            <a:r>
              <a:rPr lang="lt-LT"/>
              <a:t>Spustelėję redaguokite stilių</a:t>
            </a:r>
            <a:endParaRPr lang="en-US"/>
          </a:p>
        </p:txBody>
      </p:sp>
      <p:sp>
        <p:nvSpPr>
          <p:cNvPr id="3" name="Vertikalaus teksto vietos rezervavimo ženklas 2">
            <a:extLst>
              <a:ext uri="{FF2B5EF4-FFF2-40B4-BE49-F238E27FC236}">
                <a16:creationId xmlns="" xmlns:a16="http://schemas.microsoft.com/office/drawing/2014/main" id="{92D85E0E-8CAC-428B-BAD9-931A01F4B17F}"/>
              </a:ext>
            </a:extLst>
          </p:cNvPr>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 xmlns:a16="http://schemas.microsoft.com/office/drawing/2014/main" id="{99F85E44-ABDD-44F2-9913-582AFC768F89}"/>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5" name="Poraštės vietos rezervavimo ženklas 4">
            <a:extLst>
              <a:ext uri="{FF2B5EF4-FFF2-40B4-BE49-F238E27FC236}">
                <a16:creationId xmlns="" xmlns:a16="http://schemas.microsoft.com/office/drawing/2014/main" id="{E2DAB712-B159-4E01-8DC5-EE1CA87CAF7F}"/>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 xmlns:a16="http://schemas.microsoft.com/office/drawing/2014/main" id="{2BA7029F-7C64-40A4-8A5F-D396F63EBB66}"/>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179307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 xmlns:a16="http://schemas.microsoft.com/office/drawing/2014/main" id="{9CA60381-64A3-45D6-A700-8D23652B889A}"/>
              </a:ext>
            </a:extLst>
          </p:cNvPr>
          <p:cNvSpPr>
            <a:spLocks noGrp="1"/>
          </p:cNvSpPr>
          <p:nvPr>
            <p:ph type="title" orient="vert"/>
          </p:nvPr>
        </p:nvSpPr>
        <p:spPr>
          <a:xfrm>
            <a:off x="8724900" y="365125"/>
            <a:ext cx="2628900" cy="5811838"/>
          </a:xfrm>
        </p:spPr>
        <p:txBody>
          <a:bodyPr vert="eaVert"/>
          <a:lstStyle/>
          <a:p>
            <a:r>
              <a:rPr lang="lt-LT"/>
              <a:t>Spustelėję redaguokite stilių</a:t>
            </a:r>
            <a:endParaRPr lang="en-US"/>
          </a:p>
        </p:txBody>
      </p:sp>
      <p:sp>
        <p:nvSpPr>
          <p:cNvPr id="3" name="Vertikalaus teksto vietos rezervavimo ženklas 2">
            <a:extLst>
              <a:ext uri="{FF2B5EF4-FFF2-40B4-BE49-F238E27FC236}">
                <a16:creationId xmlns="" xmlns:a16="http://schemas.microsoft.com/office/drawing/2014/main" id="{0EB5597A-2A1B-4CCB-B0C5-15F8FD5E420E}"/>
              </a:ext>
            </a:extLst>
          </p:cNvPr>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 xmlns:a16="http://schemas.microsoft.com/office/drawing/2014/main" id="{E46F4678-F122-4298-8563-FACC9CA2659A}"/>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5" name="Poraštės vietos rezervavimo ženklas 4">
            <a:extLst>
              <a:ext uri="{FF2B5EF4-FFF2-40B4-BE49-F238E27FC236}">
                <a16:creationId xmlns="" xmlns:a16="http://schemas.microsoft.com/office/drawing/2014/main" id="{5ED3E0CF-16A0-46DB-A0D5-FBBA3B01E8A8}"/>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 xmlns:a16="http://schemas.microsoft.com/office/drawing/2014/main" id="{73FE9951-C471-460C-A45E-38C8C56FA9D0}"/>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3099270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lt-LT"/>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3565003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3812953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34170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838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6172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025958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8" name="Poraštės vietos rezervavimo ženklas 7"/>
          <p:cNvSpPr>
            <a:spLocks noGrp="1"/>
          </p:cNvSpPr>
          <p:nvPr>
            <p:ph type="ftr" sz="quarter" idx="11"/>
          </p:nvPr>
        </p:nvSpPr>
        <p:spPr/>
        <p:txBody>
          <a:bodyPr/>
          <a:lstStyle/>
          <a:p>
            <a:endParaRPr lang="lt-LT">
              <a:solidFill>
                <a:prstClr val="black">
                  <a:tint val="75000"/>
                </a:prstClr>
              </a:solidFill>
            </a:endParaRPr>
          </a:p>
        </p:txBody>
      </p:sp>
      <p:sp>
        <p:nvSpPr>
          <p:cNvPr id="9" name="Skaidrės numerio vietos rezervavimo ženklas 8"/>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3568943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4" name="Poraštės vietos rezervavimo ženklas 3"/>
          <p:cNvSpPr>
            <a:spLocks noGrp="1"/>
          </p:cNvSpPr>
          <p:nvPr>
            <p:ph type="ftr" sz="quarter" idx="11"/>
          </p:nvPr>
        </p:nvSpPr>
        <p:spPr/>
        <p:txBody>
          <a:bodyPr/>
          <a:lstStyle/>
          <a:p>
            <a:endParaRPr lang="lt-LT">
              <a:solidFill>
                <a:prstClr val="black">
                  <a:tint val="75000"/>
                </a:prstClr>
              </a:solidFill>
            </a:endParaRPr>
          </a:p>
        </p:txBody>
      </p:sp>
      <p:sp>
        <p:nvSpPr>
          <p:cNvPr id="5" name="Skaidrės numerio vietos rezervavimo ženklas 4"/>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745576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3" name="Poraštės vietos rezervavimo ženklas 2"/>
          <p:cNvSpPr>
            <a:spLocks noGrp="1"/>
          </p:cNvSpPr>
          <p:nvPr>
            <p:ph type="ftr" sz="quarter" idx="11"/>
          </p:nvPr>
        </p:nvSpPr>
        <p:spPr/>
        <p:txBody>
          <a:bodyPr/>
          <a:lstStyle/>
          <a:p>
            <a:endParaRPr lang="lt-LT">
              <a:solidFill>
                <a:prstClr val="black">
                  <a:tint val="75000"/>
                </a:prstClr>
              </a:solidFill>
            </a:endParaRPr>
          </a:p>
        </p:txBody>
      </p:sp>
      <p:sp>
        <p:nvSpPr>
          <p:cNvPr id="4" name="Skaidrės numerio vietos rezervavimo ženklas 3"/>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606125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322404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5E2A6216-FB1C-432B-B88B-A5E2764C9067}"/>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 xmlns:a16="http://schemas.microsoft.com/office/drawing/2014/main" id="{340BBEEA-702C-4371-AD65-25E2ADCDCF9E}"/>
              </a:ext>
            </a:extLst>
          </p:cNvPr>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 xmlns:a16="http://schemas.microsoft.com/office/drawing/2014/main" id="{1C81B201-BF81-40D5-A9CE-3A044E0A2098}"/>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5" name="Poraštės vietos rezervavimo ženklas 4">
            <a:extLst>
              <a:ext uri="{FF2B5EF4-FFF2-40B4-BE49-F238E27FC236}">
                <a16:creationId xmlns="" xmlns:a16="http://schemas.microsoft.com/office/drawing/2014/main" id="{B09F5561-40FE-40BC-BB25-905A8E43FE95}"/>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 xmlns:a16="http://schemas.microsoft.com/office/drawing/2014/main" id="{02936E6E-6A63-4A74-9223-630FDB311BBF}"/>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3295460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818677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298253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4095740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5C48C1-E06C-4056-8439-0F8F0D4351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7CD9F8B-C08A-416E-95EF-73507EE564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5B2B9E0-6F24-444E-95BA-0950C1D576C8}"/>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3A192A6-3855-4F2F-A725-E939CCAA5FF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933AB0-AEF3-4008-A238-AE9A53CFA339}"/>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20324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3D9630-7C02-4B62-882D-148A0901A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596DE63-BF09-4D2B-87D2-11B5DD3D5A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CD05F8E-C817-4105-9829-139E233C4F82}"/>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839DA50-70C3-489E-BB37-5C5CC15E287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D369119-E0E9-4800-8C8B-640B1C8C17F0}"/>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16674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24D0A7-96C4-41CE-B800-9915BE0E45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6D87B5-E32B-4E99-B7BD-28477E4932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442204B-9C13-458C-8D05-B07DB62CC952}"/>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562F761-15C4-48F3-BDBF-62B673E43B8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2484168-6E39-4D3A-BB23-13B21C23F9F4}"/>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73108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0CE9E9-944C-45E7-8FF3-B6A614F407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29A2831-F88E-4794-B881-D868D3A30A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DBDCE4E-C8EB-430D-AA8D-37EAA26BC0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030E1D5-70A2-4B94-B07F-421885519E01}"/>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0B45295-F590-4EB8-993C-7F99E22CFEE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32041E5-FABB-465A-BC8E-05D88F36CC48}"/>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19627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020805-B9E3-4373-B471-5CD35EA4C7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757540-EDB7-4EF0-95E4-5B28578EC5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9BCE16E-4F28-47AB-87A1-C2442FF40E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82FE722-F85C-48CB-89F2-470B831E4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0EFF9940-D429-41F7-A203-EE819F938E7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514964B-E632-49AC-BB37-F25EA21E8700}"/>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7BE0E4DD-9F82-4241-8D0F-E32E2DFA4BC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54BD8DA-C2C2-4BC5-841E-400E0202288D}"/>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42347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7E3D78-DAB7-45B5-9FAB-E7C1C9E58D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6C83D01-14F8-4CBF-A09C-0C75C9ED4E14}"/>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1729E24-165A-4CF6-99FD-693BB0FB17E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F920891-F180-4A21-8A5A-526866E005EC}"/>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18090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B64849D-3770-4564-96EA-08D5D45E7286}"/>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3D1295-B6AB-4879-8193-6BD7A2B63E1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9670C3B2-7287-4687-9D43-49C51C4DFA05}"/>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6081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E513421F-3F3C-4A15-B47C-B38D80CD584F}"/>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endParaRPr lang="en-US"/>
          </a:p>
        </p:txBody>
      </p:sp>
      <p:sp>
        <p:nvSpPr>
          <p:cNvPr id="3" name="Teksto vietos rezervavimo ženklas 2">
            <a:extLst>
              <a:ext uri="{FF2B5EF4-FFF2-40B4-BE49-F238E27FC236}">
                <a16:creationId xmlns="" xmlns:a16="http://schemas.microsoft.com/office/drawing/2014/main" id="{889A6694-6D9C-4FEC-9E28-67760FC1BF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a:extLst>
              <a:ext uri="{FF2B5EF4-FFF2-40B4-BE49-F238E27FC236}">
                <a16:creationId xmlns="" xmlns:a16="http://schemas.microsoft.com/office/drawing/2014/main" id="{4991447D-32C1-4AEB-89BE-57341B0E20C7}"/>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5" name="Poraštės vietos rezervavimo ženklas 4">
            <a:extLst>
              <a:ext uri="{FF2B5EF4-FFF2-40B4-BE49-F238E27FC236}">
                <a16:creationId xmlns="" xmlns:a16="http://schemas.microsoft.com/office/drawing/2014/main" id="{640769D4-DD55-44A9-9734-C351CA85A294}"/>
              </a:ext>
            </a:extLst>
          </p:cNvPr>
          <p:cNvSpPr>
            <a:spLocks noGrp="1"/>
          </p:cNvSpPr>
          <p:nvPr>
            <p:ph type="ftr" sz="quarter" idx="11"/>
          </p:nvPr>
        </p:nvSpPr>
        <p:spPr/>
        <p:txBody>
          <a:bodyPr/>
          <a:lstStyle/>
          <a:p>
            <a:endParaRPr lang="en-US"/>
          </a:p>
        </p:txBody>
      </p:sp>
      <p:sp>
        <p:nvSpPr>
          <p:cNvPr id="6" name="Skaidrės numerio vietos rezervavimo ženklas 5">
            <a:extLst>
              <a:ext uri="{FF2B5EF4-FFF2-40B4-BE49-F238E27FC236}">
                <a16:creationId xmlns="" xmlns:a16="http://schemas.microsoft.com/office/drawing/2014/main" id="{847B5958-AB12-45C7-80A4-687CFD3C1F8F}"/>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366995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CE5B03-A2FF-4E16-B463-3295B3D19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E14A238-E9A4-42D7-B0F1-65AE5DA72E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1742935-83E3-4DFF-A265-1F9BBEE9FC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9AE181D-5728-418A-B130-2F8D9D1863EF}"/>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05BBC92-B4E0-4E95-863B-FE9C1C10F73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699B208-97C9-4191-9E3E-72C75784EE48}"/>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79217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12726F-E5BD-4965-AB65-D79A4D3CD5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2E837B0-7EC9-4829-AEEC-8FF4B6890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C64AEF1-265D-4802-BD0E-642898800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4AF7ECE-AF39-448F-8E63-09EEED9CAC3B}"/>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FB0E215-D4EE-4612-B2C6-E1E098520D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A4299C9-D17E-4C4B-A645-C34D26688894}"/>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31999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23B1D4-584F-4EB2-A213-10ECD67BE5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19DEFC4-AC24-425B-8A2D-37F32FE900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E02462C-11C6-435B-810E-889728E7C541}"/>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507B13-3667-464B-B137-28368D4452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19AFBAF-5DF8-4175-90EE-94196649463E}"/>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0731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34B1519-70B6-48D3-881E-642566600A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272B3EF-C55E-48C2-B7C5-8A7DED10F1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26812B9-9732-4823-8A29-27F93FAA8893}"/>
              </a:ext>
            </a:extLst>
          </p:cNvPr>
          <p:cNvSpPr>
            <a:spLocks noGrp="1"/>
          </p:cNvSpPr>
          <p:nvPr>
            <p:ph type="dt" sz="half" idx="10"/>
          </p:nvPr>
        </p:nvSpPr>
        <p:spPr/>
        <p:txBody>
          <a:body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FBF0851-D304-4174-90F2-04D7E68359F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FAE373-B695-4742-8C78-91C5784A1AFD}"/>
              </a:ext>
            </a:extLst>
          </p:cNvPr>
          <p:cNvSpPr>
            <a:spLocks noGrp="1"/>
          </p:cNvSpPr>
          <p:nvPr>
            <p:ph type="sldNum" sz="quarter" idx="12"/>
          </p:nvPr>
        </p:nvSpPr>
        <p:spPr/>
        <p:txBody>
          <a:body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68909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3380F-E79E-43F2-865E-7FA752B8F8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460A92-FE37-4621-8EAA-E51A4FA3E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11B7B7-CECB-459F-BFE8-833EA66819B8}"/>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B5031D-A69B-42A6-B7E1-F0B2F7AECA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54DA47-9977-4A4A-B60B-764EDE9A0598}"/>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46493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B84F6-2D14-4E00-99BC-F035DA1CC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D0A2ADF-07C4-4974-924F-5B61EB6E26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437247-6F67-467E-B7E6-7336688A6D44}"/>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4779C82-C228-4A09-92AA-07B24D79606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1B5990F-5FD9-4944-AF89-AA6D9CABB064}"/>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24928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361B71-251B-48FB-B69F-744F1EE6F8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5F6B141-B30F-4A35-9D59-9AD75CAE03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B519177-32EF-44A9-B6E3-A56A15C20285}"/>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19E7832-1B03-4B16-8E7A-2859B1252F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8A8CF4E-3BB8-4DE3-A0D0-08D819AE99A8}"/>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32752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B60E5-DF31-44D1-82AE-1A4A989EFD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873E793-B8F9-4132-98DE-117EB0ECD7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5088F49-8554-46CC-BA95-73F2D6712CE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0AE5A6-2053-4B34-84D3-9211E3FFFB60}"/>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D8D6AFD-8D44-4F0B-A6A6-2ACE0F96F4B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F41328F-110F-4670-A541-7B304800FF6C}"/>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49986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EA67E-33B8-4A14-83B9-3D42208F13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5424263-C840-4ADD-9943-3F0923537C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B02E519-57F3-4875-BEB3-B163084B74A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AC79CB5-A031-454B-8BF5-D39095F55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BA02974-4CF1-4FAC-9AD6-BD7F4D73DD4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59667F9-136A-40AB-BEE9-33142074AD0B}"/>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AE73E9C-BF32-4964-BAB4-DFD7CF329E7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DE34E4F6-766B-41FF-AF91-9EFC87BD97CA}"/>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90086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AC869F-3218-496F-A8A1-55E6E39D5D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9B3C3AF-C0FC-4C96-BD33-9A03C5C4B9AF}"/>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0C398EB-43B3-4209-8E99-37CF311D8E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A134DC9-E88B-4C2F-996A-3F1EEFEA9B31}"/>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4758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847F7AB3-9083-444A-8AC3-5DC64EC5C968}"/>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 xmlns:a16="http://schemas.microsoft.com/office/drawing/2014/main" id="{4E5E33E7-D5AA-4A92-8D8C-15A4C277041B}"/>
              </a:ext>
            </a:extLst>
          </p:cNvPr>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urinio vietos rezervavimo ženklas 3">
            <a:extLst>
              <a:ext uri="{FF2B5EF4-FFF2-40B4-BE49-F238E27FC236}">
                <a16:creationId xmlns="" xmlns:a16="http://schemas.microsoft.com/office/drawing/2014/main" id="{C976AF55-F4AE-4AFB-BC62-7648FA89AFC0}"/>
              </a:ext>
            </a:extLst>
          </p:cNvPr>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os vietos rezervavimo ženklas 4">
            <a:extLst>
              <a:ext uri="{FF2B5EF4-FFF2-40B4-BE49-F238E27FC236}">
                <a16:creationId xmlns="" xmlns:a16="http://schemas.microsoft.com/office/drawing/2014/main" id="{B43D9F76-E5F7-4718-AE98-7C8BC52AB324}"/>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6" name="Poraštės vietos rezervavimo ženklas 5">
            <a:extLst>
              <a:ext uri="{FF2B5EF4-FFF2-40B4-BE49-F238E27FC236}">
                <a16:creationId xmlns="" xmlns:a16="http://schemas.microsoft.com/office/drawing/2014/main" id="{38C4B89D-A2F0-4EF4-AFD1-0B7C19ECE3A4}"/>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 xmlns:a16="http://schemas.microsoft.com/office/drawing/2014/main" id="{1F5FAA84-8749-4487-BD9C-D2DFE7A206EE}"/>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225189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2F2C80-C5E8-4E93-BDEA-EA264C88C6A6}"/>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93B0D87-FB9D-496B-8054-06CDC48294B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A996EBF-EBCB-4EBD-B6CD-97E4C2B57030}"/>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91067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B8795-C40A-45E8-8CB8-637EC5AD1E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7BBBBB-3C99-41C9-96E5-87F23EB28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DA7ED4-C557-4C0C-9042-80B99860F1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E5A6C48-2A33-4739-82A5-CFD3A507C0A4}"/>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9840B9E-59A0-4B1B-B2BA-E7AFB1F390E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56708B7-7E45-48CA-A68A-5BFA3116153E}"/>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4089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F77B33-3B16-474E-9D61-342128A01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0C0DD06-466D-4070-B1CF-1DA5046BC2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57D655E-8CB1-4CBB-B52C-94E70842A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E883315-C661-459A-99CB-E00E9B379CEC}"/>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D0053D2-5876-4817-A364-82D5F8AD0E0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3A51939-FAAB-4DC8-A8AD-B96E2163AEAE}"/>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37007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E36776-4511-41C2-AE48-5CF62A772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0816C48-1492-4F57-9592-120281AAB5C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B65105-72E2-4F31-9BA0-133D7341EE58}"/>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A920FF2-94C5-432E-AC77-30189DA551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1AE292F-9933-47F2-B7A0-C59734489F3F}"/>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5624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3C84DA7-38EE-4AED-A89B-61E639368C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0C4A0C3-4603-426D-B31B-4F9BF1818C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B83CD6-F2A1-421D-9E3F-9C632BE5E2F6}"/>
              </a:ext>
            </a:extLst>
          </p:cNvPr>
          <p:cNvSpPr>
            <a:spLocks noGrp="1"/>
          </p:cNvSpPr>
          <p:nvPr>
            <p:ph type="dt" sz="half" idx="10"/>
          </p:nvPr>
        </p:nvSpPr>
        <p:spPr/>
        <p:txBody>
          <a:body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C56A5FB-CF09-4AF2-A4AF-6F4EADBD1F9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35F3AF5-AEE0-4F27-A8DF-4C0ED303F55B}"/>
              </a:ext>
            </a:extLst>
          </p:cNvPr>
          <p:cNvSpPr>
            <a:spLocks noGrp="1"/>
          </p:cNvSpPr>
          <p:nvPr>
            <p:ph type="sldNum" sz="quarter" idx="12"/>
          </p:nvPr>
        </p:nvSpPr>
        <p:spPr/>
        <p:txBody>
          <a:body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5349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647E62B1-D5DE-4E1E-AF48-9E8DA15EDC86}"/>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endParaRPr lang="en-US"/>
          </a:p>
        </p:txBody>
      </p:sp>
      <p:sp>
        <p:nvSpPr>
          <p:cNvPr id="3" name="Antrinis pavadinimas 2">
            <a:extLst>
              <a:ext uri="{FF2B5EF4-FFF2-40B4-BE49-F238E27FC236}">
                <a16:creationId xmlns="" xmlns:a16="http://schemas.microsoft.com/office/drawing/2014/main" id="{F9563E01-1E6C-4E87-BF6A-D893DE9CA7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a:p>
        </p:txBody>
      </p:sp>
      <p:sp>
        <p:nvSpPr>
          <p:cNvPr id="4" name="Datos vietos rezervavimo ženklas 3">
            <a:extLst>
              <a:ext uri="{FF2B5EF4-FFF2-40B4-BE49-F238E27FC236}">
                <a16:creationId xmlns="" xmlns:a16="http://schemas.microsoft.com/office/drawing/2014/main" id="{D7969EF5-551A-4D3A-9AA5-9E915D9CB976}"/>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5" name="Poraštės vietos rezervavimo ženklas 4">
            <a:extLst>
              <a:ext uri="{FF2B5EF4-FFF2-40B4-BE49-F238E27FC236}">
                <a16:creationId xmlns="" xmlns:a16="http://schemas.microsoft.com/office/drawing/2014/main" id="{B466444C-2B25-48C1-AB55-EE9B29CFD747}"/>
              </a:ext>
            </a:extLst>
          </p:cNvPr>
          <p:cNvSpPr>
            <a:spLocks noGrp="1"/>
          </p:cNvSpPr>
          <p:nvPr>
            <p:ph type="ftr" sz="quarter" idx="11"/>
          </p:nvPr>
        </p:nvSpPr>
        <p:spPr/>
        <p:txBody>
          <a:bodyPr/>
          <a:lstStyle/>
          <a:p>
            <a:endParaRPr lang="en-US">
              <a:solidFill>
                <a:prstClr val="black">
                  <a:tint val="75000"/>
                </a:prstClr>
              </a:solidFill>
            </a:endParaRPr>
          </a:p>
        </p:txBody>
      </p:sp>
      <p:sp>
        <p:nvSpPr>
          <p:cNvPr id="6" name="Skaidrės numerio vietos rezervavimo ženklas 5">
            <a:extLst>
              <a:ext uri="{FF2B5EF4-FFF2-40B4-BE49-F238E27FC236}">
                <a16:creationId xmlns="" xmlns:a16="http://schemas.microsoft.com/office/drawing/2014/main" id="{6F7D86CF-C914-4AC9-979D-5B34D7E9DD71}"/>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59276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1CE7DA1F-059B-4AC8-83FB-A9E1E36B7079}"/>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 xmlns:a16="http://schemas.microsoft.com/office/drawing/2014/main" id="{546C7048-9B0D-4541-87BA-948C92B3F5EA}"/>
              </a:ext>
            </a:extLst>
          </p:cNvPr>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 xmlns:a16="http://schemas.microsoft.com/office/drawing/2014/main" id="{18A0DABE-6C86-4B8A-873D-79CED72094D3}"/>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5" name="Poraštės vietos rezervavimo ženklas 4">
            <a:extLst>
              <a:ext uri="{FF2B5EF4-FFF2-40B4-BE49-F238E27FC236}">
                <a16:creationId xmlns="" xmlns:a16="http://schemas.microsoft.com/office/drawing/2014/main" id="{DA9E6824-9597-4998-AB5B-AAD87AE73B17}"/>
              </a:ext>
            </a:extLst>
          </p:cNvPr>
          <p:cNvSpPr>
            <a:spLocks noGrp="1"/>
          </p:cNvSpPr>
          <p:nvPr>
            <p:ph type="ftr" sz="quarter" idx="11"/>
          </p:nvPr>
        </p:nvSpPr>
        <p:spPr/>
        <p:txBody>
          <a:bodyPr/>
          <a:lstStyle/>
          <a:p>
            <a:endParaRPr lang="en-US">
              <a:solidFill>
                <a:prstClr val="black">
                  <a:tint val="75000"/>
                </a:prstClr>
              </a:solidFill>
            </a:endParaRPr>
          </a:p>
        </p:txBody>
      </p:sp>
      <p:sp>
        <p:nvSpPr>
          <p:cNvPr id="6" name="Skaidrės numerio vietos rezervavimo ženklas 5">
            <a:extLst>
              <a:ext uri="{FF2B5EF4-FFF2-40B4-BE49-F238E27FC236}">
                <a16:creationId xmlns="" xmlns:a16="http://schemas.microsoft.com/office/drawing/2014/main" id="{7EBDC9B1-393D-4813-8080-F6DCCCE729F8}"/>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03199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2C3F9E57-00FE-421A-8A6F-076AAF75CB4C}"/>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endParaRPr lang="en-US"/>
          </a:p>
        </p:txBody>
      </p:sp>
      <p:sp>
        <p:nvSpPr>
          <p:cNvPr id="3" name="Teksto vietos rezervavimo ženklas 2">
            <a:extLst>
              <a:ext uri="{FF2B5EF4-FFF2-40B4-BE49-F238E27FC236}">
                <a16:creationId xmlns="" xmlns:a16="http://schemas.microsoft.com/office/drawing/2014/main" id="{99896427-1FC0-4BFA-9B98-BFD8597580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a:extLst>
              <a:ext uri="{FF2B5EF4-FFF2-40B4-BE49-F238E27FC236}">
                <a16:creationId xmlns="" xmlns:a16="http://schemas.microsoft.com/office/drawing/2014/main" id="{6C184D0C-6898-46A9-9182-76F69D342212}"/>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5" name="Poraštės vietos rezervavimo ženklas 4">
            <a:extLst>
              <a:ext uri="{FF2B5EF4-FFF2-40B4-BE49-F238E27FC236}">
                <a16:creationId xmlns="" xmlns:a16="http://schemas.microsoft.com/office/drawing/2014/main" id="{8DB5AFF1-E93A-4FE4-8DFA-65368815A2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kaidrės numerio vietos rezervavimo ženklas 5">
            <a:extLst>
              <a:ext uri="{FF2B5EF4-FFF2-40B4-BE49-F238E27FC236}">
                <a16:creationId xmlns="" xmlns:a16="http://schemas.microsoft.com/office/drawing/2014/main" id="{7091CC74-E164-418A-A4B1-F143C985A3FC}"/>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414953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6DD13E2D-0CC6-4FEE-A681-458CA5982CC1}"/>
              </a:ext>
            </a:extLst>
          </p:cNvPr>
          <p:cNvSpPr>
            <a:spLocks noGrp="1"/>
          </p:cNvSpPr>
          <p:nvPr>
            <p:ph type="title"/>
          </p:nvPr>
        </p:nvSpPr>
        <p:spPr/>
        <p:txBody>
          <a:bodyPr/>
          <a:lstStyle/>
          <a:p>
            <a:r>
              <a:rPr lang="lt-LT"/>
              <a:t>Spustelėję redaguokite stilių</a:t>
            </a:r>
            <a:endParaRPr lang="en-US"/>
          </a:p>
        </p:txBody>
      </p:sp>
      <p:sp>
        <p:nvSpPr>
          <p:cNvPr id="3" name="Turinio vietos rezervavimo ženklas 2">
            <a:extLst>
              <a:ext uri="{FF2B5EF4-FFF2-40B4-BE49-F238E27FC236}">
                <a16:creationId xmlns="" xmlns:a16="http://schemas.microsoft.com/office/drawing/2014/main" id="{AA3C3339-22E1-4A69-8EC8-4E7B703FF34B}"/>
              </a:ext>
            </a:extLst>
          </p:cNvPr>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urinio vietos rezervavimo ženklas 3">
            <a:extLst>
              <a:ext uri="{FF2B5EF4-FFF2-40B4-BE49-F238E27FC236}">
                <a16:creationId xmlns="" xmlns:a16="http://schemas.microsoft.com/office/drawing/2014/main" id="{65EAC618-AF2F-4966-8AA4-84A2F036E124}"/>
              </a:ext>
            </a:extLst>
          </p:cNvPr>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Datos vietos rezervavimo ženklas 4">
            <a:extLst>
              <a:ext uri="{FF2B5EF4-FFF2-40B4-BE49-F238E27FC236}">
                <a16:creationId xmlns="" xmlns:a16="http://schemas.microsoft.com/office/drawing/2014/main" id="{6C93D910-F1FB-4128-A782-D3121AA7D979}"/>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6" name="Poraštės vietos rezervavimo ženklas 5">
            <a:extLst>
              <a:ext uri="{FF2B5EF4-FFF2-40B4-BE49-F238E27FC236}">
                <a16:creationId xmlns="" xmlns:a16="http://schemas.microsoft.com/office/drawing/2014/main" id="{8444F0E7-3803-40FA-92AE-C9BFFC4F36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kaidrės numerio vietos rezervavimo ženklas 6">
            <a:extLst>
              <a:ext uri="{FF2B5EF4-FFF2-40B4-BE49-F238E27FC236}">
                <a16:creationId xmlns="" xmlns:a16="http://schemas.microsoft.com/office/drawing/2014/main" id="{3283FBE3-EE9A-45C0-9F4F-F8210675AE80}"/>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32737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FE87651B-EF79-46C4-85F1-3EF8D3336FC5}"/>
              </a:ext>
            </a:extLst>
          </p:cNvPr>
          <p:cNvSpPr>
            <a:spLocks noGrp="1"/>
          </p:cNvSpPr>
          <p:nvPr>
            <p:ph type="title"/>
          </p:nvPr>
        </p:nvSpPr>
        <p:spPr>
          <a:xfrm>
            <a:off x="839788" y="365125"/>
            <a:ext cx="10515600" cy="1325563"/>
          </a:xfrm>
        </p:spPr>
        <p:txBody>
          <a:bodyPr/>
          <a:lstStyle/>
          <a:p>
            <a:r>
              <a:rPr lang="lt-LT"/>
              <a:t>Spustelėję redaguokite stilių</a:t>
            </a:r>
            <a:endParaRPr lang="en-US"/>
          </a:p>
        </p:txBody>
      </p:sp>
      <p:sp>
        <p:nvSpPr>
          <p:cNvPr id="3" name="Teksto vietos rezervavimo ženklas 2">
            <a:extLst>
              <a:ext uri="{FF2B5EF4-FFF2-40B4-BE49-F238E27FC236}">
                <a16:creationId xmlns="" xmlns:a16="http://schemas.microsoft.com/office/drawing/2014/main" id="{102804C8-2E3D-4D62-9BDB-8CE52C3DFD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a:extLst>
              <a:ext uri="{FF2B5EF4-FFF2-40B4-BE49-F238E27FC236}">
                <a16:creationId xmlns="" xmlns:a16="http://schemas.microsoft.com/office/drawing/2014/main" id="{F0A65CF1-37C8-4A9F-9756-4EAFB8E095F1}"/>
              </a:ext>
            </a:extLst>
          </p:cNvPr>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ksto vietos rezervavimo ženklas 4">
            <a:extLst>
              <a:ext uri="{FF2B5EF4-FFF2-40B4-BE49-F238E27FC236}">
                <a16:creationId xmlns="" xmlns:a16="http://schemas.microsoft.com/office/drawing/2014/main" id="{C7DF3A57-7B57-4AA5-B887-18AF84F2A1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a:extLst>
              <a:ext uri="{FF2B5EF4-FFF2-40B4-BE49-F238E27FC236}">
                <a16:creationId xmlns="" xmlns:a16="http://schemas.microsoft.com/office/drawing/2014/main" id="{DEE8FDF1-316F-4D7E-844C-5872E170E320}"/>
              </a:ext>
            </a:extLst>
          </p:cNvPr>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os vietos rezervavimo ženklas 6">
            <a:extLst>
              <a:ext uri="{FF2B5EF4-FFF2-40B4-BE49-F238E27FC236}">
                <a16:creationId xmlns="" xmlns:a16="http://schemas.microsoft.com/office/drawing/2014/main" id="{F7A1D559-4029-4379-B2A2-95D224D9DDF0}"/>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8" name="Poraštės vietos rezervavimo ženklas 7">
            <a:extLst>
              <a:ext uri="{FF2B5EF4-FFF2-40B4-BE49-F238E27FC236}">
                <a16:creationId xmlns="" xmlns:a16="http://schemas.microsoft.com/office/drawing/2014/main" id="{E113E9F2-8A55-46EB-9BC9-A8F4C02B4B7B}"/>
              </a:ext>
            </a:extLst>
          </p:cNvPr>
          <p:cNvSpPr>
            <a:spLocks noGrp="1"/>
          </p:cNvSpPr>
          <p:nvPr>
            <p:ph type="ftr" sz="quarter" idx="11"/>
          </p:nvPr>
        </p:nvSpPr>
        <p:spPr/>
        <p:txBody>
          <a:bodyPr/>
          <a:lstStyle/>
          <a:p>
            <a:endParaRPr lang="en-US">
              <a:solidFill>
                <a:prstClr val="black">
                  <a:tint val="75000"/>
                </a:prstClr>
              </a:solidFill>
            </a:endParaRPr>
          </a:p>
        </p:txBody>
      </p:sp>
      <p:sp>
        <p:nvSpPr>
          <p:cNvPr id="9" name="Skaidrės numerio vietos rezervavimo ženklas 8">
            <a:extLst>
              <a:ext uri="{FF2B5EF4-FFF2-40B4-BE49-F238E27FC236}">
                <a16:creationId xmlns="" xmlns:a16="http://schemas.microsoft.com/office/drawing/2014/main" id="{03810056-6CB8-4509-9DB5-6C4C15312548}"/>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9263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3571C4DA-DB7F-4BC5-A5EC-298262AF9673}"/>
              </a:ext>
            </a:extLst>
          </p:cNvPr>
          <p:cNvSpPr>
            <a:spLocks noGrp="1"/>
          </p:cNvSpPr>
          <p:nvPr>
            <p:ph type="title"/>
          </p:nvPr>
        </p:nvSpPr>
        <p:spPr>
          <a:xfrm>
            <a:off x="839788" y="365125"/>
            <a:ext cx="10515600" cy="1325563"/>
          </a:xfrm>
        </p:spPr>
        <p:txBody>
          <a:bodyPr/>
          <a:lstStyle/>
          <a:p>
            <a:r>
              <a:rPr lang="lt-LT"/>
              <a:t>Spustelėję redaguokite stilių</a:t>
            </a:r>
            <a:endParaRPr lang="en-US"/>
          </a:p>
        </p:txBody>
      </p:sp>
      <p:sp>
        <p:nvSpPr>
          <p:cNvPr id="3" name="Teksto vietos rezervavimo ženklas 2">
            <a:extLst>
              <a:ext uri="{FF2B5EF4-FFF2-40B4-BE49-F238E27FC236}">
                <a16:creationId xmlns="" xmlns:a16="http://schemas.microsoft.com/office/drawing/2014/main" id="{3FF26600-B5D5-4B0F-84DA-85FA6B71CF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a:extLst>
              <a:ext uri="{FF2B5EF4-FFF2-40B4-BE49-F238E27FC236}">
                <a16:creationId xmlns="" xmlns:a16="http://schemas.microsoft.com/office/drawing/2014/main" id="{B7F13FD5-52E9-4F38-8CD1-657BC4A167B8}"/>
              </a:ext>
            </a:extLst>
          </p:cNvPr>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5" name="Teksto vietos rezervavimo ženklas 4">
            <a:extLst>
              <a:ext uri="{FF2B5EF4-FFF2-40B4-BE49-F238E27FC236}">
                <a16:creationId xmlns="" xmlns:a16="http://schemas.microsoft.com/office/drawing/2014/main" id="{14FBE1D9-B68A-4BEE-B15D-EA4FE8F710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a:extLst>
              <a:ext uri="{FF2B5EF4-FFF2-40B4-BE49-F238E27FC236}">
                <a16:creationId xmlns="" xmlns:a16="http://schemas.microsoft.com/office/drawing/2014/main" id="{FA423A97-AC38-4E2F-9ADC-73ADA74A8AEE}"/>
              </a:ext>
            </a:extLst>
          </p:cNvPr>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7" name="Datos vietos rezervavimo ženklas 6">
            <a:extLst>
              <a:ext uri="{FF2B5EF4-FFF2-40B4-BE49-F238E27FC236}">
                <a16:creationId xmlns="" xmlns:a16="http://schemas.microsoft.com/office/drawing/2014/main" id="{2B9A8D0D-DB63-4A24-BD24-AF976538C7E5}"/>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8" name="Poraštės vietos rezervavimo ženklas 7">
            <a:extLst>
              <a:ext uri="{FF2B5EF4-FFF2-40B4-BE49-F238E27FC236}">
                <a16:creationId xmlns="" xmlns:a16="http://schemas.microsoft.com/office/drawing/2014/main" id="{56F0BD72-AE5B-4B5C-BCE8-DDCC6EEA8A64}"/>
              </a:ext>
            </a:extLst>
          </p:cNvPr>
          <p:cNvSpPr>
            <a:spLocks noGrp="1"/>
          </p:cNvSpPr>
          <p:nvPr>
            <p:ph type="ftr" sz="quarter" idx="11"/>
          </p:nvPr>
        </p:nvSpPr>
        <p:spPr/>
        <p:txBody>
          <a:bodyPr/>
          <a:lstStyle/>
          <a:p>
            <a:endParaRPr lang="en-US"/>
          </a:p>
        </p:txBody>
      </p:sp>
      <p:sp>
        <p:nvSpPr>
          <p:cNvPr id="9" name="Skaidrės numerio vietos rezervavimo ženklas 8">
            <a:extLst>
              <a:ext uri="{FF2B5EF4-FFF2-40B4-BE49-F238E27FC236}">
                <a16:creationId xmlns="" xmlns:a16="http://schemas.microsoft.com/office/drawing/2014/main" id="{E306D604-56BD-468C-93C2-5EB4031E0A32}"/>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3876269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AB3114FC-2ADE-4C87-B52D-9381FFD0EABE}"/>
              </a:ext>
            </a:extLst>
          </p:cNvPr>
          <p:cNvSpPr>
            <a:spLocks noGrp="1"/>
          </p:cNvSpPr>
          <p:nvPr>
            <p:ph type="title"/>
          </p:nvPr>
        </p:nvSpPr>
        <p:spPr/>
        <p:txBody>
          <a:bodyPr/>
          <a:lstStyle/>
          <a:p>
            <a:r>
              <a:rPr lang="lt-LT"/>
              <a:t>Spustelėję redaguokite stilių</a:t>
            </a:r>
            <a:endParaRPr lang="en-US"/>
          </a:p>
        </p:txBody>
      </p:sp>
      <p:sp>
        <p:nvSpPr>
          <p:cNvPr id="3" name="Datos vietos rezervavimo ženklas 2">
            <a:extLst>
              <a:ext uri="{FF2B5EF4-FFF2-40B4-BE49-F238E27FC236}">
                <a16:creationId xmlns="" xmlns:a16="http://schemas.microsoft.com/office/drawing/2014/main" id="{A7E9E101-15E3-429D-9528-0F18BE487FA6}"/>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4" name="Poraštės vietos rezervavimo ženklas 3">
            <a:extLst>
              <a:ext uri="{FF2B5EF4-FFF2-40B4-BE49-F238E27FC236}">
                <a16:creationId xmlns="" xmlns:a16="http://schemas.microsoft.com/office/drawing/2014/main" id="{FE2A4730-12BA-4A7D-BFBE-604DE4CBC0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kaidrės numerio vietos rezervavimo ženklas 4">
            <a:extLst>
              <a:ext uri="{FF2B5EF4-FFF2-40B4-BE49-F238E27FC236}">
                <a16:creationId xmlns="" xmlns:a16="http://schemas.microsoft.com/office/drawing/2014/main" id="{89934E74-062F-4FC4-9AF3-9DF911D072D1}"/>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413016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 xmlns:a16="http://schemas.microsoft.com/office/drawing/2014/main" id="{661B1F44-BC3C-4750-AA95-10781E96F818}"/>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3" name="Poraštės vietos rezervavimo ženklas 2">
            <a:extLst>
              <a:ext uri="{FF2B5EF4-FFF2-40B4-BE49-F238E27FC236}">
                <a16:creationId xmlns="" xmlns:a16="http://schemas.microsoft.com/office/drawing/2014/main" id="{47425A96-E331-480C-822C-C5B0A1CDEFCA}"/>
              </a:ext>
            </a:extLst>
          </p:cNvPr>
          <p:cNvSpPr>
            <a:spLocks noGrp="1"/>
          </p:cNvSpPr>
          <p:nvPr>
            <p:ph type="ftr" sz="quarter" idx="11"/>
          </p:nvPr>
        </p:nvSpPr>
        <p:spPr/>
        <p:txBody>
          <a:bodyPr/>
          <a:lstStyle/>
          <a:p>
            <a:endParaRPr lang="en-US">
              <a:solidFill>
                <a:prstClr val="black">
                  <a:tint val="75000"/>
                </a:prstClr>
              </a:solidFill>
            </a:endParaRPr>
          </a:p>
        </p:txBody>
      </p:sp>
      <p:sp>
        <p:nvSpPr>
          <p:cNvPr id="4" name="Skaidrės numerio vietos rezervavimo ženklas 3">
            <a:extLst>
              <a:ext uri="{FF2B5EF4-FFF2-40B4-BE49-F238E27FC236}">
                <a16:creationId xmlns="" xmlns:a16="http://schemas.microsoft.com/office/drawing/2014/main" id="{F058553B-5159-435D-8CAA-767E82299EAA}"/>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740917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712F41C2-D4B7-48DA-9DA0-0D495DE3196C}"/>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Turinio vietos rezervavimo ženklas 2">
            <a:extLst>
              <a:ext uri="{FF2B5EF4-FFF2-40B4-BE49-F238E27FC236}">
                <a16:creationId xmlns="" xmlns:a16="http://schemas.microsoft.com/office/drawing/2014/main" id="{482FEDD2-EFE3-4079-B37E-DA6E6CFFE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ksto vietos rezervavimo ženklas 3">
            <a:extLst>
              <a:ext uri="{FF2B5EF4-FFF2-40B4-BE49-F238E27FC236}">
                <a16:creationId xmlns="" xmlns:a16="http://schemas.microsoft.com/office/drawing/2014/main" id="{7B706726-4FCC-4074-A9C5-DB09665C0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 xmlns:a16="http://schemas.microsoft.com/office/drawing/2014/main" id="{679F9B70-BBEB-4F46-8F27-4ED0810E1DF3}"/>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6" name="Poraštės vietos rezervavimo ženklas 5">
            <a:extLst>
              <a:ext uri="{FF2B5EF4-FFF2-40B4-BE49-F238E27FC236}">
                <a16:creationId xmlns="" xmlns:a16="http://schemas.microsoft.com/office/drawing/2014/main" id="{6060AD15-418D-492F-8EFF-97FD6FAD3103}"/>
              </a:ext>
            </a:extLst>
          </p:cNvPr>
          <p:cNvSpPr>
            <a:spLocks noGrp="1"/>
          </p:cNvSpPr>
          <p:nvPr>
            <p:ph type="ftr" sz="quarter" idx="11"/>
          </p:nvPr>
        </p:nvSpPr>
        <p:spPr/>
        <p:txBody>
          <a:bodyPr/>
          <a:lstStyle/>
          <a:p>
            <a:endParaRPr lang="en-US">
              <a:solidFill>
                <a:prstClr val="black">
                  <a:tint val="75000"/>
                </a:prstClr>
              </a:solidFill>
            </a:endParaRPr>
          </a:p>
        </p:txBody>
      </p:sp>
      <p:sp>
        <p:nvSpPr>
          <p:cNvPr id="7" name="Skaidrės numerio vietos rezervavimo ženklas 6">
            <a:extLst>
              <a:ext uri="{FF2B5EF4-FFF2-40B4-BE49-F238E27FC236}">
                <a16:creationId xmlns="" xmlns:a16="http://schemas.microsoft.com/office/drawing/2014/main" id="{9E4AEB6D-4F5C-46F8-9671-A0E1BF15B470}"/>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69758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7E3F8F13-1483-4D2E-BAFC-555E7E3B8657}"/>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Paveikslėlio vietos rezervavimo ženklas 2">
            <a:extLst>
              <a:ext uri="{FF2B5EF4-FFF2-40B4-BE49-F238E27FC236}">
                <a16:creationId xmlns="" xmlns:a16="http://schemas.microsoft.com/office/drawing/2014/main" id="{683C4402-A0F9-4368-ACCF-84D0C69EC0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a:extLst>
              <a:ext uri="{FF2B5EF4-FFF2-40B4-BE49-F238E27FC236}">
                <a16:creationId xmlns="" xmlns:a16="http://schemas.microsoft.com/office/drawing/2014/main" id="{ABC6255F-7A20-4B56-8A50-AA29BF3C6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 xmlns:a16="http://schemas.microsoft.com/office/drawing/2014/main" id="{AF0D0DFD-1B93-49B0-86AA-F17DE0C196DE}"/>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6" name="Poraštės vietos rezervavimo ženklas 5">
            <a:extLst>
              <a:ext uri="{FF2B5EF4-FFF2-40B4-BE49-F238E27FC236}">
                <a16:creationId xmlns="" xmlns:a16="http://schemas.microsoft.com/office/drawing/2014/main" id="{364CAE0D-5050-40DE-AC98-899B6AD762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kaidrės numerio vietos rezervavimo ženklas 6">
            <a:extLst>
              <a:ext uri="{FF2B5EF4-FFF2-40B4-BE49-F238E27FC236}">
                <a16:creationId xmlns="" xmlns:a16="http://schemas.microsoft.com/office/drawing/2014/main" id="{38AF84FC-E52E-408C-A706-DAF5630092A3}"/>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63769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BAA14A23-4645-416F-BCF3-462B9221FE3B}"/>
              </a:ext>
            </a:extLst>
          </p:cNvPr>
          <p:cNvSpPr>
            <a:spLocks noGrp="1"/>
          </p:cNvSpPr>
          <p:nvPr>
            <p:ph type="title"/>
          </p:nvPr>
        </p:nvSpPr>
        <p:spPr/>
        <p:txBody>
          <a:bodyPr/>
          <a:lstStyle/>
          <a:p>
            <a:r>
              <a:rPr lang="lt-LT"/>
              <a:t>Spustelėję redaguokite stilių</a:t>
            </a:r>
            <a:endParaRPr lang="en-US"/>
          </a:p>
        </p:txBody>
      </p:sp>
      <p:sp>
        <p:nvSpPr>
          <p:cNvPr id="3" name="Vertikalaus teksto vietos rezervavimo ženklas 2">
            <a:extLst>
              <a:ext uri="{FF2B5EF4-FFF2-40B4-BE49-F238E27FC236}">
                <a16:creationId xmlns="" xmlns:a16="http://schemas.microsoft.com/office/drawing/2014/main" id="{BD50F91C-4490-4014-BB21-C74D0909C44C}"/>
              </a:ext>
            </a:extLst>
          </p:cNvPr>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 xmlns:a16="http://schemas.microsoft.com/office/drawing/2014/main" id="{BF74D0F7-EEE5-4E5F-AF3D-712EBC8D381B}"/>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5" name="Poraštės vietos rezervavimo ženklas 4">
            <a:extLst>
              <a:ext uri="{FF2B5EF4-FFF2-40B4-BE49-F238E27FC236}">
                <a16:creationId xmlns="" xmlns:a16="http://schemas.microsoft.com/office/drawing/2014/main" id="{2EFBD82A-0274-4D04-9109-BEEBC0B6BA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kaidrės numerio vietos rezervavimo ženklas 5">
            <a:extLst>
              <a:ext uri="{FF2B5EF4-FFF2-40B4-BE49-F238E27FC236}">
                <a16:creationId xmlns="" xmlns:a16="http://schemas.microsoft.com/office/drawing/2014/main" id="{005D02A2-519C-4B3B-AC29-23A54CEDD814}"/>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470704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 xmlns:a16="http://schemas.microsoft.com/office/drawing/2014/main" id="{1F21A4D8-7F5C-4AFE-B1CD-5BA8D4A9BB5F}"/>
              </a:ext>
            </a:extLst>
          </p:cNvPr>
          <p:cNvSpPr>
            <a:spLocks noGrp="1"/>
          </p:cNvSpPr>
          <p:nvPr>
            <p:ph type="title" orient="vert"/>
          </p:nvPr>
        </p:nvSpPr>
        <p:spPr>
          <a:xfrm>
            <a:off x="8724900" y="365125"/>
            <a:ext cx="2628900" cy="5811838"/>
          </a:xfrm>
        </p:spPr>
        <p:txBody>
          <a:bodyPr vert="eaVert"/>
          <a:lstStyle/>
          <a:p>
            <a:r>
              <a:rPr lang="lt-LT"/>
              <a:t>Spustelėję redaguokite stilių</a:t>
            </a:r>
            <a:endParaRPr lang="en-US"/>
          </a:p>
        </p:txBody>
      </p:sp>
      <p:sp>
        <p:nvSpPr>
          <p:cNvPr id="3" name="Vertikalaus teksto vietos rezervavimo ženklas 2">
            <a:extLst>
              <a:ext uri="{FF2B5EF4-FFF2-40B4-BE49-F238E27FC236}">
                <a16:creationId xmlns="" xmlns:a16="http://schemas.microsoft.com/office/drawing/2014/main" id="{A8B067C7-D31B-49FF-B43A-6BF280A5C56B}"/>
              </a:ext>
            </a:extLst>
          </p:cNvPr>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 xmlns:a16="http://schemas.microsoft.com/office/drawing/2014/main" id="{346AB5C7-38AE-4152-8D22-D171198EAA22}"/>
              </a:ext>
            </a:extLst>
          </p:cNvPr>
          <p:cNvSpPr>
            <a:spLocks noGrp="1"/>
          </p:cNvSpPr>
          <p:nvPr>
            <p:ph type="dt" sz="half" idx="10"/>
          </p:nvPr>
        </p:nvSpPr>
        <p:spPr/>
        <p:txBody>
          <a:body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5" name="Poraštės vietos rezervavimo ženklas 4">
            <a:extLst>
              <a:ext uri="{FF2B5EF4-FFF2-40B4-BE49-F238E27FC236}">
                <a16:creationId xmlns="" xmlns:a16="http://schemas.microsoft.com/office/drawing/2014/main" id="{88EA7915-3FB6-48BF-820D-9E5206C72E61}"/>
              </a:ext>
            </a:extLst>
          </p:cNvPr>
          <p:cNvSpPr>
            <a:spLocks noGrp="1"/>
          </p:cNvSpPr>
          <p:nvPr>
            <p:ph type="ftr" sz="quarter" idx="11"/>
          </p:nvPr>
        </p:nvSpPr>
        <p:spPr/>
        <p:txBody>
          <a:bodyPr/>
          <a:lstStyle/>
          <a:p>
            <a:endParaRPr lang="en-US">
              <a:solidFill>
                <a:prstClr val="black">
                  <a:tint val="75000"/>
                </a:prstClr>
              </a:solidFill>
            </a:endParaRPr>
          </a:p>
        </p:txBody>
      </p:sp>
      <p:sp>
        <p:nvSpPr>
          <p:cNvPr id="6" name="Skaidrės numerio vietos rezervavimo ženklas 5">
            <a:extLst>
              <a:ext uri="{FF2B5EF4-FFF2-40B4-BE49-F238E27FC236}">
                <a16:creationId xmlns="" xmlns:a16="http://schemas.microsoft.com/office/drawing/2014/main" id="{9A79FB83-FA0E-4BB8-A03F-C4D3D8B34F70}"/>
              </a:ext>
            </a:extLst>
          </p:cNvPr>
          <p:cNvSpPr>
            <a:spLocks noGrp="1"/>
          </p:cNvSpPr>
          <p:nvPr>
            <p:ph type="sldNum" sz="quarter" idx="12"/>
          </p:nvPr>
        </p:nvSpPr>
        <p:spPr/>
        <p:txBody>
          <a:body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02552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lt-LT"/>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338223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4109567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4915777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838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6172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99959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529BE992-883F-46A9-96B2-99251A604DA0}"/>
              </a:ext>
            </a:extLst>
          </p:cNvPr>
          <p:cNvSpPr>
            <a:spLocks noGrp="1"/>
          </p:cNvSpPr>
          <p:nvPr>
            <p:ph type="title"/>
          </p:nvPr>
        </p:nvSpPr>
        <p:spPr/>
        <p:txBody>
          <a:bodyPr/>
          <a:lstStyle/>
          <a:p>
            <a:r>
              <a:rPr lang="lt-LT"/>
              <a:t>Spustelėję redaguokite stilių</a:t>
            </a:r>
            <a:endParaRPr lang="en-US"/>
          </a:p>
        </p:txBody>
      </p:sp>
      <p:sp>
        <p:nvSpPr>
          <p:cNvPr id="3" name="Datos vietos rezervavimo ženklas 2">
            <a:extLst>
              <a:ext uri="{FF2B5EF4-FFF2-40B4-BE49-F238E27FC236}">
                <a16:creationId xmlns="" xmlns:a16="http://schemas.microsoft.com/office/drawing/2014/main" id="{3566E801-397F-4219-817F-EE4386A65141}"/>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4" name="Poraštės vietos rezervavimo ženklas 3">
            <a:extLst>
              <a:ext uri="{FF2B5EF4-FFF2-40B4-BE49-F238E27FC236}">
                <a16:creationId xmlns="" xmlns:a16="http://schemas.microsoft.com/office/drawing/2014/main" id="{DF027F4B-4764-4454-A907-45C1D0588654}"/>
              </a:ext>
            </a:extLst>
          </p:cNvPr>
          <p:cNvSpPr>
            <a:spLocks noGrp="1"/>
          </p:cNvSpPr>
          <p:nvPr>
            <p:ph type="ftr" sz="quarter" idx="11"/>
          </p:nvPr>
        </p:nvSpPr>
        <p:spPr/>
        <p:txBody>
          <a:bodyPr/>
          <a:lstStyle/>
          <a:p>
            <a:endParaRPr lang="en-US"/>
          </a:p>
        </p:txBody>
      </p:sp>
      <p:sp>
        <p:nvSpPr>
          <p:cNvPr id="5" name="Skaidrės numerio vietos rezervavimo ženklas 4">
            <a:extLst>
              <a:ext uri="{FF2B5EF4-FFF2-40B4-BE49-F238E27FC236}">
                <a16:creationId xmlns="" xmlns:a16="http://schemas.microsoft.com/office/drawing/2014/main" id="{0F61BF26-3AF5-4F80-920E-3AD9D52F329C}"/>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34352544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8" name="Poraštės vietos rezervavimo ženklas 7"/>
          <p:cNvSpPr>
            <a:spLocks noGrp="1"/>
          </p:cNvSpPr>
          <p:nvPr>
            <p:ph type="ftr" sz="quarter" idx="11"/>
          </p:nvPr>
        </p:nvSpPr>
        <p:spPr/>
        <p:txBody>
          <a:bodyPr/>
          <a:lstStyle/>
          <a:p>
            <a:endParaRPr lang="lt-LT">
              <a:solidFill>
                <a:prstClr val="black">
                  <a:tint val="75000"/>
                </a:prstClr>
              </a:solidFill>
            </a:endParaRPr>
          </a:p>
        </p:txBody>
      </p:sp>
      <p:sp>
        <p:nvSpPr>
          <p:cNvPr id="9" name="Skaidrės numerio vietos rezervavimo ženklas 8"/>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9600726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4" name="Poraštės vietos rezervavimo ženklas 3"/>
          <p:cNvSpPr>
            <a:spLocks noGrp="1"/>
          </p:cNvSpPr>
          <p:nvPr>
            <p:ph type="ftr" sz="quarter" idx="11"/>
          </p:nvPr>
        </p:nvSpPr>
        <p:spPr/>
        <p:txBody>
          <a:bodyPr/>
          <a:lstStyle/>
          <a:p>
            <a:endParaRPr lang="lt-LT">
              <a:solidFill>
                <a:prstClr val="black">
                  <a:tint val="75000"/>
                </a:prstClr>
              </a:solidFill>
            </a:endParaRPr>
          </a:p>
        </p:txBody>
      </p:sp>
      <p:sp>
        <p:nvSpPr>
          <p:cNvPr id="5" name="Skaidrės numerio vietos rezervavimo ženklas 4"/>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3447993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3" name="Poraštės vietos rezervavimo ženklas 2"/>
          <p:cNvSpPr>
            <a:spLocks noGrp="1"/>
          </p:cNvSpPr>
          <p:nvPr>
            <p:ph type="ftr" sz="quarter" idx="11"/>
          </p:nvPr>
        </p:nvSpPr>
        <p:spPr/>
        <p:txBody>
          <a:bodyPr/>
          <a:lstStyle/>
          <a:p>
            <a:endParaRPr lang="lt-LT">
              <a:solidFill>
                <a:prstClr val="black">
                  <a:tint val="75000"/>
                </a:prstClr>
              </a:solidFill>
            </a:endParaRPr>
          </a:p>
        </p:txBody>
      </p:sp>
      <p:sp>
        <p:nvSpPr>
          <p:cNvPr id="4" name="Skaidrės numerio vietos rezervavimo ženklas 3"/>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652178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856910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6834756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5573794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29597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6100" y="2268300"/>
            <a:ext cx="61232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sp>
        <p:nvSpPr>
          <p:cNvPr id="10" name="Google Shape;10;p2"/>
          <p:cNvSpPr txBox="1">
            <a:spLocks noGrp="1"/>
          </p:cNvSpPr>
          <p:nvPr>
            <p:ph type="subTitle" idx="1"/>
          </p:nvPr>
        </p:nvSpPr>
        <p:spPr>
          <a:xfrm>
            <a:off x="1386100" y="4275200"/>
            <a:ext cx="32028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3733">
                <a:solidFill>
                  <a:srgbClr val="434343"/>
                </a:solidFill>
              </a:defRPr>
            </a:lvl2pPr>
            <a:lvl3pPr lvl="2" rtl="0">
              <a:lnSpc>
                <a:spcPct val="100000"/>
              </a:lnSpc>
              <a:spcBef>
                <a:spcPts val="0"/>
              </a:spcBef>
              <a:spcAft>
                <a:spcPts val="0"/>
              </a:spcAft>
              <a:buClr>
                <a:srgbClr val="434343"/>
              </a:buClr>
              <a:buSzPts val="2800"/>
              <a:buNone/>
              <a:defRPr sz="3733">
                <a:solidFill>
                  <a:srgbClr val="434343"/>
                </a:solidFill>
              </a:defRPr>
            </a:lvl3pPr>
            <a:lvl4pPr lvl="3" rtl="0">
              <a:lnSpc>
                <a:spcPct val="100000"/>
              </a:lnSpc>
              <a:spcBef>
                <a:spcPts val="0"/>
              </a:spcBef>
              <a:spcAft>
                <a:spcPts val="0"/>
              </a:spcAft>
              <a:buClr>
                <a:srgbClr val="434343"/>
              </a:buClr>
              <a:buSzPts val="2800"/>
              <a:buNone/>
              <a:defRPr sz="3733">
                <a:solidFill>
                  <a:srgbClr val="434343"/>
                </a:solidFill>
              </a:defRPr>
            </a:lvl4pPr>
            <a:lvl5pPr lvl="4" rtl="0">
              <a:lnSpc>
                <a:spcPct val="100000"/>
              </a:lnSpc>
              <a:spcBef>
                <a:spcPts val="0"/>
              </a:spcBef>
              <a:spcAft>
                <a:spcPts val="0"/>
              </a:spcAft>
              <a:buClr>
                <a:srgbClr val="434343"/>
              </a:buClr>
              <a:buSzPts val="2800"/>
              <a:buNone/>
              <a:defRPr sz="3733">
                <a:solidFill>
                  <a:srgbClr val="434343"/>
                </a:solidFill>
              </a:defRPr>
            </a:lvl5pPr>
            <a:lvl6pPr lvl="5" rtl="0">
              <a:lnSpc>
                <a:spcPct val="100000"/>
              </a:lnSpc>
              <a:spcBef>
                <a:spcPts val="0"/>
              </a:spcBef>
              <a:spcAft>
                <a:spcPts val="0"/>
              </a:spcAft>
              <a:buClr>
                <a:srgbClr val="434343"/>
              </a:buClr>
              <a:buSzPts val="2800"/>
              <a:buNone/>
              <a:defRPr sz="3733">
                <a:solidFill>
                  <a:srgbClr val="434343"/>
                </a:solidFill>
              </a:defRPr>
            </a:lvl6pPr>
            <a:lvl7pPr lvl="6" rtl="0">
              <a:lnSpc>
                <a:spcPct val="100000"/>
              </a:lnSpc>
              <a:spcBef>
                <a:spcPts val="0"/>
              </a:spcBef>
              <a:spcAft>
                <a:spcPts val="0"/>
              </a:spcAft>
              <a:buClr>
                <a:srgbClr val="434343"/>
              </a:buClr>
              <a:buSzPts val="2800"/>
              <a:buNone/>
              <a:defRPr sz="3733">
                <a:solidFill>
                  <a:srgbClr val="434343"/>
                </a:solidFill>
              </a:defRPr>
            </a:lvl7pPr>
            <a:lvl8pPr lvl="7" rtl="0">
              <a:lnSpc>
                <a:spcPct val="100000"/>
              </a:lnSpc>
              <a:spcBef>
                <a:spcPts val="0"/>
              </a:spcBef>
              <a:spcAft>
                <a:spcPts val="0"/>
              </a:spcAft>
              <a:buClr>
                <a:srgbClr val="434343"/>
              </a:buClr>
              <a:buSzPts val="2800"/>
              <a:buNone/>
              <a:defRPr sz="3733">
                <a:solidFill>
                  <a:srgbClr val="434343"/>
                </a:solidFill>
              </a:defRPr>
            </a:lvl8pPr>
            <a:lvl9pPr lvl="8" rtl="0">
              <a:lnSpc>
                <a:spcPct val="100000"/>
              </a:lnSpc>
              <a:spcBef>
                <a:spcPts val="0"/>
              </a:spcBef>
              <a:spcAft>
                <a:spcPts val="0"/>
              </a:spcAft>
              <a:buClr>
                <a:srgbClr val="434343"/>
              </a:buClr>
              <a:buSzPts val="2800"/>
              <a:buNone/>
              <a:defRPr sz="3733">
                <a:solidFill>
                  <a:srgbClr val="434343"/>
                </a:solidFill>
              </a:defRPr>
            </a:lvl9pPr>
          </a:lstStyle>
          <a:p>
            <a:endParaRPr/>
          </a:p>
        </p:txBody>
      </p:sp>
    </p:spTree>
    <p:extLst>
      <p:ext uri="{BB962C8B-B14F-4D97-AF65-F5344CB8AC3E}">
        <p14:creationId xmlns:p14="http://schemas.microsoft.com/office/powerpoint/2010/main" xmlns="" val="1390602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lt-LT"/>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122577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51558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 xmlns:a16="http://schemas.microsoft.com/office/drawing/2014/main" id="{E12AAB9D-C9E0-459A-B52B-308BC1F78FDC}"/>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3" name="Poraštės vietos rezervavimo ženklas 2">
            <a:extLst>
              <a:ext uri="{FF2B5EF4-FFF2-40B4-BE49-F238E27FC236}">
                <a16:creationId xmlns="" xmlns:a16="http://schemas.microsoft.com/office/drawing/2014/main" id="{59489614-213E-4F32-AE8C-15E22C5DA2DF}"/>
              </a:ext>
            </a:extLst>
          </p:cNvPr>
          <p:cNvSpPr>
            <a:spLocks noGrp="1"/>
          </p:cNvSpPr>
          <p:nvPr>
            <p:ph type="ftr" sz="quarter" idx="11"/>
          </p:nvPr>
        </p:nvSpPr>
        <p:spPr/>
        <p:txBody>
          <a:bodyPr/>
          <a:lstStyle/>
          <a:p>
            <a:endParaRPr lang="en-US"/>
          </a:p>
        </p:txBody>
      </p:sp>
      <p:sp>
        <p:nvSpPr>
          <p:cNvPr id="4" name="Skaidrės numerio vietos rezervavimo ženklas 3">
            <a:extLst>
              <a:ext uri="{FF2B5EF4-FFF2-40B4-BE49-F238E27FC236}">
                <a16:creationId xmlns="" xmlns:a16="http://schemas.microsoft.com/office/drawing/2014/main" id="{DB8B3A37-8312-42BF-8BA5-CCD7784BEA5B}"/>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40312275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38945966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838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6172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768575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8" name="Poraštės vietos rezervavimo ženklas 7"/>
          <p:cNvSpPr>
            <a:spLocks noGrp="1"/>
          </p:cNvSpPr>
          <p:nvPr>
            <p:ph type="ftr" sz="quarter" idx="11"/>
          </p:nvPr>
        </p:nvSpPr>
        <p:spPr/>
        <p:txBody>
          <a:bodyPr/>
          <a:lstStyle/>
          <a:p>
            <a:endParaRPr lang="lt-LT">
              <a:solidFill>
                <a:prstClr val="black">
                  <a:tint val="75000"/>
                </a:prstClr>
              </a:solidFill>
            </a:endParaRPr>
          </a:p>
        </p:txBody>
      </p:sp>
      <p:sp>
        <p:nvSpPr>
          <p:cNvPr id="9" name="Skaidrės numerio vietos rezervavimo ženklas 8"/>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462314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4" name="Poraštės vietos rezervavimo ženklas 3"/>
          <p:cNvSpPr>
            <a:spLocks noGrp="1"/>
          </p:cNvSpPr>
          <p:nvPr>
            <p:ph type="ftr" sz="quarter" idx="11"/>
          </p:nvPr>
        </p:nvSpPr>
        <p:spPr/>
        <p:txBody>
          <a:bodyPr/>
          <a:lstStyle/>
          <a:p>
            <a:endParaRPr lang="lt-LT">
              <a:solidFill>
                <a:prstClr val="black">
                  <a:tint val="75000"/>
                </a:prstClr>
              </a:solidFill>
            </a:endParaRPr>
          </a:p>
        </p:txBody>
      </p:sp>
      <p:sp>
        <p:nvSpPr>
          <p:cNvPr id="5" name="Skaidrės numerio vietos rezervavimo ženklas 4"/>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0478501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3" name="Poraštės vietos rezervavimo ženklas 2"/>
          <p:cNvSpPr>
            <a:spLocks noGrp="1"/>
          </p:cNvSpPr>
          <p:nvPr>
            <p:ph type="ftr" sz="quarter" idx="11"/>
          </p:nvPr>
        </p:nvSpPr>
        <p:spPr/>
        <p:txBody>
          <a:bodyPr/>
          <a:lstStyle/>
          <a:p>
            <a:endParaRPr lang="lt-LT">
              <a:solidFill>
                <a:prstClr val="black">
                  <a:tint val="75000"/>
                </a:prstClr>
              </a:solidFill>
            </a:endParaRPr>
          </a:p>
        </p:txBody>
      </p:sp>
      <p:sp>
        <p:nvSpPr>
          <p:cNvPr id="4" name="Skaidrės numerio vietos rezervavimo ženklas 3"/>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8910919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3087984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9518337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31206138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784842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6100" y="2268300"/>
            <a:ext cx="61232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sp>
        <p:nvSpPr>
          <p:cNvPr id="10" name="Google Shape;10;p2"/>
          <p:cNvSpPr txBox="1">
            <a:spLocks noGrp="1"/>
          </p:cNvSpPr>
          <p:nvPr>
            <p:ph type="subTitle" idx="1"/>
          </p:nvPr>
        </p:nvSpPr>
        <p:spPr>
          <a:xfrm>
            <a:off x="1386100" y="4275200"/>
            <a:ext cx="32028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3733">
                <a:solidFill>
                  <a:srgbClr val="434343"/>
                </a:solidFill>
              </a:defRPr>
            </a:lvl2pPr>
            <a:lvl3pPr lvl="2" rtl="0">
              <a:lnSpc>
                <a:spcPct val="100000"/>
              </a:lnSpc>
              <a:spcBef>
                <a:spcPts val="0"/>
              </a:spcBef>
              <a:spcAft>
                <a:spcPts val="0"/>
              </a:spcAft>
              <a:buClr>
                <a:srgbClr val="434343"/>
              </a:buClr>
              <a:buSzPts val="2800"/>
              <a:buNone/>
              <a:defRPr sz="3733">
                <a:solidFill>
                  <a:srgbClr val="434343"/>
                </a:solidFill>
              </a:defRPr>
            </a:lvl3pPr>
            <a:lvl4pPr lvl="3" rtl="0">
              <a:lnSpc>
                <a:spcPct val="100000"/>
              </a:lnSpc>
              <a:spcBef>
                <a:spcPts val="0"/>
              </a:spcBef>
              <a:spcAft>
                <a:spcPts val="0"/>
              </a:spcAft>
              <a:buClr>
                <a:srgbClr val="434343"/>
              </a:buClr>
              <a:buSzPts val="2800"/>
              <a:buNone/>
              <a:defRPr sz="3733">
                <a:solidFill>
                  <a:srgbClr val="434343"/>
                </a:solidFill>
              </a:defRPr>
            </a:lvl4pPr>
            <a:lvl5pPr lvl="4" rtl="0">
              <a:lnSpc>
                <a:spcPct val="100000"/>
              </a:lnSpc>
              <a:spcBef>
                <a:spcPts val="0"/>
              </a:spcBef>
              <a:spcAft>
                <a:spcPts val="0"/>
              </a:spcAft>
              <a:buClr>
                <a:srgbClr val="434343"/>
              </a:buClr>
              <a:buSzPts val="2800"/>
              <a:buNone/>
              <a:defRPr sz="3733">
                <a:solidFill>
                  <a:srgbClr val="434343"/>
                </a:solidFill>
              </a:defRPr>
            </a:lvl5pPr>
            <a:lvl6pPr lvl="5" rtl="0">
              <a:lnSpc>
                <a:spcPct val="100000"/>
              </a:lnSpc>
              <a:spcBef>
                <a:spcPts val="0"/>
              </a:spcBef>
              <a:spcAft>
                <a:spcPts val="0"/>
              </a:spcAft>
              <a:buClr>
                <a:srgbClr val="434343"/>
              </a:buClr>
              <a:buSzPts val="2800"/>
              <a:buNone/>
              <a:defRPr sz="3733">
                <a:solidFill>
                  <a:srgbClr val="434343"/>
                </a:solidFill>
              </a:defRPr>
            </a:lvl6pPr>
            <a:lvl7pPr lvl="6" rtl="0">
              <a:lnSpc>
                <a:spcPct val="100000"/>
              </a:lnSpc>
              <a:spcBef>
                <a:spcPts val="0"/>
              </a:spcBef>
              <a:spcAft>
                <a:spcPts val="0"/>
              </a:spcAft>
              <a:buClr>
                <a:srgbClr val="434343"/>
              </a:buClr>
              <a:buSzPts val="2800"/>
              <a:buNone/>
              <a:defRPr sz="3733">
                <a:solidFill>
                  <a:srgbClr val="434343"/>
                </a:solidFill>
              </a:defRPr>
            </a:lvl7pPr>
            <a:lvl8pPr lvl="7" rtl="0">
              <a:lnSpc>
                <a:spcPct val="100000"/>
              </a:lnSpc>
              <a:spcBef>
                <a:spcPts val="0"/>
              </a:spcBef>
              <a:spcAft>
                <a:spcPts val="0"/>
              </a:spcAft>
              <a:buClr>
                <a:srgbClr val="434343"/>
              </a:buClr>
              <a:buSzPts val="2800"/>
              <a:buNone/>
              <a:defRPr sz="3733">
                <a:solidFill>
                  <a:srgbClr val="434343"/>
                </a:solidFill>
              </a:defRPr>
            </a:lvl8pPr>
            <a:lvl9pPr lvl="8" rtl="0">
              <a:lnSpc>
                <a:spcPct val="100000"/>
              </a:lnSpc>
              <a:spcBef>
                <a:spcPts val="0"/>
              </a:spcBef>
              <a:spcAft>
                <a:spcPts val="0"/>
              </a:spcAft>
              <a:buClr>
                <a:srgbClr val="434343"/>
              </a:buClr>
              <a:buSzPts val="2800"/>
              <a:buNone/>
              <a:defRPr sz="3733">
                <a:solidFill>
                  <a:srgbClr val="434343"/>
                </a:solidFill>
              </a:defRPr>
            </a:lvl9pPr>
          </a:lstStyle>
          <a:p>
            <a:endParaRPr/>
          </a:p>
        </p:txBody>
      </p:sp>
    </p:spTree>
    <p:extLst>
      <p:ext uri="{BB962C8B-B14F-4D97-AF65-F5344CB8AC3E}">
        <p14:creationId xmlns:p14="http://schemas.microsoft.com/office/powerpoint/2010/main" xmlns="" val="196769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121666A5-41D0-452C-B4D2-F6E4900EFB53}"/>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Turinio vietos rezervavimo ženklas 2">
            <a:extLst>
              <a:ext uri="{FF2B5EF4-FFF2-40B4-BE49-F238E27FC236}">
                <a16:creationId xmlns="" xmlns:a16="http://schemas.microsoft.com/office/drawing/2014/main" id="{2A228A6F-84F1-4A09-8B5A-BD4EEBAE91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Teksto vietos rezervavimo ženklas 3">
            <a:extLst>
              <a:ext uri="{FF2B5EF4-FFF2-40B4-BE49-F238E27FC236}">
                <a16:creationId xmlns="" xmlns:a16="http://schemas.microsoft.com/office/drawing/2014/main" id="{FD9092CC-E516-4DAF-BDD1-EAC9FE3FC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 xmlns:a16="http://schemas.microsoft.com/office/drawing/2014/main" id="{AAE8A63B-F60C-4B3D-8FEB-D9E0F706BD6C}"/>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6" name="Poraštės vietos rezervavimo ženklas 5">
            <a:extLst>
              <a:ext uri="{FF2B5EF4-FFF2-40B4-BE49-F238E27FC236}">
                <a16:creationId xmlns="" xmlns:a16="http://schemas.microsoft.com/office/drawing/2014/main" id="{5245F954-C88A-4A3E-926F-C9E802ACD032}"/>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 xmlns:a16="http://schemas.microsoft.com/office/drawing/2014/main" id="{44023C40-9DC4-46D8-AEF2-8949BF0E0725}"/>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27249733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smtClean="0"/>
              <a:t>Spustelėję redag. ruoš. pavad. stilių</a:t>
            </a:r>
            <a:endParaRPr lang="lt-LT"/>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3077078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324511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5241685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838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6172200" y="1825625"/>
            <a:ext cx="5181600" cy="435133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234962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8" name="Poraštės vietos rezervavimo ženklas 7"/>
          <p:cNvSpPr>
            <a:spLocks noGrp="1"/>
          </p:cNvSpPr>
          <p:nvPr>
            <p:ph type="ftr" sz="quarter" idx="11"/>
          </p:nvPr>
        </p:nvSpPr>
        <p:spPr/>
        <p:txBody>
          <a:bodyPr/>
          <a:lstStyle/>
          <a:p>
            <a:endParaRPr lang="lt-LT">
              <a:solidFill>
                <a:prstClr val="black">
                  <a:tint val="75000"/>
                </a:prstClr>
              </a:solidFill>
            </a:endParaRPr>
          </a:p>
        </p:txBody>
      </p:sp>
      <p:sp>
        <p:nvSpPr>
          <p:cNvPr id="9" name="Skaidrės numerio vietos rezervavimo ženklas 8"/>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066941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4" name="Poraštės vietos rezervavimo ženklas 3"/>
          <p:cNvSpPr>
            <a:spLocks noGrp="1"/>
          </p:cNvSpPr>
          <p:nvPr>
            <p:ph type="ftr" sz="quarter" idx="11"/>
          </p:nvPr>
        </p:nvSpPr>
        <p:spPr/>
        <p:txBody>
          <a:bodyPr/>
          <a:lstStyle/>
          <a:p>
            <a:endParaRPr lang="lt-LT">
              <a:solidFill>
                <a:prstClr val="black">
                  <a:tint val="75000"/>
                </a:prstClr>
              </a:solidFill>
            </a:endParaRPr>
          </a:p>
        </p:txBody>
      </p:sp>
      <p:sp>
        <p:nvSpPr>
          <p:cNvPr id="5" name="Skaidrės numerio vietos rezervavimo ženklas 4"/>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6538174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3" name="Poraštės vietos rezervavimo ženklas 2"/>
          <p:cNvSpPr>
            <a:spLocks noGrp="1"/>
          </p:cNvSpPr>
          <p:nvPr>
            <p:ph type="ftr" sz="quarter" idx="11"/>
          </p:nvPr>
        </p:nvSpPr>
        <p:spPr/>
        <p:txBody>
          <a:bodyPr/>
          <a:lstStyle/>
          <a:p>
            <a:endParaRPr lang="lt-LT">
              <a:solidFill>
                <a:prstClr val="black">
                  <a:tint val="75000"/>
                </a:prstClr>
              </a:solidFill>
            </a:endParaRPr>
          </a:p>
        </p:txBody>
      </p:sp>
      <p:sp>
        <p:nvSpPr>
          <p:cNvPr id="4" name="Skaidrės numerio vietos rezervavimo ženklas 3"/>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144684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5191232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6" name="Poraštės vietos rezervavimo ženklas 5"/>
          <p:cNvSpPr>
            <a:spLocks noGrp="1"/>
          </p:cNvSpPr>
          <p:nvPr>
            <p:ph type="ftr" sz="quarter" idx="11"/>
          </p:nvPr>
        </p:nvSpPr>
        <p:spPr/>
        <p:txBody>
          <a:bodyPr/>
          <a:lstStyle/>
          <a:p>
            <a:endParaRPr lang="lt-LT">
              <a:solidFill>
                <a:prstClr val="black">
                  <a:tint val="75000"/>
                </a:prstClr>
              </a:solidFill>
            </a:endParaRPr>
          </a:p>
        </p:txBody>
      </p:sp>
      <p:sp>
        <p:nvSpPr>
          <p:cNvPr id="7" name="Skaidrės numerio vietos rezervavimo ženklas 6"/>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834779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85430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316DB0C6-65C0-4D3F-9EF1-D25470827A14}"/>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endParaRPr lang="en-US"/>
          </a:p>
        </p:txBody>
      </p:sp>
      <p:sp>
        <p:nvSpPr>
          <p:cNvPr id="3" name="Paveikslėlio vietos rezervavimo ženklas 2">
            <a:extLst>
              <a:ext uri="{FF2B5EF4-FFF2-40B4-BE49-F238E27FC236}">
                <a16:creationId xmlns="" xmlns:a16="http://schemas.microsoft.com/office/drawing/2014/main" id="{EB8D3701-C592-4209-B7AC-0ACD83D3D1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a:extLst>
              <a:ext uri="{FF2B5EF4-FFF2-40B4-BE49-F238E27FC236}">
                <a16:creationId xmlns="" xmlns:a16="http://schemas.microsoft.com/office/drawing/2014/main" id="{A0EA2096-0093-48DC-9AC7-D440C4427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 xmlns:a16="http://schemas.microsoft.com/office/drawing/2014/main" id="{A91A8A2A-18EC-42A2-A824-ABED37758735}"/>
              </a:ext>
            </a:extLst>
          </p:cNvPr>
          <p:cNvSpPr>
            <a:spLocks noGrp="1"/>
          </p:cNvSpPr>
          <p:nvPr>
            <p:ph type="dt" sz="half" idx="10"/>
          </p:nvPr>
        </p:nvSpPr>
        <p:spPr/>
        <p:txBody>
          <a:bodyPr/>
          <a:lstStyle/>
          <a:p>
            <a:fld id="{F7F0C29B-B781-405D-8CA8-F08821CCE799}" type="datetimeFigureOut">
              <a:rPr lang="en-US" smtClean="0"/>
              <a:pPr/>
              <a:t>9/21/2021</a:t>
            </a:fld>
            <a:endParaRPr lang="en-US"/>
          </a:p>
        </p:txBody>
      </p:sp>
      <p:sp>
        <p:nvSpPr>
          <p:cNvPr id="6" name="Poraštės vietos rezervavimo ženklas 5">
            <a:extLst>
              <a:ext uri="{FF2B5EF4-FFF2-40B4-BE49-F238E27FC236}">
                <a16:creationId xmlns="" xmlns:a16="http://schemas.microsoft.com/office/drawing/2014/main" id="{5D45C870-AEA7-415B-B3E3-7D5D0D23441D}"/>
              </a:ext>
            </a:extLst>
          </p:cNvPr>
          <p:cNvSpPr>
            <a:spLocks noGrp="1"/>
          </p:cNvSpPr>
          <p:nvPr>
            <p:ph type="ftr" sz="quarter" idx="11"/>
          </p:nvPr>
        </p:nvSpPr>
        <p:spPr/>
        <p:txBody>
          <a:bodyPr/>
          <a:lstStyle/>
          <a:p>
            <a:endParaRPr lang="en-US"/>
          </a:p>
        </p:txBody>
      </p:sp>
      <p:sp>
        <p:nvSpPr>
          <p:cNvPr id="7" name="Skaidrės numerio vietos rezervavimo ženklas 6">
            <a:extLst>
              <a:ext uri="{FF2B5EF4-FFF2-40B4-BE49-F238E27FC236}">
                <a16:creationId xmlns="" xmlns:a16="http://schemas.microsoft.com/office/drawing/2014/main" id="{E227A62A-7CEB-4855-BFB5-8556D7744F40}"/>
              </a:ext>
            </a:extLst>
          </p:cNvPr>
          <p:cNvSpPr>
            <a:spLocks noGrp="1"/>
          </p:cNvSpPr>
          <p:nvPr>
            <p:ph type="sldNum" sz="quarter" idx="12"/>
          </p:nvPr>
        </p:nvSpPr>
        <p:spPr/>
        <p:txBody>
          <a:body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2218783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11"/>
          </p:nvPr>
        </p:nvSpPr>
        <p:spPr/>
        <p:txBody>
          <a:bodyPr/>
          <a:lstStyle/>
          <a:p>
            <a:endParaRPr lang="lt-LT">
              <a:solidFill>
                <a:prstClr val="black">
                  <a:tint val="75000"/>
                </a:prstClr>
              </a:solidFill>
            </a:endParaRPr>
          </a:p>
        </p:txBody>
      </p:sp>
      <p:sp>
        <p:nvSpPr>
          <p:cNvPr id="6" name="Skaidrės numerio vietos rezervavimo ženklas 5"/>
          <p:cNvSpPr>
            <a:spLocks noGrp="1"/>
          </p:cNvSpPr>
          <p:nvPr>
            <p:ph type="sldNum" sz="quarter" idx="12"/>
          </p:nvPr>
        </p:nvSpPr>
        <p:spPr/>
        <p:txBody>
          <a:body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36270429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6100" y="2268300"/>
            <a:ext cx="61232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endParaRPr/>
          </a:p>
        </p:txBody>
      </p:sp>
      <p:sp>
        <p:nvSpPr>
          <p:cNvPr id="10" name="Google Shape;10;p2"/>
          <p:cNvSpPr txBox="1">
            <a:spLocks noGrp="1"/>
          </p:cNvSpPr>
          <p:nvPr>
            <p:ph type="subTitle" idx="1"/>
          </p:nvPr>
        </p:nvSpPr>
        <p:spPr>
          <a:xfrm>
            <a:off x="1386100" y="4275200"/>
            <a:ext cx="32028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3733">
                <a:solidFill>
                  <a:srgbClr val="434343"/>
                </a:solidFill>
              </a:defRPr>
            </a:lvl2pPr>
            <a:lvl3pPr lvl="2" rtl="0">
              <a:lnSpc>
                <a:spcPct val="100000"/>
              </a:lnSpc>
              <a:spcBef>
                <a:spcPts val="0"/>
              </a:spcBef>
              <a:spcAft>
                <a:spcPts val="0"/>
              </a:spcAft>
              <a:buClr>
                <a:srgbClr val="434343"/>
              </a:buClr>
              <a:buSzPts val="2800"/>
              <a:buNone/>
              <a:defRPr sz="3733">
                <a:solidFill>
                  <a:srgbClr val="434343"/>
                </a:solidFill>
              </a:defRPr>
            </a:lvl3pPr>
            <a:lvl4pPr lvl="3" rtl="0">
              <a:lnSpc>
                <a:spcPct val="100000"/>
              </a:lnSpc>
              <a:spcBef>
                <a:spcPts val="0"/>
              </a:spcBef>
              <a:spcAft>
                <a:spcPts val="0"/>
              </a:spcAft>
              <a:buClr>
                <a:srgbClr val="434343"/>
              </a:buClr>
              <a:buSzPts val="2800"/>
              <a:buNone/>
              <a:defRPr sz="3733">
                <a:solidFill>
                  <a:srgbClr val="434343"/>
                </a:solidFill>
              </a:defRPr>
            </a:lvl4pPr>
            <a:lvl5pPr lvl="4" rtl="0">
              <a:lnSpc>
                <a:spcPct val="100000"/>
              </a:lnSpc>
              <a:spcBef>
                <a:spcPts val="0"/>
              </a:spcBef>
              <a:spcAft>
                <a:spcPts val="0"/>
              </a:spcAft>
              <a:buClr>
                <a:srgbClr val="434343"/>
              </a:buClr>
              <a:buSzPts val="2800"/>
              <a:buNone/>
              <a:defRPr sz="3733">
                <a:solidFill>
                  <a:srgbClr val="434343"/>
                </a:solidFill>
              </a:defRPr>
            </a:lvl5pPr>
            <a:lvl6pPr lvl="5" rtl="0">
              <a:lnSpc>
                <a:spcPct val="100000"/>
              </a:lnSpc>
              <a:spcBef>
                <a:spcPts val="0"/>
              </a:spcBef>
              <a:spcAft>
                <a:spcPts val="0"/>
              </a:spcAft>
              <a:buClr>
                <a:srgbClr val="434343"/>
              </a:buClr>
              <a:buSzPts val="2800"/>
              <a:buNone/>
              <a:defRPr sz="3733">
                <a:solidFill>
                  <a:srgbClr val="434343"/>
                </a:solidFill>
              </a:defRPr>
            </a:lvl6pPr>
            <a:lvl7pPr lvl="6" rtl="0">
              <a:lnSpc>
                <a:spcPct val="100000"/>
              </a:lnSpc>
              <a:spcBef>
                <a:spcPts val="0"/>
              </a:spcBef>
              <a:spcAft>
                <a:spcPts val="0"/>
              </a:spcAft>
              <a:buClr>
                <a:srgbClr val="434343"/>
              </a:buClr>
              <a:buSzPts val="2800"/>
              <a:buNone/>
              <a:defRPr sz="3733">
                <a:solidFill>
                  <a:srgbClr val="434343"/>
                </a:solidFill>
              </a:defRPr>
            </a:lvl7pPr>
            <a:lvl8pPr lvl="7" rtl="0">
              <a:lnSpc>
                <a:spcPct val="100000"/>
              </a:lnSpc>
              <a:spcBef>
                <a:spcPts val="0"/>
              </a:spcBef>
              <a:spcAft>
                <a:spcPts val="0"/>
              </a:spcAft>
              <a:buClr>
                <a:srgbClr val="434343"/>
              </a:buClr>
              <a:buSzPts val="2800"/>
              <a:buNone/>
              <a:defRPr sz="3733">
                <a:solidFill>
                  <a:srgbClr val="434343"/>
                </a:solidFill>
              </a:defRPr>
            </a:lvl8pPr>
            <a:lvl9pPr lvl="8" rtl="0">
              <a:lnSpc>
                <a:spcPct val="100000"/>
              </a:lnSpc>
              <a:spcBef>
                <a:spcPts val="0"/>
              </a:spcBef>
              <a:spcAft>
                <a:spcPts val="0"/>
              </a:spcAft>
              <a:buClr>
                <a:srgbClr val="434343"/>
              </a:buClr>
              <a:buSzPts val="2800"/>
              <a:buNone/>
              <a:defRPr sz="3733">
                <a:solidFill>
                  <a:srgbClr val="434343"/>
                </a:solidFill>
              </a:defRPr>
            </a:lvl9pPr>
          </a:lstStyle>
          <a:p>
            <a:endParaRPr/>
          </a:p>
        </p:txBody>
      </p:sp>
    </p:spTree>
    <p:extLst>
      <p:ext uri="{BB962C8B-B14F-4D97-AF65-F5344CB8AC3E}">
        <p14:creationId xmlns:p14="http://schemas.microsoft.com/office/powerpoint/2010/main" xmlns="" val="2426344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 xmlns:a16="http://schemas.microsoft.com/office/drawing/2014/main" id="{98A7E287-2258-4C1A-9AC0-01594853EB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endParaRPr lang="en-US"/>
          </a:p>
        </p:txBody>
      </p:sp>
      <p:sp>
        <p:nvSpPr>
          <p:cNvPr id="3" name="Teksto vietos rezervavimo ženklas 2">
            <a:extLst>
              <a:ext uri="{FF2B5EF4-FFF2-40B4-BE49-F238E27FC236}">
                <a16:creationId xmlns="" xmlns:a16="http://schemas.microsoft.com/office/drawing/2014/main" id="{18CC6274-0FDC-466B-B1A7-0E0A24AB71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 xmlns:a16="http://schemas.microsoft.com/office/drawing/2014/main" id="{C8FA6E87-71D8-484A-A2E5-B1F72E5A9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F0C29B-B781-405D-8CA8-F08821CCE799}" type="datetimeFigureOut">
              <a:rPr lang="en-US" smtClean="0"/>
              <a:pPr/>
              <a:t>9/21/2021</a:t>
            </a:fld>
            <a:endParaRPr lang="en-US"/>
          </a:p>
        </p:txBody>
      </p:sp>
      <p:sp>
        <p:nvSpPr>
          <p:cNvPr id="5" name="Poraštės vietos rezervavimo ženklas 4">
            <a:extLst>
              <a:ext uri="{FF2B5EF4-FFF2-40B4-BE49-F238E27FC236}">
                <a16:creationId xmlns="" xmlns:a16="http://schemas.microsoft.com/office/drawing/2014/main" id="{9E6FE0CE-F39D-48A2-AC23-3E8D6D0C4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kaidrės numerio vietos rezervavimo ženklas 5">
            <a:extLst>
              <a:ext uri="{FF2B5EF4-FFF2-40B4-BE49-F238E27FC236}">
                <a16:creationId xmlns="" xmlns:a16="http://schemas.microsoft.com/office/drawing/2014/main" id="{9A6FAEC0-DA16-4126-8CD4-A3B199F316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B6422-4996-4FED-8F7C-6F7F910CE23F}" type="slidenum">
              <a:rPr lang="en-US" smtClean="0"/>
              <a:pPr/>
              <a:t>‹#›</a:t>
            </a:fld>
            <a:endParaRPr lang="en-US"/>
          </a:p>
        </p:txBody>
      </p:sp>
    </p:spTree>
    <p:extLst>
      <p:ext uri="{BB962C8B-B14F-4D97-AF65-F5344CB8AC3E}">
        <p14:creationId xmlns:p14="http://schemas.microsoft.com/office/powerpoint/2010/main" xmlns="" val="299694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7EC1A5-5148-452F-A641-6F5B13AABDCA}"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solidFill>
                <a:prstClr val="black">
                  <a:tint val="75000"/>
                </a:prstClr>
              </a:solidFill>
            </a:endParaRPr>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A3B9B-F246-4F71-A764-FE05676C0E5D}"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678686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A10570B-6143-46C0-A0D6-0AE6644E1D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BDCC106-FC29-4CFF-B1BD-DE158148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1A8525-6D0B-4C4F-A9C5-8347D2575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99CBD-A41B-4C79-AD99-738B748A2407}"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57A06F-CB13-4FC7-B2E0-50F6151454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810BA1-A7C2-422C-BB19-A8E263DD40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68FA3-69E4-426C-BC45-AC3F9C92B6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6234160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4180F0A-3018-4B4F-9B25-DC9566CE28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3C180D7-DF3F-4E4C-AB94-8831C23643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1B9DB1-11A7-4074-B879-4925197AAF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43D58-5A93-4688-9EE3-9A456993BDB6}" type="datetimeFigureOut">
              <a:rPr lang="en-US" smtClean="0">
                <a:solidFill>
                  <a:prstClr val="black">
                    <a:tint val="75000"/>
                  </a:prstClr>
                </a:solidFill>
              </a:rPr>
              <a:pPr/>
              <a:t>9/21/2021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3ADE6C-8841-4A28-9111-F9606D9166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D19128D-4E4F-49A6-80C1-4DAF3D6C85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25967-6C88-4562-81DB-B966E5B7AD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7903696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 xmlns:a16="http://schemas.microsoft.com/office/drawing/2014/main" id="{C928B504-BE7D-4E40-A11F-F94178DC0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endParaRPr lang="en-US"/>
          </a:p>
        </p:txBody>
      </p:sp>
      <p:sp>
        <p:nvSpPr>
          <p:cNvPr id="3" name="Teksto vietos rezervavimo ženklas 2">
            <a:extLst>
              <a:ext uri="{FF2B5EF4-FFF2-40B4-BE49-F238E27FC236}">
                <a16:creationId xmlns="" xmlns:a16="http://schemas.microsoft.com/office/drawing/2014/main" id="{1063D1BD-B11B-439D-919D-F577DFEE02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a:p>
        </p:txBody>
      </p:sp>
      <p:sp>
        <p:nvSpPr>
          <p:cNvPr id="4" name="Datos vietos rezervavimo ženklas 3">
            <a:extLst>
              <a:ext uri="{FF2B5EF4-FFF2-40B4-BE49-F238E27FC236}">
                <a16:creationId xmlns="" xmlns:a16="http://schemas.microsoft.com/office/drawing/2014/main" id="{88A9F4C7-4D14-4C54-889B-069F64AF9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439D8-7B75-4BA2-85B9-E00682495BD2}" type="datetimeFigureOut">
              <a:rPr lang="en-US" smtClean="0">
                <a:solidFill>
                  <a:prstClr val="black">
                    <a:tint val="75000"/>
                  </a:prstClr>
                </a:solidFill>
              </a:rPr>
              <a:pPr/>
              <a:t>9/21/2021</a:t>
            </a:fld>
            <a:endParaRPr lang="en-US">
              <a:solidFill>
                <a:prstClr val="black">
                  <a:tint val="75000"/>
                </a:prstClr>
              </a:solidFill>
            </a:endParaRPr>
          </a:p>
        </p:txBody>
      </p:sp>
      <p:sp>
        <p:nvSpPr>
          <p:cNvPr id="5" name="Poraštės vietos rezervavimo ženklas 4">
            <a:extLst>
              <a:ext uri="{FF2B5EF4-FFF2-40B4-BE49-F238E27FC236}">
                <a16:creationId xmlns="" xmlns:a16="http://schemas.microsoft.com/office/drawing/2014/main" id="{2C1228C4-4D48-4AE0-BEA6-9DD934492D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kaidrės numerio vietos rezervavimo ženklas 5">
            <a:extLst>
              <a:ext uri="{FF2B5EF4-FFF2-40B4-BE49-F238E27FC236}">
                <a16:creationId xmlns="" xmlns:a16="http://schemas.microsoft.com/office/drawing/2014/main" id="{BD9A617E-0348-44AC-8B8B-EEED5947E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682AFC-9B42-4D6A-AD84-DC8931266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6867233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solidFill>
                <a:prstClr val="black">
                  <a:tint val="75000"/>
                </a:prstClr>
              </a:solidFill>
            </a:endParaRPr>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397794181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solidFill>
                <a:prstClr val="black">
                  <a:tint val="75000"/>
                </a:prstClr>
              </a:solidFill>
            </a:endParaRPr>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28808457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7BF63-E8CC-41E4-9102-8339BD3A47C2}" type="datetimeFigureOut">
              <a:rPr lang="lt-LT" smtClean="0">
                <a:solidFill>
                  <a:prstClr val="black">
                    <a:tint val="75000"/>
                  </a:prstClr>
                </a:solidFill>
              </a:rPr>
              <a:pPr/>
              <a:t>2021-09-21</a:t>
            </a:fld>
            <a:endParaRPr lang="lt-LT">
              <a:solidFill>
                <a:prstClr val="black">
                  <a:tint val="75000"/>
                </a:prstClr>
              </a:solidFill>
            </a:endParaRPr>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solidFill>
                <a:prstClr val="black">
                  <a:tint val="75000"/>
                </a:prstClr>
              </a:solidFill>
            </a:endParaRPr>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C768F-0D0D-40BD-AC2C-4B264A317C5B}" type="slidenum">
              <a:rPr lang="lt-LT" smtClean="0">
                <a:solidFill>
                  <a:prstClr val="black">
                    <a:tint val="75000"/>
                  </a:prstClr>
                </a:solidFill>
              </a:rPr>
              <a:pPr/>
              <a:t>‹#›</a:t>
            </a:fld>
            <a:endParaRPr lang="lt-LT">
              <a:solidFill>
                <a:prstClr val="black">
                  <a:tint val="75000"/>
                </a:prstClr>
              </a:solidFill>
            </a:endParaRPr>
          </a:p>
        </p:txBody>
      </p:sp>
    </p:spTree>
    <p:extLst>
      <p:ext uri="{BB962C8B-B14F-4D97-AF65-F5344CB8AC3E}">
        <p14:creationId xmlns:p14="http://schemas.microsoft.com/office/powerpoint/2010/main" xmlns="" val="147220351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9.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56.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85.xml"/><Relationship Id="rId5" Type="http://schemas.openxmlformats.org/officeDocument/2006/relationships/image" Target="../media/image55.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45.xml"/><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čiakampis 1">
            <a:extLst>
              <a:ext uri="{FF2B5EF4-FFF2-40B4-BE49-F238E27FC236}">
                <a16:creationId xmlns="" xmlns:a16="http://schemas.microsoft.com/office/drawing/2014/main" id="{346F65AB-A3B5-4645-AEB1-5BCC183390C9}"/>
              </a:ext>
            </a:extLst>
          </p:cNvPr>
          <p:cNvSpPr/>
          <p:nvPr/>
        </p:nvSpPr>
        <p:spPr>
          <a:xfrm>
            <a:off x="0" y="0"/>
            <a:ext cx="12192000" cy="6858000"/>
          </a:xfrm>
          <a:prstGeom prst="rect">
            <a:avLst/>
          </a:prstGeom>
          <a:solidFill>
            <a:srgbClr val="006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3" name="Picture 3">
            <a:extLst>
              <a:ext uri="{FF2B5EF4-FFF2-40B4-BE49-F238E27FC236}">
                <a16:creationId xmlns="" xmlns:a16="http://schemas.microsoft.com/office/drawing/2014/main" id="{4CE055DA-6BE5-4BFF-937D-F93D39EF665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57611" y="0"/>
            <a:ext cx="4572000" cy="6858000"/>
          </a:xfrm>
          <a:prstGeom prst="rect">
            <a:avLst/>
          </a:prstGeom>
        </p:spPr>
      </p:pic>
      <p:pic>
        <p:nvPicPr>
          <p:cNvPr id="4" name="Paveikslėlis 3">
            <a:extLst>
              <a:ext uri="{FF2B5EF4-FFF2-40B4-BE49-F238E27FC236}">
                <a16:creationId xmlns="" xmlns:a16="http://schemas.microsoft.com/office/drawing/2014/main" id="{0CEE2F97-7D70-4190-BEEA-54A10151D1A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9256" y="627251"/>
            <a:ext cx="1576102" cy="810116"/>
          </a:xfrm>
          <a:prstGeom prst="rect">
            <a:avLst/>
          </a:prstGeom>
        </p:spPr>
      </p:pic>
      <p:sp>
        <p:nvSpPr>
          <p:cNvPr id="5" name="Stačiakampis 4">
            <a:extLst>
              <a:ext uri="{FF2B5EF4-FFF2-40B4-BE49-F238E27FC236}">
                <a16:creationId xmlns="" xmlns:a16="http://schemas.microsoft.com/office/drawing/2014/main" id="{A6E570CD-9729-4C8D-BFA2-3623B2BDC529}"/>
              </a:ext>
            </a:extLst>
          </p:cNvPr>
          <p:cNvSpPr/>
          <p:nvPr/>
        </p:nvSpPr>
        <p:spPr>
          <a:xfrm>
            <a:off x="834513" y="2329585"/>
            <a:ext cx="6072407" cy="2123658"/>
          </a:xfrm>
          <a:prstGeom prst="rect">
            <a:avLst/>
          </a:prstGeom>
        </p:spPr>
        <p:txBody>
          <a:bodyPr wrap="square">
            <a:spAutoFit/>
          </a:bodyPr>
          <a:lstStyle/>
          <a:p>
            <a:pPr lvl="0">
              <a:defRPr/>
            </a:pPr>
            <a:r>
              <a:rPr lang="lt-LT" sz="4400" b="1" dirty="0">
                <a:solidFill>
                  <a:prstClr val="white"/>
                </a:solidFill>
                <a:latin typeface="Trebuchet MS" panose="020B0603020202020204" pitchFamily="34" charset="0"/>
              </a:rPr>
              <a:t>VMI šiandien: </a:t>
            </a:r>
            <a:r>
              <a:rPr lang="lt-LT" sz="4400" b="1" dirty="0" smtClean="0">
                <a:solidFill>
                  <a:prstClr val="white"/>
                </a:solidFill>
                <a:latin typeface="Trebuchet MS" panose="020B0603020202020204" pitchFamily="34" charset="0"/>
              </a:rPr>
              <a:t>rezultatai</a:t>
            </a:r>
            <a:r>
              <a:rPr lang="lt-LT" sz="4400" b="1" dirty="0">
                <a:solidFill>
                  <a:prstClr val="white"/>
                </a:solidFill>
                <a:latin typeface="Trebuchet MS" panose="020B0603020202020204" pitchFamily="34" charset="0"/>
              </a:rPr>
              <a:t>, kryptys, perspektyvos</a:t>
            </a:r>
          </a:p>
        </p:txBody>
      </p:sp>
      <p:sp>
        <p:nvSpPr>
          <p:cNvPr id="6" name="Stačiakampis 5">
            <a:extLst>
              <a:ext uri="{FF2B5EF4-FFF2-40B4-BE49-F238E27FC236}">
                <a16:creationId xmlns="" xmlns:a16="http://schemas.microsoft.com/office/drawing/2014/main" id="{B5C5B07A-BF3B-42D7-AA13-3441371BF299}"/>
              </a:ext>
            </a:extLst>
          </p:cNvPr>
          <p:cNvSpPr/>
          <p:nvPr/>
        </p:nvSpPr>
        <p:spPr>
          <a:xfrm>
            <a:off x="832852" y="5958641"/>
            <a:ext cx="1168910" cy="416461"/>
          </a:xfrm>
          <a:prstGeom prst="rect">
            <a:avLst/>
          </a:prstGeom>
        </p:spPr>
        <p:txBody>
          <a:bodyPr wrap="none">
            <a:spAutoFit/>
          </a:bodyPr>
          <a:lstStyle/>
          <a:p>
            <a:pPr lvl="0" algn="ctr">
              <a:lnSpc>
                <a:spcPct val="150000"/>
              </a:lnSpc>
              <a:defRPr/>
            </a:pPr>
            <a:r>
              <a:rPr lang="lt-LT" sz="1600" dirty="0">
                <a:solidFill>
                  <a:prstClr val="white"/>
                </a:solidFill>
                <a:latin typeface="Trebuchet MS" panose="020B0603020202020204" pitchFamily="34" charset="0"/>
              </a:rPr>
              <a:t>2021 </a:t>
            </a:r>
            <a:r>
              <a:rPr lang="lt-LT" sz="1600" dirty="0" smtClean="0">
                <a:solidFill>
                  <a:prstClr val="white"/>
                </a:solidFill>
                <a:latin typeface="Trebuchet MS" panose="020B0603020202020204" pitchFamily="34" charset="0"/>
              </a:rPr>
              <a:t>09 </a:t>
            </a:r>
            <a:r>
              <a:rPr lang="en-US" sz="1600" dirty="0" smtClean="0">
                <a:solidFill>
                  <a:prstClr val="white"/>
                </a:solidFill>
                <a:latin typeface="Trebuchet MS" panose="020B0603020202020204" pitchFamily="34" charset="0"/>
              </a:rPr>
              <a:t>23</a:t>
            </a:r>
            <a:endParaRPr lang="lt-LT" sz="1600" dirty="0">
              <a:solidFill>
                <a:prstClr val="white"/>
              </a:solidFill>
              <a:latin typeface="Trebuchet MS" panose="020B0603020202020204" pitchFamily="34" charset="0"/>
            </a:endParaRPr>
          </a:p>
        </p:txBody>
      </p:sp>
      <p:sp>
        <p:nvSpPr>
          <p:cNvPr id="7" name="Stačiakampis 6"/>
          <p:cNvSpPr/>
          <p:nvPr/>
        </p:nvSpPr>
        <p:spPr>
          <a:xfrm>
            <a:off x="832852" y="4960740"/>
            <a:ext cx="4586573" cy="769441"/>
          </a:xfrm>
          <a:prstGeom prst="rect">
            <a:avLst/>
          </a:prstGeom>
        </p:spPr>
        <p:txBody>
          <a:bodyPr wrap="square">
            <a:spAutoFit/>
          </a:bodyPr>
          <a:lstStyle/>
          <a:p>
            <a:pPr lvl="0"/>
            <a:r>
              <a:rPr lang="lt-LT" sz="1600" b="1" dirty="0">
                <a:solidFill>
                  <a:prstClr val="white"/>
                </a:solidFill>
                <a:latin typeface="Trebuchet MS" panose="020B0603020202020204" pitchFamily="34" charset="0"/>
              </a:rPr>
              <a:t>Judita Stankienė</a:t>
            </a:r>
          </a:p>
          <a:p>
            <a:pPr lvl="0"/>
            <a:r>
              <a:rPr lang="lt-LT" sz="1400" dirty="0">
                <a:solidFill>
                  <a:prstClr val="white"/>
                </a:solidFill>
                <a:latin typeface="Trebuchet MS" panose="020B0603020202020204" pitchFamily="34" charset="0"/>
              </a:rPr>
              <a:t>Kauno apskrities valstybinės mokesčių inspekcijos </a:t>
            </a:r>
            <a:endParaRPr lang="en-US" sz="1400" dirty="0">
              <a:solidFill>
                <a:prstClr val="white"/>
              </a:solidFill>
              <a:latin typeface="Trebuchet MS" panose="020B0603020202020204" pitchFamily="34" charset="0"/>
            </a:endParaRPr>
          </a:p>
          <a:p>
            <a:pPr lvl="0"/>
            <a:r>
              <a:rPr lang="lt-LT" sz="1400" dirty="0">
                <a:solidFill>
                  <a:prstClr val="white"/>
                </a:solidFill>
                <a:latin typeface="Trebuchet MS" panose="020B0603020202020204" pitchFamily="34" charset="0"/>
              </a:rPr>
              <a:t>viršininkė</a:t>
            </a:r>
          </a:p>
        </p:txBody>
      </p:sp>
    </p:spTree>
    <p:extLst>
      <p:ext uri="{BB962C8B-B14F-4D97-AF65-F5344CB8AC3E}">
        <p14:creationId xmlns:p14="http://schemas.microsoft.com/office/powerpoint/2010/main" xmlns="" val="3632376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 xmlns:a16="http://schemas.microsoft.com/office/drawing/2014/main"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2801923" cy="6857999"/>
          </a:xfrm>
          <a:prstGeom prst="rect">
            <a:avLst/>
          </a:prstGeom>
        </p:spPr>
      </p:pic>
      <p:sp>
        <p:nvSpPr>
          <p:cNvPr id="3" name="TextBox 2">
            <a:extLst>
              <a:ext uri="{FF2B5EF4-FFF2-40B4-BE49-F238E27FC236}">
                <a16:creationId xmlns="" xmlns:a16="http://schemas.microsoft.com/office/drawing/2014/main" id="{FB15E527-95E5-4770-82D6-682B3AC829EA}"/>
              </a:ext>
            </a:extLst>
          </p:cNvPr>
          <p:cNvSpPr txBox="1"/>
          <p:nvPr/>
        </p:nvSpPr>
        <p:spPr>
          <a:xfrm>
            <a:off x="3010773" y="457750"/>
            <a:ext cx="2571538" cy="584775"/>
          </a:xfrm>
          <a:prstGeom prst="rect">
            <a:avLst/>
          </a:prstGeom>
          <a:noFill/>
        </p:spPr>
        <p:txBody>
          <a:bodyPr wrap="none" rtlCol="0">
            <a:spAutoFit/>
          </a:bodyPr>
          <a:lstStyle/>
          <a:p>
            <a:r>
              <a:rPr lang="en-US" sz="3200" b="1" dirty="0" err="1">
                <a:solidFill>
                  <a:srgbClr val="006A3C"/>
                </a:solidFill>
                <a:latin typeface="Trebuchet MS" panose="020B0603020202020204" pitchFamily="34" charset="0"/>
              </a:rPr>
              <a:t>Paprastumas</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 xmlns:a16="http://schemas.microsoft.com/office/drawing/2014/main" id="{E47B5721-3132-4A50-8D16-33AA0991E447}"/>
              </a:ext>
            </a:extLst>
          </p:cNvPr>
          <p:cNvSpPr/>
          <p:nvPr/>
        </p:nvSpPr>
        <p:spPr>
          <a:xfrm>
            <a:off x="1968179" y="2170604"/>
            <a:ext cx="8255642" cy="2862322"/>
          </a:xfrm>
          <a:prstGeom prst="rect">
            <a:avLst/>
          </a:prstGeom>
        </p:spPr>
        <p:txBody>
          <a:bodyPr wrap="square">
            <a:spAutoFit/>
          </a:bodyPr>
          <a:lstStyle/>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Organizacijos kultūra orientuota į veiklos nuostolių mažinimą</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Supaprastinti procesai ir procedūros</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Robotizuoti veiklos procesai</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2022</a:t>
            </a:r>
            <a:r>
              <a:rPr lang="lt-LT" dirty="0">
                <a:latin typeface="Trebuchet MS" panose="020B0603020202020204" pitchFamily="34" charset="0"/>
              </a:rPr>
              <a:t>	Administruojamos visų institucijų skiriamos baudos, ekonominės 	sankcijos ir kitos </a:t>
            </a:r>
            <a:r>
              <a:rPr lang="lt-LT" dirty="0" smtClean="0">
                <a:latin typeface="Trebuchet MS" panose="020B0603020202020204" pitchFamily="34" charset="0"/>
              </a:rPr>
              <a:t>valstyb</a:t>
            </a:r>
            <a:r>
              <a:rPr lang="en-US" dirty="0" err="1" smtClean="0">
                <a:latin typeface="Trebuchet MS" panose="020B0603020202020204" pitchFamily="34" charset="0"/>
              </a:rPr>
              <a:t>ei</a:t>
            </a:r>
            <a:r>
              <a:rPr lang="lt-LT" dirty="0" smtClean="0">
                <a:latin typeface="Trebuchet MS" panose="020B0603020202020204" pitchFamily="34" charset="0"/>
              </a:rPr>
              <a:t> </a:t>
            </a:r>
            <a:r>
              <a:rPr lang="lt-LT" dirty="0">
                <a:latin typeface="Trebuchet MS" panose="020B0603020202020204" pitchFamily="34" charset="0"/>
              </a:rPr>
              <a:t>priteistos sumos</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2024</a:t>
            </a:r>
            <a:r>
              <a:rPr lang="lt-LT" dirty="0">
                <a:latin typeface="Trebuchet MS" panose="020B0603020202020204" pitchFamily="34" charset="0"/>
              </a:rPr>
              <a:t>	VMI – vienas juridinis asmuo</a:t>
            </a:r>
          </a:p>
        </p:txBody>
      </p:sp>
      <p:pic>
        <p:nvPicPr>
          <p:cNvPr id="6" name="Paveikslėlis 5">
            <a:extLst>
              <a:ext uri="{FF2B5EF4-FFF2-40B4-BE49-F238E27FC236}">
                <a16:creationId xmlns="" xmlns:a16="http://schemas.microsoft.com/office/drawing/2014/main" id="{4959CDCF-6E08-4D51-A6CF-96C26207781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230605" y="4026691"/>
            <a:ext cx="2761631" cy="2761631"/>
          </a:xfrm>
          <a:prstGeom prst="rect">
            <a:avLst/>
          </a:prstGeom>
        </p:spPr>
      </p:pic>
      <p:sp>
        <p:nvSpPr>
          <p:cNvPr id="8" name="Stačiakampis 7">
            <a:extLst>
              <a:ext uri="{FF2B5EF4-FFF2-40B4-BE49-F238E27FC236}">
                <a16:creationId xmlns:a16="http://schemas.microsoft.com/office/drawing/2014/main" xmlns="" id="{0781A00F-01F6-4A9A-A0BF-464B0D57A7B1}"/>
              </a:ext>
            </a:extLst>
          </p:cNvPr>
          <p:cNvSpPr/>
          <p:nvPr/>
        </p:nvSpPr>
        <p:spPr>
          <a:xfrm>
            <a:off x="1968179" y="1684255"/>
            <a:ext cx="716863" cy="276999"/>
          </a:xfrm>
          <a:prstGeom prst="rect">
            <a:avLst/>
          </a:prstGeom>
        </p:spPr>
        <p:txBody>
          <a:bodyPr wrap="non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2" name="Paveikslėlis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717104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4">
            <a:extLst>
              <a:ext uri="{FF2B5EF4-FFF2-40B4-BE49-F238E27FC236}">
                <a16:creationId xmlns="" xmlns:a16="http://schemas.microsoft.com/office/drawing/2014/main" id="{CD03C41B-BBA4-489F-A6B6-7CDC18ADE3E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3429001"/>
          </a:xfrm>
          <a:prstGeom prst="rect">
            <a:avLst/>
          </a:prstGeom>
        </p:spPr>
      </p:pic>
      <p:pic>
        <p:nvPicPr>
          <p:cNvPr id="5" name="Paveikslėlis 4">
            <a:extLst>
              <a:ext uri="{FF2B5EF4-FFF2-40B4-BE49-F238E27FC236}">
                <a16:creationId xmlns="" xmlns:a16="http://schemas.microsoft.com/office/drawing/2014/main" id="{48D80901-30E9-491E-9912-38F3C8E5AAD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4886325" cy="2933700"/>
          </a:xfrm>
          <a:prstGeom prst="rect">
            <a:avLst/>
          </a:prstGeom>
        </p:spPr>
      </p:pic>
      <p:sp>
        <p:nvSpPr>
          <p:cNvPr id="4" name="TextBox 3">
            <a:extLst>
              <a:ext uri="{FF2B5EF4-FFF2-40B4-BE49-F238E27FC236}">
                <a16:creationId xmlns="" xmlns:a16="http://schemas.microsoft.com/office/drawing/2014/main" id="{F0DD00DD-2329-4398-ABD6-61F9332A83DC}"/>
              </a:ext>
            </a:extLst>
          </p:cNvPr>
          <p:cNvSpPr txBox="1"/>
          <p:nvPr/>
        </p:nvSpPr>
        <p:spPr>
          <a:xfrm>
            <a:off x="2158655" y="1422111"/>
            <a:ext cx="2329484" cy="1077218"/>
          </a:xfrm>
          <a:prstGeom prst="rect">
            <a:avLst/>
          </a:prstGeom>
          <a:noFill/>
        </p:spPr>
        <p:txBody>
          <a:bodyPr wrap="none" rtlCol="0">
            <a:spAutoFit/>
          </a:bodyPr>
          <a:lstStyle/>
          <a:p>
            <a:r>
              <a:rPr lang="lt-LT" sz="3200" b="1" dirty="0">
                <a:solidFill>
                  <a:schemeClr val="bg1"/>
                </a:solidFill>
                <a:latin typeface="Trebuchet MS" panose="020B0603020202020204" pitchFamily="34" charset="0"/>
              </a:rPr>
              <a:t>Orientacija</a:t>
            </a:r>
          </a:p>
          <a:p>
            <a:r>
              <a:rPr lang="lt-LT" sz="3200" b="1" dirty="0">
                <a:solidFill>
                  <a:schemeClr val="bg1"/>
                </a:solidFill>
                <a:latin typeface="Trebuchet MS" panose="020B0603020202020204" pitchFamily="34" charset="0"/>
              </a:rPr>
              <a:t>į klientą</a:t>
            </a:r>
            <a:endParaRPr lang="en-US" sz="3200" b="1" dirty="0">
              <a:solidFill>
                <a:schemeClr val="bg1"/>
              </a:solidFill>
              <a:latin typeface="Trebuchet MS" panose="020B0603020202020204" pitchFamily="34" charset="0"/>
            </a:endParaRPr>
          </a:p>
        </p:txBody>
      </p:sp>
      <p:sp>
        <p:nvSpPr>
          <p:cNvPr id="6" name="Stačiakampis 5">
            <a:extLst>
              <a:ext uri="{FF2B5EF4-FFF2-40B4-BE49-F238E27FC236}">
                <a16:creationId xmlns="" xmlns:a16="http://schemas.microsoft.com/office/drawing/2014/main" id="{B3D41873-5DF3-40A3-B99E-8D1375A43259}"/>
              </a:ext>
            </a:extLst>
          </p:cNvPr>
          <p:cNvSpPr/>
          <p:nvPr/>
        </p:nvSpPr>
        <p:spPr>
          <a:xfrm>
            <a:off x="5310285" y="1483666"/>
            <a:ext cx="5879436" cy="954107"/>
          </a:xfrm>
          <a:prstGeom prst="rect">
            <a:avLst/>
          </a:prstGeom>
        </p:spPr>
        <p:txBody>
          <a:bodyPr wrap="square">
            <a:spAutoFit/>
          </a:bodyPr>
          <a:lstStyle/>
          <a:p>
            <a:r>
              <a:rPr lang="lt-LT" sz="2800" dirty="0">
                <a:solidFill>
                  <a:schemeClr val="bg1"/>
                </a:solidFill>
                <a:latin typeface="Trebuchet MS" panose="020B0603020202020204" pitchFamily="34" charset="0"/>
              </a:rPr>
              <a:t>Pagerinti klientų patirties valdymą, atsižvelgiant į jų poreikius</a:t>
            </a:r>
          </a:p>
        </p:txBody>
      </p:sp>
      <p:sp>
        <p:nvSpPr>
          <p:cNvPr id="7" name="Stačiakampis 6">
            <a:extLst>
              <a:ext uri="{FF2B5EF4-FFF2-40B4-BE49-F238E27FC236}">
                <a16:creationId xmlns="" xmlns:a16="http://schemas.microsoft.com/office/drawing/2014/main" id="{8CF85192-2545-4CA9-91D4-7C54FDF85869}"/>
              </a:ext>
            </a:extLst>
          </p:cNvPr>
          <p:cNvSpPr/>
          <p:nvPr/>
        </p:nvSpPr>
        <p:spPr>
          <a:xfrm>
            <a:off x="2154003" y="4018854"/>
            <a:ext cx="6096000" cy="2308324"/>
          </a:xfrm>
          <a:prstGeom prst="rect">
            <a:avLst/>
          </a:prstGeom>
        </p:spPr>
        <p:txBody>
          <a:bodyPr>
            <a:spAutoFit/>
          </a:bodyPr>
          <a:lstStyle/>
          <a:p>
            <a:pPr marL="285750" indent="-285750">
              <a:buFont typeface="Arial" panose="020B0604020202020204" pitchFamily="34" charset="0"/>
              <a:buChar char="•"/>
            </a:pPr>
            <a:r>
              <a:rPr lang="lt-LT" dirty="0">
                <a:latin typeface="Trebuchet MS" panose="020B0603020202020204" pitchFamily="34" charset="0"/>
              </a:rPr>
              <a:t>Paslaugų trukmės („nuo―iki“) </a:t>
            </a:r>
            <a:r>
              <a:rPr lang="lt-LT" dirty="0" smtClean="0">
                <a:latin typeface="Trebuchet MS" panose="020B0603020202020204" pitchFamily="34" charset="0"/>
              </a:rPr>
              <a:t>sumažėjimas</a:t>
            </a:r>
            <a:r>
              <a:rPr lang="en-US" dirty="0" smtClean="0">
                <a:latin typeface="Trebuchet MS" panose="020B0603020202020204" pitchFamily="34" charset="0"/>
              </a:rPr>
              <a:t> </a:t>
            </a:r>
            <a:r>
              <a:rPr lang="lt-LT" dirty="0" smtClean="0">
                <a:latin typeface="Trebuchet MS" panose="020B0603020202020204" pitchFamily="34" charset="0"/>
              </a:rPr>
              <a:t>(</a:t>
            </a:r>
            <a:r>
              <a:rPr lang="lt-LT" dirty="0">
                <a:latin typeface="Trebuchet MS" panose="020B0603020202020204" pitchFamily="34" charset="0"/>
              </a:rPr>
              <a:t>proc.) </a:t>
            </a:r>
          </a:p>
          <a:p>
            <a:pPr marL="285750" indent="-285750">
              <a:buFont typeface="Arial" panose="020B0604020202020204" pitchFamily="34" charset="0"/>
              <a:buChar char="•"/>
            </a:pPr>
            <a:endParaRPr lang="lt-LT" dirty="0">
              <a:latin typeface="Trebuchet MS" panose="020B0603020202020204" pitchFamily="34" charset="0"/>
            </a:endParaRPr>
          </a:p>
          <a:p>
            <a:pPr marL="285750" indent="-285750">
              <a:buFont typeface="Arial" panose="020B0604020202020204" pitchFamily="34" charset="0"/>
              <a:buChar char="•"/>
            </a:pPr>
            <a:r>
              <a:rPr lang="lt-LT" dirty="0">
                <a:latin typeface="Trebuchet MS" panose="020B0603020202020204" pitchFamily="34" charset="0"/>
              </a:rPr>
              <a:t>Administracinės naštos ūkio subjektams sumažėjimas</a:t>
            </a:r>
            <a:br>
              <a:rPr lang="lt-LT" dirty="0">
                <a:latin typeface="Trebuchet MS" panose="020B0603020202020204" pitchFamily="34" charset="0"/>
              </a:rPr>
            </a:br>
            <a:r>
              <a:rPr lang="lt-LT" dirty="0">
                <a:latin typeface="Trebuchet MS" panose="020B0603020202020204" pitchFamily="34" charset="0"/>
              </a:rPr>
              <a:t>2020 m. faktas − </a:t>
            </a:r>
            <a:r>
              <a:rPr lang="lt-LT" b="1" dirty="0">
                <a:solidFill>
                  <a:srgbClr val="006A3C"/>
                </a:solidFill>
                <a:latin typeface="Trebuchet MS" panose="020B0603020202020204" pitchFamily="34" charset="0"/>
              </a:rPr>
              <a:t>1 612 tūkst. € / 22 477 val.</a:t>
            </a:r>
            <a:br>
              <a:rPr lang="lt-LT" b="1" dirty="0">
                <a:solidFill>
                  <a:srgbClr val="006A3C"/>
                </a:solidFill>
                <a:latin typeface="Trebuchet MS" panose="020B0603020202020204" pitchFamily="34" charset="0"/>
              </a:rPr>
            </a:br>
            <a:r>
              <a:rPr lang="lt-LT" dirty="0">
                <a:latin typeface="Trebuchet MS" panose="020B0603020202020204" pitchFamily="34" charset="0"/>
              </a:rPr>
              <a:t>2021 m. planas − </a:t>
            </a:r>
            <a:r>
              <a:rPr lang="lt-LT" b="1" dirty="0">
                <a:solidFill>
                  <a:srgbClr val="006A3C"/>
                </a:solidFill>
                <a:latin typeface="Trebuchet MS" panose="020B0603020202020204" pitchFamily="34" charset="0"/>
              </a:rPr>
              <a:t>100 tūkst. € / 8 000 val.</a:t>
            </a:r>
          </a:p>
          <a:p>
            <a:pPr marL="285750" indent="-285750">
              <a:buFont typeface="Arial" panose="020B0604020202020204" pitchFamily="34" charset="0"/>
              <a:buChar char="•"/>
            </a:pPr>
            <a:endParaRPr lang="lt-LT" dirty="0">
              <a:latin typeface="Trebuchet MS" panose="020B0603020202020204" pitchFamily="34" charset="0"/>
            </a:endParaRPr>
          </a:p>
          <a:p>
            <a:pPr marL="285750" indent="-285750">
              <a:buFont typeface="Arial" panose="020B0604020202020204" pitchFamily="34" charset="0"/>
              <a:buChar char="•"/>
            </a:pPr>
            <a:r>
              <a:rPr lang="lt-LT" dirty="0">
                <a:latin typeface="Trebuchet MS" panose="020B0603020202020204" pitchFamily="34" charset="0"/>
              </a:rPr>
              <a:t>Klientų pasitenkinimo rodiklis</a:t>
            </a:r>
            <a:br>
              <a:rPr lang="lt-LT" dirty="0">
                <a:latin typeface="Trebuchet MS" panose="020B0603020202020204" pitchFamily="34" charset="0"/>
              </a:rPr>
            </a:br>
            <a:r>
              <a:rPr lang="lt-LT" dirty="0">
                <a:latin typeface="Trebuchet MS" panose="020B0603020202020204" pitchFamily="34" charset="0"/>
              </a:rPr>
              <a:t>2025 m. planas − </a:t>
            </a:r>
            <a:r>
              <a:rPr lang="lt-LT" b="1" dirty="0">
                <a:solidFill>
                  <a:srgbClr val="006A3C"/>
                </a:solidFill>
                <a:latin typeface="Trebuchet MS" panose="020B0603020202020204" pitchFamily="34" charset="0"/>
              </a:rPr>
              <a:t>8,8</a:t>
            </a:r>
            <a:r>
              <a:rPr lang="lt-LT" dirty="0">
                <a:latin typeface="Trebuchet MS" panose="020B0603020202020204" pitchFamily="34" charset="0"/>
              </a:rPr>
              <a:t> balo</a:t>
            </a:r>
          </a:p>
        </p:txBody>
      </p:sp>
      <p:pic>
        <p:nvPicPr>
          <p:cNvPr id="8" name="Paveikslėlis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956" y="1466850"/>
            <a:ext cx="640614" cy="640614"/>
          </a:xfrm>
          <a:prstGeom prst="rect">
            <a:avLst/>
          </a:prstGeom>
        </p:spPr>
      </p:pic>
    </p:spTree>
    <p:extLst>
      <p:ext uri="{BB962C8B-B14F-4D97-AF65-F5344CB8AC3E}">
        <p14:creationId xmlns:p14="http://schemas.microsoft.com/office/powerpoint/2010/main" xmlns="" val="4106964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 xmlns:a16="http://schemas.microsoft.com/office/drawing/2014/main"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0"/>
            <a:ext cx="2801923" cy="6857999"/>
          </a:xfrm>
          <a:prstGeom prst="rect">
            <a:avLst/>
          </a:prstGeom>
        </p:spPr>
      </p:pic>
      <p:sp>
        <p:nvSpPr>
          <p:cNvPr id="3" name="TextBox 2">
            <a:extLst>
              <a:ext uri="{FF2B5EF4-FFF2-40B4-BE49-F238E27FC236}">
                <a16:creationId xmlns="" xmlns:a16="http://schemas.microsoft.com/office/drawing/2014/main" id="{FB15E527-95E5-4770-82D6-682B3AC829EA}"/>
              </a:ext>
            </a:extLst>
          </p:cNvPr>
          <p:cNvSpPr txBox="1"/>
          <p:nvPr/>
        </p:nvSpPr>
        <p:spPr>
          <a:xfrm>
            <a:off x="3010773" y="457750"/>
            <a:ext cx="4025461" cy="584775"/>
          </a:xfrm>
          <a:prstGeom prst="rect">
            <a:avLst/>
          </a:prstGeom>
          <a:noFill/>
        </p:spPr>
        <p:txBody>
          <a:bodyPr wrap="none" rtlCol="0">
            <a:spAutoFit/>
          </a:bodyPr>
          <a:lstStyle/>
          <a:p>
            <a:r>
              <a:rPr lang="lt-LT" sz="3200" b="1" dirty="0">
                <a:solidFill>
                  <a:srgbClr val="006A3C"/>
                </a:solidFill>
                <a:latin typeface="Trebuchet MS" panose="020B0603020202020204" pitchFamily="34" charset="0"/>
              </a:rPr>
              <a:t>Orientacija į klientą</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 xmlns:a16="http://schemas.microsoft.com/office/drawing/2014/main" id="{E47B5721-3132-4A50-8D16-33AA0991E447}"/>
              </a:ext>
            </a:extLst>
          </p:cNvPr>
          <p:cNvSpPr/>
          <p:nvPr/>
        </p:nvSpPr>
        <p:spPr>
          <a:xfrm>
            <a:off x="1481011" y="2229327"/>
            <a:ext cx="8578091" cy="3139321"/>
          </a:xfrm>
          <a:prstGeom prst="rect">
            <a:avLst/>
          </a:prstGeom>
        </p:spPr>
        <p:txBody>
          <a:bodyPr wrap="square">
            <a:spAutoFit/>
          </a:bodyPr>
          <a:lstStyle/>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Matuojama klientams teikiamų paslaugų suteikimo trukmė 		      („nuo―iki“)</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a:t>
            </a:r>
            <a:r>
              <a:rPr lang="lt-LT" dirty="0" smtClean="0">
                <a:latin typeface="Trebuchet MS" panose="020B0603020202020204" pitchFamily="34" charset="0"/>
              </a:rPr>
              <a:t>     Organizuojant </a:t>
            </a:r>
            <a:r>
              <a:rPr lang="lt-LT" dirty="0">
                <a:latin typeface="Trebuchet MS" panose="020B0603020202020204" pitchFamily="34" charset="0"/>
              </a:rPr>
              <a:t>VMI veiklą vertinami tikslinių grupių (segmentų) 		      poreikiai, elgsena ir kiti ypatumai</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2021-2022</a:t>
            </a:r>
            <a:r>
              <a:rPr lang="lt-LT" dirty="0">
                <a:latin typeface="Trebuchet MS" panose="020B0603020202020204" pitchFamily="34" charset="0"/>
              </a:rPr>
              <a:t>   Vertinama klientų patirtis</a:t>
            </a:r>
          </a:p>
          <a:p>
            <a:pPr>
              <a:buClr>
                <a:srgbClr val="00693B"/>
              </a:buClr>
            </a:pPr>
            <a:endParaRPr lang="lt-LT" dirty="0">
              <a:latin typeface="Trebuchet MS" panose="020B0603020202020204" pitchFamily="34" charset="0"/>
            </a:endParaRPr>
          </a:p>
          <a:p>
            <a:pPr>
              <a:buClr>
                <a:srgbClr val="00693B"/>
              </a:buClr>
            </a:pPr>
            <a:r>
              <a:rPr lang="lt-LT" b="1" dirty="0" smtClean="0">
                <a:solidFill>
                  <a:schemeClr val="bg1"/>
                </a:solidFill>
                <a:latin typeface="Trebuchet MS" panose="020B0603020202020204" pitchFamily="34" charset="0"/>
              </a:rPr>
              <a:t>2021</a:t>
            </a:r>
            <a:r>
              <a:rPr lang="lt-LT" dirty="0" smtClean="0">
                <a:latin typeface="Trebuchet MS" panose="020B0603020202020204" pitchFamily="34" charset="0"/>
              </a:rPr>
              <a:t>	      „</a:t>
            </a:r>
            <a:r>
              <a:rPr lang="lt-LT" dirty="0">
                <a:latin typeface="Trebuchet MS" panose="020B0603020202020204" pitchFamily="34" charset="0"/>
              </a:rPr>
              <a:t>Vieno paspaudimo“ </a:t>
            </a:r>
            <a:r>
              <a:rPr lang="lt-LT" dirty="0" smtClean="0">
                <a:latin typeface="Trebuchet MS" panose="020B0603020202020204" pitchFamily="34" charset="0"/>
              </a:rPr>
              <a:t>paslaugos</a:t>
            </a:r>
          </a:p>
          <a:p>
            <a:pPr>
              <a:buClr>
                <a:srgbClr val="00693B"/>
              </a:buClr>
            </a:pPr>
            <a:endParaRPr lang="lt-LT" dirty="0" smtClean="0">
              <a:solidFill>
                <a:srgbClr val="FF0000"/>
              </a:solidFill>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2023</a:t>
            </a:r>
            <a:r>
              <a:rPr lang="lt-LT" dirty="0" smtClean="0">
                <a:solidFill>
                  <a:srgbClr val="FF0000"/>
                </a:solidFill>
                <a:latin typeface="Trebuchet MS" panose="020B0603020202020204" pitchFamily="34" charset="0"/>
              </a:rPr>
              <a:t>             </a:t>
            </a:r>
            <a:r>
              <a:rPr lang="lt-LT" dirty="0" smtClean="0">
                <a:latin typeface="Trebuchet MS" panose="020B0603020202020204" pitchFamily="34" charset="0"/>
              </a:rPr>
              <a:t>Klientų </a:t>
            </a:r>
            <a:r>
              <a:rPr lang="lt-LT" dirty="0">
                <a:latin typeface="Trebuchet MS" panose="020B0603020202020204" pitchFamily="34" charset="0"/>
              </a:rPr>
              <a:t>savitarnos portalas visoms VMI teikiamoms paslaugoms</a:t>
            </a:r>
          </a:p>
        </p:txBody>
      </p:sp>
      <p:pic>
        <p:nvPicPr>
          <p:cNvPr id="5" name="Paveikslėlis 4">
            <a:extLst>
              <a:ext uri="{FF2B5EF4-FFF2-40B4-BE49-F238E27FC236}">
                <a16:creationId xmlns="" xmlns:a16="http://schemas.microsoft.com/office/drawing/2014/main" id="{A2D25B3C-476D-4B71-8300-9D283403A91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93666" y="3737816"/>
            <a:ext cx="2985959" cy="2985959"/>
          </a:xfrm>
          <a:prstGeom prst="rect">
            <a:avLst/>
          </a:prstGeom>
        </p:spPr>
      </p:pic>
      <p:sp>
        <p:nvSpPr>
          <p:cNvPr id="8" name="Stačiakampis 7">
            <a:extLst>
              <a:ext uri="{FF2B5EF4-FFF2-40B4-BE49-F238E27FC236}">
                <a16:creationId xmlns:a16="http://schemas.microsoft.com/office/drawing/2014/main" xmlns="" id="{0781A00F-01F6-4A9A-A0BF-464B0D57A7B1}"/>
              </a:ext>
            </a:extLst>
          </p:cNvPr>
          <p:cNvSpPr/>
          <p:nvPr/>
        </p:nvSpPr>
        <p:spPr>
          <a:xfrm>
            <a:off x="1459630" y="1761120"/>
            <a:ext cx="716863" cy="276999"/>
          </a:xfrm>
          <a:prstGeom prst="rect">
            <a:avLst/>
          </a:prstGeom>
        </p:spPr>
        <p:txBody>
          <a:bodyPr wrap="non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10" name="Paveikslėlis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3503137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3" cstate="print"/>
          <a:stretch>
            <a:fillRect/>
          </a:stretch>
        </p:blipFill>
        <p:spPr>
          <a:xfrm>
            <a:off x="349856" y="315663"/>
            <a:ext cx="11452529" cy="1815731"/>
          </a:xfrm>
          <a:prstGeom prst="rect">
            <a:avLst/>
          </a:prstGeom>
        </p:spPr>
      </p:pic>
      <p:sp>
        <p:nvSpPr>
          <p:cNvPr id="3" name="Rodyklė aukštyn 2"/>
          <p:cNvSpPr/>
          <p:nvPr/>
        </p:nvSpPr>
        <p:spPr>
          <a:xfrm rot="10800000">
            <a:off x="7513983" y="2289976"/>
            <a:ext cx="779228" cy="1041621"/>
          </a:xfrm>
          <a:prstGeom prst="upArrow">
            <a:avLst/>
          </a:prstGeom>
          <a:solidFill>
            <a:srgbClr val="017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rgbClr val="00B050"/>
              </a:solidFill>
            </a:endParaRPr>
          </a:p>
        </p:txBody>
      </p:sp>
      <p:pic>
        <p:nvPicPr>
          <p:cNvPr id="4" name="Paveikslėlis 3"/>
          <p:cNvPicPr>
            <a:picLocks noChangeAspect="1"/>
          </p:cNvPicPr>
          <p:nvPr/>
        </p:nvPicPr>
        <p:blipFill>
          <a:blip r:embed="rId4" cstate="print">
            <a:duotone>
              <a:prstClr val="black"/>
              <a:srgbClr val="006A3C">
                <a:tint val="45000"/>
                <a:satMod val="400000"/>
              </a:srgbClr>
            </a:duotone>
          </a:blip>
          <a:stretch>
            <a:fillRect/>
          </a:stretch>
        </p:blipFill>
        <p:spPr>
          <a:xfrm>
            <a:off x="4396075" y="3490179"/>
            <a:ext cx="7353300" cy="3124200"/>
          </a:xfrm>
          <a:prstGeom prst="rect">
            <a:avLst/>
          </a:prstGeom>
        </p:spPr>
      </p:pic>
      <p:sp>
        <p:nvSpPr>
          <p:cNvPr id="5" name="Stačiakampis 4"/>
          <p:cNvSpPr/>
          <p:nvPr/>
        </p:nvSpPr>
        <p:spPr>
          <a:xfrm>
            <a:off x="6281530" y="3490179"/>
            <a:ext cx="3817949" cy="954600"/>
          </a:xfrm>
          <a:prstGeom prst="rect">
            <a:avLst/>
          </a:prstGeom>
          <a:solidFill>
            <a:srgbClr val="017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b="1" dirty="0" smtClean="0">
                <a:solidFill>
                  <a:prstClr val="white"/>
                </a:solidFill>
                <a:latin typeface="Trebuchet MS" panose="020B0603020202020204" pitchFamily="34" charset="0"/>
              </a:rPr>
              <a:t>VMI SAVITARNA </a:t>
            </a:r>
          </a:p>
        </p:txBody>
      </p:sp>
      <p:sp>
        <p:nvSpPr>
          <p:cNvPr id="6" name="Stačiakampis 5"/>
          <p:cNvSpPr/>
          <p:nvPr/>
        </p:nvSpPr>
        <p:spPr>
          <a:xfrm>
            <a:off x="335279" y="3490179"/>
            <a:ext cx="3686755" cy="923330"/>
          </a:xfrm>
          <a:prstGeom prst="rect">
            <a:avLst/>
          </a:prstGeom>
          <a:ln>
            <a:solidFill>
              <a:srgbClr val="006A3C"/>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lt-L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7</a:t>
            </a:r>
            <a:r>
              <a:rPr lang="lt-LT"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  </a:t>
            </a:r>
            <a:r>
              <a:rPr lang="lt-L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išorinės informacinės sistemos:</a:t>
            </a:r>
          </a:p>
          <a:p>
            <a:pPr algn="just"/>
            <a:r>
              <a:rPr lang="lt-LT"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s</a:t>
            </a:r>
            <a:r>
              <a:rPr lang="lt-L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avi ypatumai</a:t>
            </a:r>
          </a:p>
          <a:p>
            <a:pPr algn="just"/>
            <a:r>
              <a:rPr lang="lt-LT"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s</a:t>
            </a:r>
            <a:r>
              <a:rPr lang="lt-LT" dirty="0" smtClean="0">
                <a:solidFill>
                  <a:prstClr val="black"/>
                </a:solidFill>
                <a:latin typeface="Trebuchet MS" panose="020B0603020202020204" pitchFamily="34" charset="0"/>
                <a:ea typeface="Calibri" panose="020F0502020204030204" pitchFamily="34" charset="0"/>
                <a:cs typeface="Times New Roman" panose="02020603050405020304" pitchFamily="18" charset="0"/>
              </a:rPr>
              <a:t>kirtingi dizaino sprendiniai</a:t>
            </a:r>
            <a:endParaRPr lang="lt-LT" dirty="0">
              <a:solidFill>
                <a:prstClr val="black"/>
              </a:solidFill>
            </a:endParaRPr>
          </a:p>
        </p:txBody>
      </p:sp>
      <p:sp>
        <p:nvSpPr>
          <p:cNvPr id="8" name="Stačiakampis 7"/>
          <p:cNvSpPr/>
          <p:nvPr/>
        </p:nvSpPr>
        <p:spPr>
          <a:xfrm>
            <a:off x="8449583" y="2461373"/>
            <a:ext cx="3299792" cy="612250"/>
          </a:xfrm>
          <a:prstGeom prst="rect">
            <a:avLst/>
          </a:prstGeom>
          <a:solidFill>
            <a:srgbClr val="017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smtClean="0">
                <a:solidFill>
                  <a:prstClr val="white"/>
                </a:solidFill>
                <a:latin typeface="Trebuchet MS" panose="020B0603020202020204" pitchFamily="34" charset="0"/>
              </a:rPr>
              <a:t>Tikslas: vienas </a:t>
            </a:r>
            <a:r>
              <a:rPr lang="lt-LT" sz="1400" b="1" dirty="0">
                <a:solidFill>
                  <a:prstClr val="white"/>
                </a:solidFill>
                <a:latin typeface="Trebuchet MS" panose="020B0603020202020204" pitchFamily="34" charset="0"/>
              </a:rPr>
              <a:t>paslaugų kanalas visoms VMI teikiamoms paslaugoms</a:t>
            </a:r>
          </a:p>
        </p:txBody>
      </p:sp>
      <p:sp>
        <p:nvSpPr>
          <p:cNvPr id="9" name="Rodyklė aukštyn 8"/>
          <p:cNvSpPr/>
          <p:nvPr/>
        </p:nvSpPr>
        <p:spPr>
          <a:xfrm>
            <a:off x="1789042" y="2246688"/>
            <a:ext cx="779228" cy="1041621"/>
          </a:xfrm>
          <a:prstGeom prst="upArrow">
            <a:avLst/>
          </a:prstGeom>
          <a:solidFill>
            <a:srgbClr val="017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rgbClr val="00B050"/>
              </a:solidFill>
            </a:endParaRPr>
          </a:p>
        </p:txBody>
      </p:sp>
    </p:spTree>
    <p:extLst>
      <p:ext uri="{BB962C8B-B14F-4D97-AF65-F5344CB8AC3E}">
        <p14:creationId xmlns:p14="http://schemas.microsoft.com/office/powerpoint/2010/main" xmlns="" val="1044581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 xmlns:a16="http://schemas.microsoft.com/office/drawing/2014/main"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7826"/>
            <a:ext cx="2801923" cy="6857999"/>
          </a:xfrm>
          <a:prstGeom prst="rect">
            <a:avLst/>
          </a:prstGeom>
        </p:spPr>
      </p:pic>
      <p:sp>
        <p:nvSpPr>
          <p:cNvPr id="3" name="TextBox 2">
            <a:extLst>
              <a:ext uri="{FF2B5EF4-FFF2-40B4-BE49-F238E27FC236}">
                <a16:creationId xmlns="" xmlns:a16="http://schemas.microsoft.com/office/drawing/2014/main" id="{FB15E527-95E5-4770-82D6-682B3AC829EA}"/>
              </a:ext>
            </a:extLst>
          </p:cNvPr>
          <p:cNvSpPr txBox="1"/>
          <p:nvPr/>
        </p:nvSpPr>
        <p:spPr>
          <a:xfrm>
            <a:off x="3010773" y="457750"/>
            <a:ext cx="4025461" cy="584775"/>
          </a:xfrm>
          <a:prstGeom prst="rect">
            <a:avLst/>
          </a:prstGeom>
          <a:noFill/>
        </p:spPr>
        <p:txBody>
          <a:bodyPr wrap="none" rtlCol="0">
            <a:spAutoFit/>
          </a:bodyPr>
          <a:lstStyle/>
          <a:p>
            <a:r>
              <a:rPr lang="lt-LT" sz="3200" b="1" dirty="0">
                <a:solidFill>
                  <a:srgbClr val="006A3C"/>
                </a:solidFill>
                <a:latin typeface="Trebuchet MS" panose="020B0603020202020204" pitchFamily="34" charset="0"/>
              </a:rPr>
              <a:t>Orientacija į klientą</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 xmlns:a16="http://schemas.microsoft.com/office/drawing/2014/main" id="{E47B5721-3132-4A50-8D16-33AA0991E447}"/>
              </a:ext>
            </a:extLst>
          </p:cNvPr>
          <p:cNvSpPr/>
          <p:nvPr/>
        </p:nvSpPr>
        <p:spPr>
          <a:xfrm>
            <a:off x="1953759" y="2279661"/>
            <a:ext cx="8146585" cy="1754326"/>
          </a:xfrm>
          <a:prstGeom prst="rect">
            <a:avLst/>
          </a:prstGeom>
        </p:spPr>
        <p:txBody>
          <a:bodyPr wrap="square">
            <a:spAutoFit/>
          </a:bodyPr>
          <a:lstStyle/>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Priemonės užsienio piliečiams identifikuoti ir prisijungti prie VMI IS</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Siūlymai dėl įmokų kodų skaičiaus sumažinimo</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Plėtojami tarpinstituciniai permokų / skolų užskaitų procesai</a:t>
            </a:r>
          </a:p>
          <a:p>
            <a:pPr>
              <a:buClr>
                <a:srgbClr val="00693B"/>
              </a:buClr>
            </a:pPr>
            <a:r>
              <a:rPr lang="lt-LT" dirty="0">
                <a:latin typeface="Trebuchet MS" panose="020B0603020202020204" pitchFamily="34" charset="0"/>
              </a:rPr>
              <a:t>	</a:t>
            </a:r>
          </a:p>
        </p:txBody>
      </p:sp>
      <p:pic>
        <p:nvPicPr>
          <p:cNvPr id="9" name="Paveikslėlis 8">
            <a:extLst>
              <a:ext uri="{FF2B5EF4-FFF2-40B4-BE49-F238E27FC236}">
                <a16:creationId xmlns="" xmlns:a16="http://schemas.microsoft.com/office/drawing/2014/main" id="{4184930C-487E-4B67-B1D9-9BBEA7CDCA9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93666" y="3737816"/>
            <a:ext cx="2985959" cy="2985959"/>
          </a:xfrm>
          <a:prstGeom prst="rect">
            <a:avLst/>
          </a:prstGeom>
        </p:spPr>
      </p:pic>
      <p:sp>
        <p:nvSpPr>
          <p:cNvPr id="10" name="Stačiakampis 9">
            <a:extLst>
              <a:ext uri="{FF2B5EF4-FFF2-40B4-BE49-F238E27FC236}">
                <a16:creationId xmlns:a16="http://schemas.microsoft.com/office/drawing/2014/main" xmlns="" id="{0781A00F-01F6-4A9A-A0BF-464B0D57A7B1}"/>
              </a:ext>
            </a:extLst>
          </p:cNvPr>
          <p:cNvSpPr/>
          <p:nvPr/>
        </p:nvSpPr>
        <p:spPr>
          <a:xfrm>
            <a:off x="1953759" y="1748263"/>
            <a:ext cx="716863" cy="276999"/>
          </a:xfrm>
          <a:prstGeom prst="rect">
            <a:avLst/>
          </a:prstGeom>
        </p:spPr>
        <p:txBody>
          <a:bodyPr wrap="non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11" name="Paveikslėlis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1043408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4">
            <a:extLst>
              <a:ext uri="{FF2B5EF4-FFF2-40B4-BE49-F238E27FC236}">
                <a16:creationId xmlns="" xmlns:a16="http://schemas.microsoft.com/office/drawing/2014/main" id="{CD03C41B-BBA4-489F-A6B6-7CDC18ADE3E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3429001"/>
          </a:xfrm>
          <a:prstGeom prst="rect">
            <a:avLst/>
          </a:prstGeom>
        </p:spPr>
      </p:pic>
      <p:pic>
        <p:nvPicPr>
          <p:cNvPr id="6" name="Paveikslėlis 5">
            <a:extLst>
              <a:ext uri="{FF2B5EF4-FFF2-40B4-BE49-F238E27FC236}">
                <a16:creationId xmlns="" xmlns:a16="http://schemas.microsoft.com/office/drawing/2014/main" id="{94ACEB70-2A1D-40C1-BE43-6F32F0EDFBD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4886325" cy="2933700"/>
          </a:xfrm>
          <a:prstGeom prst="rect">
            <a:avLst/>
          </a:prstGeom>
        </p:spPr>
      </p:pic>
      <p:sp>
        <p:nvSpPr>
          <p:cNvPr id="4" name="TextBox 3">
            <a:extLst>
              <a:ext uri="{FF2B5EF4-FFF2-40B4-BE49-F238E27FC236}">
                <a16:creationId xmlns="" xmlns:a16="http://schemas.microsoft.com/office/drawing/2014/main" id="{F0DD00DD-2329-4398-ABD6-61F9332A83DC}"/>
              </a:ext>
            </a:extLst>
          </p:cNvPr>
          <p:cNvSpPr txBox="1"/>
          <p:nvPr/>
        </p:nvSpPr>
        <p:spPr>
          <a:xfrm>
            <a:off x="2158655" y="1422111"/>
            <a:ext cx="2425664" cy="584775"/>
          </a:xfrm>
          <a:prstGeom prst="rect">
            <a:avLst/>
          </a:prstGeom>
          <a:noFill/>
        </p:spPr>
        <p:txBody>
          <a:bodyPr wrap="none" rtlCol="0">
            <a:spAutoFit/>
          </a:bodyPr>
          <a:lstStyle/>
          <a:p>
            <a:r>
              <a:rPr lang="lt-LT" sz="3200" b="1" dirty="0">
                <a:solidFill>
                  <a:schemeClr val="bg1"/>
                </a:solidFill>
                <a:latin typeface="Trebuchet MS" panose="020B0603020202020204" pitchFamily="34" charset="0"/>
              </a:rPr>
              <a:t>Lankstumas</a:t>
            </a:r>
            <a:endParaRPr lang="en-US" sz="3200" b="1" dirty="0">
              <a:solidFill>
                <a:schemeClr val="bg1"/>
              </a:solidFill>
              <a:latin typeface="Trebuchet MS" panose="020B0603020202020204" pitchFamily="34" charset="0"/>
            </a:endParaRPr>
          </a:p>
        </p:txBody>
      </p:sp>
      <p:sp>
        <p:nvSpPr>
          <p:cNvPr id="5" name="Stačiakampis 4">
            <a:extLst>
              <a:ext uri="{FF2B5EF4-FFF2-40B4-BE49-F238E27FC236}">
                <a16:creationId xmlns="" xmlns:a16="http://schemas.microsoft.com/office/drawing/2014/main" id="{10A1F292-14FF-476C-98EF-6C4CDFE1295E}"/>
              </a:ext>
            </a:extLst>
          </p:cNvPr>
          <p:cNvSpPr/>
          <p:nvPr/>
        </p:nvSpPr>
        <p:spPr>
          <a:xfrm>
            <a:off x="5310285" y="1483666"/>
            <a:ext cx="5879436" cy="954107"/>
          </a:xfrm>
          <a:prstGeom prst="rect">
            <a:avLst/>
          </a:prstGeom>
        </p:spPr>
        <p:txBody>
          <a:bodyPr wrap="square">
            <a:spAutoFit/>
          </a:bodyPr>
          <a:lstStyle/>
          <a:p>
            <a:r>
              <a:rPr lang="lt-LT" sz="2800" dirty="0">
                <a:solidFill>
                  <a:schemeClr val="bg1"/>
                </a:solidFill>
                <a:latin typeface="Trebuchet MS" panose="020B0603020202020204" pitchFamily="34" charset="0"/>
              </a:rPr>
              <a:t>Užtikrinti veiklos tęstinumą ir organizacijos atsparumą</a:t>
            </a:r>
          </a:p>
        </p:txBody>
      </p:sp>
      <p:sp>
        <p:nvSpPr>
          <p:cNvPr id="7" name="Stačiakampis 6">
            <a:extLst>
              <a:ext uri="{FF2B5EF4-FFF2-40B4-BE49-F238E27FC236}">
                <a16:creationId xmlns="" xmlns:a16="http://schemas.microsoft.com/office/drawing/2014/main" id="{5E89734A-E6AD-44EB-9603-3C0F2AF85BF0}"/>
              </a:ext>
            </a:extLst>
          </p:cNvPr>
          <p:cNvSpPr/>
          <p:nvPr/>
        </p:nvSpPr>
        <p:spPr>
          <a:xfrm>
            <a:off x="2154003" y="3921439"/>
            <a:ext cx="8531718" cy="2862322"/>
          </a:xfrm>
          <a:prstGeom prst="rect">
            <a:avLst/>
          </a:prstGeom>
        </p:spPr>
        <p:txBody>
          <a:bodyPr wrap="square">
            <a:spAutoFit/>
          </a:bodyPr>
          <a:lstStyle/>
          <a:p>
            <a:pPr marL="285750" indent="-285750">
              <a:buFont typeface="Arial" panose="020B0604020202020204" pitchFamily="34" charset="0"/>
              <a:buChar char="•"/>
            </a:pPr>
            <a:r>
              <a:rPr lang="lt-LT" dirty="0">
                <a:latin typeface="Trebuchet MS" panose="020B0603020202020204" pitchFamily="34" charset="0"/>
              </a:rPr>
              <a:t>Vidutinis veiklos atstatymo laikas, įvykus ekstremaliai situacijai ir / ar įvykiui</a:t>
            </a:r>
            <a:br>
              <a:rPr lang="lt-LT" dirty="0">
                <a:latin typeface="Trebuchet MS" panose="020B0603020202020204" pitchFamily="34" charset="0"/>
              </a:rPr>
            </a:br>
            <a:r>
              <a:rPr lang="lt-LT" dirty="0">
                <a:latin typeface="Trebuchet MS" panose="020B0603020202020204" pitchFamily="34" charset="0"/>
              </a:rPr>
              <a:t>2025 m. planas − </a:t>
            </a:r>
            <a:r>
              <a:rPr lang="lt-LT" b="1" dirty="0">
                <a:solidFill>
                  <a:srgbClr val="006A3C"/>
                </a:solidFill>
                <a:latin typeface="Trebuchet MS" panose="020B0603020202020204" pitchFamily="34" charset="0"/>
              </a:rPr>
              <a:t>24 val.</a:t>
            </a:r>
          </a:p>
          <a:p>
            <a:pPr marL="285750" indent="-285750">
              <a:buFont typeface="Arial" panose="020B0604020202020204" pitchFamily="34" charset="0"/>
              <a:buChar char="•"/>
            </a:pPr>
            <a:endParaRPr lang="lt-LT" dirty="0">
              <a:latin typeface="Trebuchet MS" panose="020B0603020202020204" pitchFamily="34" charset="0"/>
            </a:endParaRPr>
          </a:p>
          <a:p>
            <a:pPr marL="285750" indent="-285750">
              <a:buFont typeface="Arial" panose="020B0604020202020204" pitchFamily="34" charset="0"/>
              <a:buChar char="•"/>
            </a:pPr>
            <a:r>
              <a:rPr lang="lt-LT" dirty="0">
                <a:latin typeface="Trebuchet MS" panose="020B0603020202020204" pitchFamily="34" charset="0"/>
              </a:rPr>
              <a:t>Vidutinis pagrindinių paslaugų pasiekiamumas (ne tik VMI darbo metu):</a:t>
            </a:r>
            <a:br>
              <a:rPr lang="lt-LT" dirty="0">
                <a:latin typeface="Trebuchet MS" panose="020B0603020202020204" pitchFamily="34" charset="0"/>
              </a:rPr>
            </a:br>
            <a:r>
              <a:rPr lang="lt-LT" dirty="0">
                <a:latin typeface="Trebuchet MS" panose="020B0603020202020204" pitchFamily="34" charset="0"/>
              </a:rPr>
              <a:t>2020 m. faktas − </a:t>
            </a:r>
            <a:r>
              <a:rPr lang="lt-LT" b="1" dirty="0">
                <a:solidFill>
                  <a:srgbClr val="006A3C"/>
                </a:solidFill>
                <a:latin typeface="Trebuchet MS" panose="020B0603020202020204" pitchFamily="34" charset="0"/>
              </a:rPr>
              <a:t>98,5 %</a:t>
            </a:r>
            <a:r>
              <a:rPr lang="lt-LT" dirty="0">
                <a:latin typeface="Trebuchet MS" panose="020B0603020202020204" pitchFamily="34" charset="0"/>
              </a:rPr>
              <a:t/>
            </a:r>
            <a:br>
              <a:rPr lang="lt-LT" dirty="0">
                <a:latin typeface="Trebuchet MS" panose="020B0603020202020204" pitchFamily="34" charset="0"/>
              </a:rPr>
            </a:br>
            <a:r>
              <a:rPr lang="lt-LT" dirty="0">
                <a:latin typeface="Trebuchet MS" panose="020B0603020202020204" pitchFamily="34" charset="0"/>
              </a:rPr>
              <a:t>2021 m. planas − </a:t>
            </a:r>
            <a:r>
              <a:rPr lang="lt-LT" b="1" dirty="0">
                <a:solidFill>
                  <a:srgbClr val="006A3C"/>
                </a:solidFill>
                <a:latin typeface="Trebuchet MS" panose="020B0603020202020204" pitchFamily="34" charset="0"/>
              </a:rPr>
              <a:t>98,5 %</a:t>
            </a:r>
          </a:p>
          <a:p>
            <a:pPr marL="285750" indent="-285750">
              <a:buFont typeface="Arial" panose="020B0604020202020204" pitchFamily="34" charset="0"/>
              <a:buChar char="•"/>
            </a:pPr>
            <a:endParaRPr lang="lt-LT" dirty="0">
              <a:latin typeface="Trebuchet MS" panose="020B0603020202020204" pitchFamily="34" charset="0"/>
            </a:endParaRPr>
          </a:p>
          <a:p>
            <a:pPr marL="285750" indent="-285750">
              <a:buFont typeface="Arial" panose="020B0604020202020204" pitchFamily="34" charset="0"/>
              <a:buChar char="•"/>
            </a:pPr>
            <a:r>
              <a:rPr lang="lt-LT" dirty="0">
                <a:latin typeface="Trebuchet MS" panose="020B0603020202020204" pitchFamily="34" charset="0"/>
              </a:rPr>
              <a:t>Kritinių veiklai kompetencijų </a:t>
            </a:r>
            <a:r>
              <a:rPr lang="lt-LT" dirty="0" err="1" smtClean="0">
                <a:latin typeface="Trebuchet MS" panose="020B0603020202020204" pitchFamily="34" charset="0"/>
              </a:rPr>
              <a:t>pakaitumas</a:t>
            </a:r>
            <a:endParaRPr lang="en-US" dirty="0" smtClean="0">
              <a:latin typeface="Trebuchet MS" panose="020B0603020202020204" pitchFamily="34" charset="0"/>
            </a:endParaRPr>
          </a:p>
          <a:p>
            <a:r>
              <a:rPr lang="en-US" dirty="0" smtClean="0">
                <a:latin typeface="Trebuchet MS" panose="020B0603020202020204" pitchFamily="34" charset="0"/>
              </a:rPr>
              <a:t>    </a:t>
            </a:r>
            <a:r>
              <a:rPr lang="lt-LT" dirty="0" smtClean="0">
                <a:latin typeface="Trebuchet MS" panose="020B0603020202020204" pitchFamily="34" charset="0"/>
              </a:rPr>
              <a:t>2025 </a:t>
            </a:r>
            <a:r>
              <a:rPr lang="lt-LT" dirty="0">
                <a:latin typeface="Trebuchet MS" panose="020B0603020202020204" pitchFamily="34" charset="0"/>
              </a:rPr>
              <a:t>m. planas − </a:t>
            </a:r>
            <a:r>
              <a:rPr lang="lt-LT" b="1" dirty="0">
                <a:solidFill>
                  <a:srgbClr val="006A3C"/>
                </a:solidFill>
                <a:latin typeface="Trebuchet MS" panose="020B0603020202020204" pitchFamily="34" charset="0"/>
              </a:rPr>
              <a:t>100 %</a:t>
            </a:r>
          </a:p>
          <a:p>
            <a:pPr marL="285750" indent="-285750">
              <a:buFont typeface="Arial" panose="020B0604020202020204" pitchFamily="34" charset="0"/>
              <a:buChar char="•"/>
            </a:pPr>
            <a:endParaRPr lang="lt-LT" dirty="0">
              <a:latin typeface="Trebuchet MS" panose="020B0603020202020204" pitchFamily="34" charset="0"/>
            </a:endParaRPr>
          </a:p>
        </p:txBody>
      </p:sp>
      <p:pic>
        <p:nvPicPr>
          <p:cNvPr id="8" name="Paveikslėlis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5770" y="2263240"/>
            <a:ext cx="750069" cy="750069"/>
          </a:xfrm>
          <a:prstGeom prst="rect">
            <a:avLst/>
          </a:prstGeom>
        </p:spPr>
      </p:pic>
    </p:spTree>
    <p:extLst>
      <p:ext uri="{BB962C8B-B14F-4D97-AF65-F5344CB8AC3E}">
        <p14:creationId xmlns:p14="http://schemas.microsoft.com/office/powerpoint/2010/main" xmlns="" val="2462958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 xmlns:a16="http://schemas.microsoft.com/office/drawing/2014/main"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7826"/>
            <a:ext cx="2801923" cy="6857999"/>
          </a:xfrm>
          <a:prstGeom prst="rect">
            <a:avLst/>
          </a:prstGeom>
        </p:spPr>
      </p:pic>
      <p:sp>
        <p:nvSpPr>
          <p:cNvPr id="3" name="TextBox 2">
            <a:extLst>
              <a:ext uri="{FF2B5EF4-FFF2-40B4-BE49-F238E27FC236}">
                <a16:creationId xmlns="" xmlns:a16="http://schemas.microsoft.com/office/drawing/2014/main" id="{FB15E527-95E5-4770-82D6-682B3AC829EA}"/>
              </a:ext>
            </a:extLst>
          </p:cNvPr>
          <p:cNvSpPr txBox="1"/>
          <p:nvPr/>
        </p:nvSpPr>
        <p:spPr>
          <a:xfrm>
            <a:off x="3010773" y="457750"/>
            <a:ext cx="2425664" cy="584775"/>
          </a:xfrm>
          <a:prstGeom prst="rect">
            <a:avLst/>
          </a:prstGeom>
          <a:noFill/>
        </p:spPr>
        <p:txBody>
          <a:bodyPr wrap="none" rtlCol="0">
            <a:spAutoFit/>
          </a:bodyPr>
          <a:lstStyle/>
          <a:p>
            <a:r>
              <a:rPr lang="lt-LT" sz="3200" b="1" dirty="0">
                <a:solidFill>
                  <a:srgbClr val="006A3C"/>
                </a:solidFill>
                <a:latin typeface="Trebuchet MS" panose="020B0603020202020204" pitchFamily="34" charset="0"/>
              </a:rPr>
              <a:t>Lankstumas</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 xmlns:a16="http://schemas.microsoft.com/office/drawing/2014/main" id="{E47B5721-3132-4A50-8D16-33AA0991E447}"/>
              </a:ext>
            </a:extLst>
          </p:cNvPr>
          <p:cNvSpPr/>
          <p:nvPr/>
        </p:nvSpPr>
        <p:spPr>
          <a:xfrm>
            <a:off x="2013358" y="1915013"/>
            <a:ext cx="9807802" cy="2031325"/>
          </a:xfrm>
          <a:prstGeom prst="rect">
            <a:avLst/>
          </a:prstGeom>
        </p:spPr>
        <p:txBody>
          <a:bodyPr wrap="square">
            <a:spAutoFit/>
          </a:bodyPr>
          <a:lstStyle/>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Vientisa veiklos valdymo sistema, užtikrinanti pagrindinių VMI veiklos procesų 	tęstinumą įvykus nenumatytiems įvykiams</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Projektas „Naujų VMI paslaugų teikimo kanalų sukūrimas ir VMI veiklos tęstinumo 	užtikrinimas ekstremalių situacijų atvejais“</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a:t>
            </a:r>
            <a:r>
              <a:rPr lang="lt-LT" dirty="0" smtClean="0">
                <a:latin typeface="Trebuchet MS" panose="020B0603020202020204" pitchFamily="34" charset="0"/>
              </a:rPr>
              <a:t>Atrinkti ir apmokyti darbuotojai</a:t>
            </a:r>
            <a:r>
              <a:rPr lang="lt-LT" dirty="0">
                <a:latin typeface="Trebuchet MS" panose="020B0603020202020204" pitchFamily="34" charset="0"/>
              </a:rPr>
              <a:t>, pakeisiantys veiklos procesams kritinius kolegas</a:t>
            </a:r>
          </a:p>
        </p:txBody>
      </p:sp>
      <p:pic>
        <p:nvPicPr>
          <p:cNvPr id="5" name="Paveikslėlis 4">
            <a:extLst>
              <a:ext uri="{FF2B5EF4-FFF2-40B4-BE49-F238E27FC236}">
                <a16:creationId xmlns="" xmlns:a16="http://schemas.microsoft.com/office/drawing/2014/main" id="{ACEE60AA-BE88-4762-B158-455F51229DD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127222" y="3789728"/>
            <a:ext cx="3301241" cy="3301241"/>
          </a:xfrm>
          <a:prstGeom prst="rect">
            <a:avLst/>
          </a:prstGeom>
        </p:spPr>
      </p:pic>
      <p:sp>
        <p:nvSpPr>
          <p:cNvPr id="8" name="Stačiakampis 7">
            <a:extLst>
              <a:ext uri="{FF2B5EF4-FFF2-40B4-BE49-F238E27FC236}">
                <a16:creationId xmlns:a16="http://schemas.microsoft.com/office/drawing/2014/main" xmlns="" id="{0781A00F-01F6-4A9A-A0BF-464B0D57A7B1}"/>
              </a:ext>
            </a:extLst>
          </p:cNvPr>
          <p:cNvSpPr/>
          <p:nvPr/>
        </p:nvSpPr>
        <p:spPr>
          <a:xfrm>
            <a:off x="2013358" y="1441161"/>
            <a:ext cx="716863" cy="276999"/>
          </a:xfrm>
          <a:prstGeom prst="rect">
            <a:avLst/>
          </a:prstGeom>
        </p:spPr>
        <p:txBody>
          <a:bodyPr wrap="non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9" name="Paveikslėlis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2527510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4">
            <a:extLst>
              <a:ext uri="{FF2B5EF4-FFF2-40B4-BE49-F238E27FC236}">
                <a16:creationId xmlns="" xmlns:a16="http://schemas.microsoft.com/office/drawing/2014/main" id="{CD03C41B-BBA4-489F-A6B6-7CDC18ADE3E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3429001"/>
          </a:xfrm>
          <a:prstGeom prst="rect">
            <a:avLst/>
          </a:prstGeom>
        </p:spPr>
      </p:pic>
      <p:pic>
        <p:nvPicPr>
          <p:cNvPr id="5" name="Paveikslėlis 4">
            <a:extLst>
              <a:ext uri="{FF2B5EF4-FFF2-40B4-BE49-F238E27FC236}">
                <a16:creationId xmlns="" xmlns:a16="http://schemas.microsoft.com/office/drawing/2014/main" id="{157B8782-DABB-4FDD-AE34-68D84C9850B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4886325" cy="2933700"/>
          </a:xfrm>
          <a:prstGeom prst="rect">
            <a:avLst/>
          </a:prstGeom>
        </p:spPr>
      </p:pic>
      <p:sp>
        <p:nvSpPr>
          <p:cNvPr id="4" name="TextBox 3">
            <a:extLst>
              <a:ext uri="{FF2B5EF4-FFF2-40B4-BE49-F238E27FC236}">
                <a16:creationId xmlns="" xmlns:a16="http://schemas.microsoft.com/office/drawing/2014/main" id="{F0DD00DD-2329-4398-ABD6-61F9332A83DC}"/>
              </a:ext>
            </a:extLst>
          </p:cNvPr>
          <p:cNvSpPr txBox="1"/>
          <p:nvPr/>
        </p:nvSpPr>
        <p:spPr>
          <a:xfrm>
            <a:off x="2158655" y="1422111"/>
            <a:ext cx="1701107" cy="584775"/>
          </a:xfrm>
          <a:prstGeom prst="rect">
            <a:avLst/>
          </a:prstGeom>
          <a:noFill/>
        </p:spPr>
        <p:txBody>
          <a:bodyPr wrap="none" rtlCol="0">
            <a:spAutoFit/>
          </a:bodyPr>
          <a:lstStyle/>
          <a:p>
            <a:r>
              <a:rPr lang="lt-LT" sz="3200" b="1" dirty="0">
                <a:solidFill>
                  <a:schemeClr val="bg1"/>
                </a:solidFill>
                <a:latin typeface="Trebuchet MS" panose="020B0603020202020204" pitchFamily="34" charset="0"/>
              </a:rPr>
              <a:t>Atitiktis</a:t>
            </a:r>
            <a:endParaRPr lang="en-US" sz="3200" b="1" dirty="0">
              <a:solidFill>
                <a:schemeClr val="bg1"/>
              </a:solidFill>
              <a:latin typeface="Trebuchet MS" panose="020B0603020202020204" pitchFamily="34" charset="0"/>
            </a:endParaRPr>
          </a:p>
        </p:txBody>
      </p:sp>
      <p:sp>
        <p:nvSpPr>
          <p:cNvPr id="6" name="Stačiakampis 5">
            <a:extLst>
              <a:ext uri="{FF2B5EF4-FFF2-40B4-BE49-F238E27FC236}">
                <a16:creationId xmlns="" xmlns:a16="http://schemas.microsoft.com/office/drawing/2014/main" id="{EA7DE8F6-CAAC-4604-9D1D-838D30974F17}"/>
              </a:ext>
            </a:extLst>
          </p:cNvPr>
          <p:cNvSpPr/>
          <p:nvPr/>
        </p:nvSpPr>
        <p:spPr>
          <a:xfrm>
            <a:off x="5310285" y="1483666"/>
            <a:ext cx="5879436" cy="523220"/>
          </a:xfrm>
          <a:prstGeom prst="rect">
            <a:avLst/>
          </a:prstGeom>
        </p:spPr>
        <p:txBody>
          <a:bodyPr wrap="square">
            <a:spAutoFit/>
          </a:bodyPr>
          <a:lstStyle/>
          <a:p>
            <a:r>
              <a:rPr lang="lt-LT" sz="2800" dirty="0">
                <a:solidFill>
                  <a:schemeClr val="bg1"/>
                </a:solidFill>
                <a:latin typeface="Trebuchet MS" panose="020B0603020202020204" pitchFamily="34" charset="0"/>
              </a:rPr>
              <a:t>Sumažinti mokesčių atotrūkį</a:t>
            </a:r>
          </a:p>
        </p:txBody>
      </p:sp>
      <p:sp>
        <p:nvSpPr>
          <p:cNvPr id="7" name="Stačiakampis 6">
            <a:extLst>
              <a:ext uri="{FF2B5EF4-FFF2-40B4-BE49-F238E27FC236}">
                <a16:creationId xmlns="" xmlns:a16="http://schemas.microsoft.com/office/drawing/2014/main" id="{9126E245-AF96-4866-9EB8-DB0C0F461E9A}"/>
              </a:ext>
            </a:extLst>
          </p:cNvPr>
          <p:cNvSpPr/>
          <p:nvPr/>
        </p:nvSpPr>
        <p:spPr>
          <a:xfrm>
            <a:off x="1824393" y="3522451"/>
            <a:ext cx="9977746" cy="3293209"/>
          </a:xfrm>
          <a:prstGeom prst="rect">
            <a:avLst/>
          </a:prstGeom>
        </p:spPr>
        <p:txBody>
          <a:bodyPr wrap="square">
            <a:spAutoFit/>
          </a:bodyPr>
          <a:lstStyle/>
          <a:p>
            <a:pPr marL="285750" indent="-285750">
              <a:buFont typeface="Arial" panose="020B0604020202020204" pitchFamily="34" charset="0"/>
              <a:buChar char="•"/>
            </a:pPr>
            <a:r>
              <a:rPr lang="lt-LT" sz="1600" dirty="0">
                <a:latin typeface="Trebuchet MS" panose="020B0603020202020204" pitchFamily="34" charset="0"/>
              </a:rPr>
              <a:t>NB pagrindinių mokesčių PVM, GPM, akcizų ir pelno mokesčio plano įvykdymas </a:t>
            </a:r>
            <a:r>
              <a:rPr lang="lt-LT" sz="1600" b="1" dirty="0">
                <a:solidFill>
                  <a:srgbClr val="006A3C"/>
                </a:solidFill>
                <a:latin typeface="Trebuchet MS" panose="020B0603020202020204" pitchFamily="34" charset="0"/>
              </a:rPr>
              <a:t>100 %</a:t>
            </a:r>
          </a:p>
          <a:p>
            <a:pPr marL="285750" indent="-285750">
              <a:buFont typeface="Arial" panose="020B0604020202020204" pitchFamily="34" charset="0"/>
              <a:buChar char="•"/>
            </a:pPr>
            <a:endParaRPr lang="lt-LT" sz="1600" dirty="0">
              <a:latin typeface="Trebuchet MS" panose="020B0603020202020204" pitchFamily="34" charset="0"/>
            </a:endParaRPr>
          </a:p>
          <a:p>
            <a:pPr marL="285750" indent="-285750">
              <a:buFont typeface="Arial" panose="020B0604020202020204" pitchFamily="34" charset="0"/>
              <a:buChar char="•"/>
            </a:pPr>
            <a:r>
              <a:rPr lang="lt-LT" sz="1600" dirty="0">
                <a:latin typeface="Trebuchet MS" panose="020B0603020202020204" pitchFamily="34" charset="0"/>
              </a:rPr>
              <a:t>PVM atotrūkis</a:t>
            </a:r>
            <a:br>
              <a:rPr lang="lt-LT" sz="1600" dirty="0">
                <a:latin typeface="Trebuchet MS" panose="020B0603020202020204" pitchFamily="34" charset="0"/>
              </a:rPr>
            </a:br>
            <a:r>
              <a:rPr lang="lt-LT" sz="1600" dirty="0">
                <a:latin typeface="Trebuchet MS" panose="020B0603020202020204" pitchFamily="34" charset="0"/>
              </a:rPr>
              <a:t>2018 m. faktas − </a:t>
            </a:r>
            <a:r>
              <a:rPr lang="lt-LT" sz="1600" b="1" dirty="0">
                <a:solidFill>
                  <a:srgbClr val="006A3C"/>
                </a:solidFill>
                <a:latin typeface="Trebuchet MS" panose="020B0603020202020204" pitchFamily="34" charset="0"/>
              </a:rPr>
              <a:t>25,9 </a:t>
            </a:r>
            <a:r>
              <a:rPr lang="lt-LT" sz="1600" b="1" dirty="0" smtClean="0">
                <a:solidFill>
                  <a:srgbClr val="006A3C"/>
                </a:solidFill>
                <a:latin typeface="Trebuchet MS" panose="020B0603020202020204" pitchFamily="34" charset="0"/>
              </a:rPr>
              <a:t>%</a:t>
            </a:r>
            <a:endParaRPr lang="en-US" sz="1600" b="1" dirty="0" smtClean="0">
              <a:solidFill>
                <a:srgbClr val="006A3C"/>
              </a:solidFill>
              <a:latin typeface="Trebuchet MS" panose="020B0603020202020204" pitchFamily="34" charset="0"/>
            </a:endParaRPr>
          </a:p>
          <a:p>
            <a:r>
              <a:rPr lang="en-US" sz="1600" b="1" dirty="0">
                <a:solidFill>
                  <a:srgbClr val="006A3C"/>
                </a:solidFill>
                <a:latin typeface="Trebuchet MS" panose="020B0603020202020204" pitchFamily="34" charset="0"/>
              </a:rPr>
              <a:t> </a:t>
            </a:r>
            <a:r>
              <a:rPr lang="en-US" sz="1600" b="1" dirty="0" smtClean="0">
                <a:solidFill>
                  <a:srgbClr val="006A3C"/>
                </a:solidFill>
                <a:latin typeface="Trebuchet MS" panose="020B0603020202020204" pitchFamily="34" charset="0"/>
              </a:rPr>
              <a:t>    </a:t>
            </a:r>
            <a:r>
              <a:rPr lang="en-US" sz="1600" dirty="0">
                <a:latin typeface="Trebuchet MS" panose="020B0603020202020204" pitchFamily="34" charset="0"/>
              </a:rPr>
              <a:t>2019 m</a:t>
            </a:r>
            <a:r>
              <a:rPr lang="en-US" sz="1600" dirty="0" smtClean="0">
                <a:latin typeface="Trebuchet MS" panose="020B0603020202020204" pitchFamily="34" charset="0"/>
              </a:rPr>
              <a:t>. </a:t>
            </a:r>
            <a:r>
              <a:rPr lang="en-US" sz="1600" dirty="0" err="1" smtClean="0">
                <a:latin typeface="Trebuchet MS" panose="020B0603020202020204" pitchFamily="34" charset="0"/>
              </a:rPr>
              <a:t>faktas</a:t>
            </a:r>
            <a:r>
              <a:rPr lang="en-US" sz="1600" dirty="0" smtClean="0">
                <a:latin typeface="Trebuchet MS" panose="020B0603020202020204" pitchFamily="34" charset="0"/>
              </a:rPr>
              <a:t> </a:t>
            </a:r>
            <a:r>
              <a:rPr lang="lt-LT" sz="1600" dirty="0" smtClean="0">
                <a:latin typeface="Trebuchet MS" panose="020B0603020202020204" pitchFamily="34" charset="0"/>
              </a:rPr>
              <a:t>−</a:t>
            </a:r>
            <a:r>
              <a:rPr lang="en-US" sz="1600" dirty="0" smtClean="0">
                <a:latin typeface="Trebuchet MS" panose="020B0603020202020204" pitchFamily="34" charset="0"/>
              </a:rPr>
              <a:t> </a:t>
            </a:r>
            <a:r>
              <a:rPr lang="en-US" sz="1600" b="1" dirty="0" smtClean="0">
                <a:solidFill>
                  <a:srgbClr val="006A3C"/>
                </a:solidFill>
                <a:latin typeface="Trebuchet MS" panose="020B0603020202020204" pitchFamily="34" charset="0"/>
              </a:rPr>
              <a:t>21,</a:t>
            </a:r>
            <a:r>
              <a:rPr lang="lt-LT" sz="1600" b="1" dirty="0" smtClean="0">
                <a:solidFill>
                  <a:srgbClr val="006A3C"/>
                </a:solidFill>
                <a:latin typeface="Trebuchet MS" panose="020B0603020202020204" pitchFamily="34" charset="0"/>
              </a:rPr>
              <a:t>6</a:t>
            </a:r>
            <a:r>
              <a:rPr lang="en-US" sz="1600" b="1" dirty="0" smtClean="0">
                <a:solidFill>
                  <a:srgbClr val="006A3C"/>
                </a:solidFill>
                <a:latin typeface="Trebuchet MS" panose="020B0603020202020204" pitchFamily="34" charset="0"/>
              </a:rPr>
              <a:t>%</a:t>
            </a:r>
            <a:r>
              <a:rPr lang="lt-LT" sz="1600" dirty="0">
                <a:latin typeface="Trebuchet MS" panose="020B0603020202020204" pitchFamily="34" charset="0"/>
              </a:rPr>
              <a:t/>
            </a:r>
            <a:br>
              <a:rPr lang="lt-LT" sz="1600" dirty="0">
                <a:latin typeface="Trebuchet MS" panose="020B0603020202020204" pitchFamily="34" charset="0"/>
              </a:rPr>
            </a:br>
            <a:r>
              <a:rPr lang="en-US" sz="1600" dirty="0" smtClean="0">
                <a:latin typeface="Trebuchet MS" panose="020B0603020202020204" pitchFamily="34" charset="0"/>
              </a:rPr>
              <a:t>     </a:t>
            </a:r>
            <a:r>
              <a:rPr lang="lt-LT" sz="1600" dirty="0" smtClean="0">
                <a:latin typeface="Trebuchet MS" panose="020B0603020202020204" pitchFamily="34" charset="0"/>
              </a:rPr>
              <a:t>2025 </a:t>
            </a:r>
            <a:r>
              <a:rPr lang="lt-LT" sz="1600" dirty="0">
                <a:latin typeface="Trebuchet MS" panose="020B0603020202020204" pitchFamily="34" charset="0"/>
              </a:rPr>
              <a:t>m. planas − </a:t>
            </a:r>
            <a:r>
              <a:rPr lang="en-US" sz="1600" b="1" dirty="0" smtClean="0">
                <a:solidFill>
                  <a:srgbClr val="006A3C"/>
                </a:solidFill>
                <a:latin typeface="Trebuchet MS" panose="020B0603020202020204" pitchFamily="34" charset="0"/>
              </a:rPr>
              <a:t>15</a:t>
            </a:r>
            <a:r>
              <a:rPr lang="lt-LT" sz="1600" b="1" dirty="0" smtClean="0">
                <a:solidFill>
                  <a:srgbClr val="006A3C"/>
                </a:solidFill>
                <a:latin typeface="Trebuchet MS" panose="020B0603020202020204" pitchFamily="34" charset="0"/>
              </a:rPr>
              <a:t> </a:t>
            </a:r>
            <a:r>
              <a:rPr lang="lt-LT" sz="1600" b="1" dirty="0">
                <a:solidFill>
                  <a:srgbClr val="006A3C"/>
                </a:solidFill>
                <a:latin typeface="Trebuchet MS" panose="020B0603020202020204" pitchFamily="34" charset="0"/>
              </a:rPr>
              <a:t>%</a:t>
            </a:r>
          </a:p>
          <a:p>
            <a:pPr marL="285750" indent="-285750">
              <a:buFont typeface="Arial" panose="020B0604020202020204" pitchFamily="34" charset="0"/>
              <a:buChar char="•"/>
            </a:pPr>
            <a:endParaRPr lang="lt-LT" sz="1600" dirty="0">
              <a:latin typeface="Trebuchet MS" panose="020B0603020202020204" pitchFamily="34" charset="0"/>
            </a:endParaRPr>
          </a:p>
          <a:p>
            <a:pPr marL="285750" indent="-285750">
              <a:buFont typeface="Arial" panose="020B0604020202020204" pitchFamily="34" charset="0"/>
              <a:buChar char="•"/>
            </a:pPr>
            <a:r>
              <a:rPr lang="lt-LT" sz="1600" dirty="0">
                <a:latin typeface="Trebuchet MS" panose="020B0603020202020204" pitchFamily="34" charset="0"/>
              </a:rPr>
              <a:t>Nuomonės tyrimo respondentų, pateisinančių mokesčių slėpimą, ir visų tyrimo respondentų </a:t>
            </a:r>
            <a:r>
              <a:rPr lang="lt-LT" sz="1600" dirty="0" smtClean="0">
                <a:latin typeface="Trebuchet MS" panose="020B0603020202020204" pitchFamily="34" charset="0"/>
              </a:rPr>
              <a:t>santykis</a:t>
            </a:r>
            <a:r>
              <a:rPr lang="lt-LT" sz="1600" dirty="0">
                <a:latin typeface="Trebuchet MS" panose="020B0603020202020204" pitchFamily="34" charset="0"/>
              </a:rPr>
              <a:t/>
            </a:r>
            <a:br>
              <a:rPr lang="lt-LT" sz="1600" dirty="0">
                <a:latin typeface="Trebuchet MS" panose="020B0603020202020204" pitchFamily="34" charset="0"/>
              </a:rPr>
            </a:br>
            <a:r>
              <a:rPr lang="lt-LT" sz="1600" dirty="0">
                <a:latin typeface="Trebuchet MS" panose="020B0603020202020204" pitchFamily="34" charset="0"/>
              </a:rPr>
              <a:t>2021 m. planas − </a:t>
            </a:r>
            <a:r>
              <a:rPr lang="lt-LT" sz="1600" b="1" dirty="0">
                <a:solidFill>
                  <a:srgbClr val="006A3C"/>
                </a:solidFill>
                <a:latin typeface="Trebuchet MS" panose="020B0603020202020204" pitchFamily="34" charset="0"/>
              </a:rPr>
              <a:t>13,5 %</a:t>
            </a:r>
          </a:p>
          <a:p>
            <a:pPr marL="285750" indent="-285750">
              <a:buFont typeface="Arial" panose="020B0604020202020204" pitchFamily="34" charset="0"/>
              <a:buChar char="•"/>
            </a:pPr>
            <a:endParaRPr lang="lt-LT" sz="1600" dirty="0">
              <a:latin typeface="Trebuchet MS" panose="020B0603020202020204" pitchFamily="34" charset="0"/>
            </a:endParaRPr>
          </a:p>
          <a:p>
            <a:pPr marL="285750" indent="-285750">
              <a:buFont typeface="Arial" panose="020B0604020202020204" pitchFamily="34" charset="0"/>
              <a:buChar char="•"/>
            </a:pPr>
            <a:r>
              <a:rPr lang="lt-LT" sz="1600" dirty="0">
                <a:latin typeface="Trebuchet MS" panose="020B0603020202020204" pitchFamily="34" charset="0"/>
              </a:rPr>
              <a:t>Nesumokėtos ir deklaruotos PVM sumos per metus santykis</a:t>
            </a:r>
            <a:br>
              <a:rPr lang="lt-LT" sz="1600" dirty="0">
                <a:latin typeface="Trebuchet MS" panose="020B0603020202020204" pitchFamily="34" charset="0"/>
              </a:rPr>
            </a:br>
            <a:r>
              <a:rPr lang="lt-LT" sz="1600" dirty="0">
                <a:latin typeface="Trebuchet MS" panose="020B0603020202020204" pitchFamily="34" charset="0"/>
              </a:rPr>
              <a:t>2020 m. faktas − </a:t>
            </a:r>
            <a:r>
              <a:rPr lang="lt-LT" sz="1600" b="1" dirty="0">
                <a:solidFill>
                  <a:srgbClr val="006A3C"/>
                </a:solidFill>
                <a:latin typeface="Trebuchet MS" panose="020B0603020202020204" pitchFamily="34" charset="0"/>
              </a:rPr>
              <a:t>6,7 %</a:t>
            </a:r>
            <a:r>
              <a:rPr lang="lt-LT" sz="1600" dirty="0">
                <a:latin typeface="Trebuchet MS" panose="020B0603020202020204" pitchFamily="34" charset="0"/>
              </a:rPr>
              <a:t/>
            </a:r>
            <a:br>
              <a:rPr lang="lt-LT" sz="1600" dirty="0">
                <a:latin typeface="Trebuchet MS" panose="020B0603020202020204" pitchFamily="34" charset="0"/>
              </a:rPr>
            </a:br>
            <a:r>
              <a:rPr lang="lt-LT" sz="1600" dirty="0">
                <a:latin typeface="Trebuchet MS" panose="020B0603020202020204" pitchFamily="34" charset="0"/>
              </a:rPr>
              <a:t>2025 m. planas − </a:t>
            </a:r>
            <a:r>
              <a:rPr lang="lt-LT" sz="1600" b="1" dirty="0">
                <a:solidFill>
                  <a:srgbClr val="006A3C"/>
                </a:solidFill>
                <a:latin typeface="Trebuchet MS" panose="020B0603020202020204" pitchFamily="34" charset="0"/>
              </a:rPr>
              <a:t>3,5 %</a:t>
            </a:r>
          </a:p>
        </p:txBody>
      </p:sp>
      <p:pic>
        <p:nvPicPr>
          <p:cNvPr id="8" name="Paveikslėlis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712470" y="1195109"/>
            <a:ext cx="640614" cy="640614"/>
          </a:xfrm>
          <a:prstGeom prst="rect">
            <a:avLst/>
          </a:prstGeom>
        </p:spPr>
      </p:pic>
    </p:spTree>
    <p:extLst>
      <p:ext uri="{BB962C8B-B14F-4D97-AF65-F5344CB8AC3E}">
        <p14:creationId xmlns:p14="http://schemas.microsoft.com/office/powerpoint/2010/main" xmlns="" val="3445419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 xmlns:a16="http://schemas.microsoft.com/office/drawing/2014/main"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
            <a:ext cx="2801923" cy="6857999"/>
          </a:xfrm>
          <a:prstGeom prst="rect">
            <a:avLst/>
          </a:prstGeom>
        </p:spPr>
      </p:pic>
      <p:sp>
        <p:nvSpPr>
          <p:cNvPr id="3" name="TextBox 2">
            <a:extLst>
              <a:ext uri="{FF2B5EF4-FFF2-40B4-BE49-F238E27FC236}">
                <a16:creationId xmlns="" xmlns:a16="http://schemas.microsoft.com/office/drawing/2014/main" id="{FB15E527-95E5-4770-82D6-682B3AC829EA}"/>
              </a:ext>
            </a:extLst>
          </p:cNvPr>
          <p:cNvSpPr txBox="1"/>
          <p:nvPr/>
        </p:nvSpPr>
        <p:spPr>
          <a:xfrm>
            <a:off x="3010773" y="457750"/>
            <a:ext cx="1701107" cy="584775"/>
          </a:xfrm>
          <a:prstGeom prst="rect">
            <a:avLst/>
          </a:prstGeom>
          <a:noFill/>
        </p:spPr>
        <p:txBody>
          <a:bodyPr wrap="none" rtlCol="0">
            <a:spAutoFit/>
          </a:bodyPr>
          <a:lstStyle/>
          <a:p>
            <a:r>
              <a:rPr lang="en-US" sz="3200" b="1" dirty="0" err="1">
                <a:solidFill>
                  <a:srgbClr val="006A3C"/>
                </a:solidFill>
                <a:latin typeface="Trebuchet MS" panose="020B0603020202020204" pitchFamily="34" charset="0"/>
              </a:rPr>
              <a:t>Atitiktis</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 xmlns:a16="http://schemas.microsoft.com/office/drawing/2014/main" id="{E47B5721-3132-4A50-8D16-33AA0991E447}"/>
              </a:ext>
            </a:extLst>
          </p:cNvPr>
          <p:cNvSpPr/>
          <p:nvPr/>
        </p:nvSpPr>
        <p:spPr>
          <a:xfrm>
            <a:off x="1989221" y="1724526"/>
            <a:ext cx="8763837" cy="4247317"/>
          </a:xfrm>
          <a:prstGeom prst="rect">
            <a:avLst/>
          </a:prstGeom>
        </p:spPr>
        <p:txBody>
          <a:bodyPr wrap="square">
            <a:spAutoFit/>
          </a:bodyPr>
          <a:lstStyle/>
          <a:p>
            <a:pPr>
              <a:buClr>
                <a:srgbClr val="00693B"/>
              </a:buClr>
            </a:pPr>
            <a:r>
              <a:rPr lang="lt-LT" b="1" dirty="0" smtClean="0">
                <a:solidFill>
                  <a:schemeClr val="bg1"/>
                </a:solidFill>
                <a:latin typeface="Trebuchet MS" panose="020B0603020202020204" pitchFamily="34" charset="0"/>
              </a:rPr>
              <a:t>2021</a:t>
            </a:r>
            <a:r>
              <a:rPr lang="lt-LT" dirty="0" smtClean="0">
                <a:latin typeface="Trebuchet MS" panose="020B0603020202020204" pitchFamily="34" charset="0"/>
              </a:rPr>
              <a:t>	Klientams prieinamas </a:t>
            </a:r>
            <a:r>
              <a:rPr lang="lt-LT" dirty="0">
                <a:latin typeface="Trebuchet MS" panose="020B0603020202020204" pitchFamily="34" charset="0"/>
              </a:rPr>
              <a:t>jo rizikos </a:t>
            </a:r>
            <a:r>
              <a:rPr lang="lt-LT" dirty="0" smtClean="0">
                <a:latin typeface="Trebuchet MS" panose="020B0603020202020204" pitchFamily="34" charset="0"/>
              </a:rPr>
              <a:t>profilis</a:t>
            </a:r>
          </a:p>
          <a:p>
            <a:pPr>
              <a:buClr>
                <a:srgbClr val="00693B"/>
              </a:buClr>
            </a:pPr>
            <a:r>
              <a:rPr lang="lt-LT" dirty="0" smtClean="0">
                <a:solidFill>
                  <a:srgbClr val="FF0000"/>
                </a:solidFill>
                <a:latin typeface="Trebuchet MS" panose="020B0603020202020204" pitchFamily="34" charset="0"/>
              </a:rPr>
              <a:t>	</a:t>
            </a:r>
          </a:p>
          <a:p>
            <a:pPr>
              <a:buClr>
                <a:srgbClr val="00693B"/>
              </a:buClr>
            </a:pPr>
            <a:r>
              <a:rPr lang="lt-LT" b="1" dirty="0">
                <a:solidFill>
                  <a:schemeClr val="bg1"/>
                </a:solidFill>
                <a:latin typeface="Trebuchet MS" panose="020B0603020202020204" pitchFamily="34" charset="0"/>
              </a:rPr>
              <a:t>2021</a:t>
            </a:r>
            <a:r>
              <a:rPr lang="lt-LT" dirty="0">
                <a:solidFill>
                  <a:srgbClr val="FF0000"/>
                </a:solidFill>
                <a:latin typeface="Trebuchet MS" panose="020B0603020202020204" pitchFamily="34" charset="0"/>
              </a:rPr>
              <a:t>	</a:t>
            </a:r>
            <a:r>
              <a:rPr lang="lt-LT" dirty="0" smtClean="0">
                <a:latin typeface="Trebuchet MS" panose="020B0603020202020204" pitchFamily="34" charset="0"/>
              </a:rPr>
              <a:t>Kliento </a:t>
            </a:r>
            <a:r>
              <a:rPr lang="lt-LT" dirty="0">
                <a:latin typeface="Trebuchet MS" panose="020B0603020202020204" pitchFamily="34" charset="0"/>
              </a:rPr>
              <a:t>kortelė (e. byla)</a:t>
            </a:r>
          </a:p>
          <a:p>
            <a:pPr>
              <a:buClr>
                <a:srgbClr val="00693B"/>
              </a:buClr>
            </a:pPr>
            <a:endParaRPr lang="lt-LT" dirty="0">
              <a:solidFill>
                <a:srgbClr val="FF0000"/>
              </a:solidFill>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solidFill>
                  <a:srgbClr val="FF0000"/>
                </a:solidFill>
                <a:latin typeface="Trebuchet MS" panose="020B0603020202020204" pitchFamily="34" charset="0"/>
              </a:rPr>
              <a:t>	</a:t>
            </a:r>
            <a:r>
              <a:rPr lang="lt-LT" dirty="0">
                <a:latin typeface="Trebuchet MS" panose="020B0603020202020204" pitchFamily="34" charset="0"/>
              </a:rPr>
              <a:t>Platesnis bendradarbiavimas su socialiniais partneriais</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VMI Vaikų ir jaunimo švietimo ir sąmoningumo ugdymo strategija</a:t>
            </a:r>
            <a:endParaRPr lang="en-US" dirty="0">
              <a:latin typeface="Trebuchet MS" panose="020B0603020202020204" pitchFamily="34" charset="0"/>
            </a:endParaRPr>
          </a:p>
          <a:p>
            <a:pPr>
              <a:buClr>
                <a:srgbClr val="00693B"/>
              </a:buClr>
            </a:pPr>
            <a:r>
              <a:rPr lang="lt-LT" dirty="0">
                <a:latin typeface="Trebuchet MS" panose="020B0603020202020204" pitchFamily="34" charset="0"/>
              </a:rPr>
              <a:t>	2022−2026 m.</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Taikomi įvairūs mokesčių vengimo požiūriu rizikingų </a:t>
            </a:r>
            <a:r>
              <a:rPr lang="lt-LT" dirty="0" smtClean="0">
                <a:latin typeface="Trebuchet MS" panose="020B0603020202020204" pitchFamily="34" charset="0"/>
              </a:rPr>
              <a:t>klientų</a:t>
            </a:r>
            <a:endParaRPr lang="en-US" dirty="0">
              <a:latin typeface="Trebuchet MS" panose="020B0603020202020204" pitchFamily="34" charset="0"/>
            </a:endParaRPr>
          </a:p>
          <a:p>
            <a:pPr>
              <a:buClr>
                <a:srgbClr val="00693B"/>
              </a:buClr>
            </a:pPr>
            <a:r>
              <a:rPr lang="lt-LT" dirty="0">
                <a:latin typeface="Trebuchet MS" panose="020B0603020202020204" pitchFamily="34" charset="0"/>
              </a:rPr>
              <a:t>	</a:t>
            </a:r>
            <a:r>
              <a:rPr lang="lt-LT" dirty="0" smtClean="0">
                <a:latin typeface="Trebuchet MS" panose="020B0603020202020204" pitchFamily="34" charset="0"/>
              </a:rPr>
              <a:t> </a:t>
            </a:r>
            <a:r>
              <a:rPr lang="lt-LT" dirty="0">
                <a:latin typeface="Trebuchet MS" panose="020B0603020202020204" pitchFamily="34" charset="0"/>
              </a:rPr>
              <a:t>atrankos </a:t>
            </a:r>
            <a:r>
              <a:rPr lang="lt-LT" dirty="0" smtClean="0">
                <a:latin typeface="Trebuchet MS" panose="020B0603020202020204" pitchFamily="34" charset="0"/>
              </a:rPr>
              <a:t>principai</a:t>
            </a:r>
          </a:p>
          <a:p>
            <a:pPr>
              <a:buClr>
                <a:srgbClr val="00693B"/>
              </a:buClr>
            </a:pPr>
            <a:endParaRPr lang="lt-LT" dirty="0" smtClean="0">
              <a:latin typeface="Trebuchet MS" panose="020B0603020202020204" pitchFamily="34" charset="0"/>
            </a:endParaRPr>
          </a:p>
          <a:p>
            <a:pPr>
              <a:buClr>
                <a:srgbClr val="00693B"/>
              </a:buClr>
            </a:pPr>
            <a:r>
              <a:rPr lang="lt-LT" b="1" dirty="0" smtClean="0">
                <a:solidFill>
                  <a:schemeClr val="bg1"/>
                </a:solidFill>
                <a:latin typeface="Trebuchet MS" panose="020B0603020202020204" pitchFamily="34" charset="0"/>
              </a:rPr>
              <a:t>2021</a:t>
            </a:r>
            <a:r>
              <a:rPr lang="lt-LT" dirty="0" smtClean="0">
                <a:latin typeface="Trebuchet MS" panose="020B0603020202020204" pitchFamily="34" charset="0"/>
              </a:rPr>
              <a:t>	Efektyvesnis </a:t>
            </a:r>
            <a:r>
              <a:rPr lang="lt-LT" dirty="0">
                <a:latin typeface="Trebuchet MS" panose="020B0603020202020204" pitchFamily="34" charset="0"/>
              </a:rPr>
              <a:t>užsienio valstybių automatiniu būdu teikiamos </a:t>
            </a:r>
            <a:r>
              <a:rPr lang="lt-LT" dirty="0" smtClean="0">
                <a:latin typeface="Trebuchet MS" panose="020B0603020202020204" pitchFamily="34" charset="0"/>
              </a:rPr>
              <a:t>informacijos </a:t>
            </a:r>
            <a:r>
              <a:rPr lang="lt-LT" dirty="0">
                <a:latin typeface="Trebuchet MS" panose="020B0603020202020204" pitchFamily="34" charset="0"/>
              </a:rPr>
              <a:t>/ 	duomenų panaudojimas</a:t>
            </a:r>
          </a:p>
          <a:p>
            <a:pPr>
              <a:buClr>
                <a:srgbClr val="00693B"/>
              </a:buClr>
            </a:pPr>
            <a:endParaRPr lang="lt-LT" dirty="0">
              <a:latin typeface="Trebuchet MS" panose="020B0603020202020204" pitchFamily="34" charset="0"/>
            </a:endParaRPr>
          </a:p>
        </p:txBody>
      </p:sp>
      <p:pic>
        <p:nvPicPr>
          <p:cNvPr id="5" name="Paveikslėlis 4">
            <a:extLst>
              <a:ext uri="{FF2B5EF4-FFF2-40B4-BE49-F238E27FC236}">
                <a16:creationId xmlns="" xmlns:a16="http://schemas.microsoft.com/office/drawing/2014/main" id="{33C6874E-46BB-4DF3-8D7A-0DBBEE441CD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26898" y="4564152"/>
            <a:ext cx="2815381" cy="2815381"/>
          </a:xfrm>
          <a:prstGeom prst="rect">
            <a:avLst/>
          </a:prstGeom>
        </p:spPr>
      </p:pic>
      <p:sp>
        <p:nvSpPr>
          <p:cNvPr id="8" name="Stačiakampis 7">
            <a:extLst>
              <a:ext uri="{FF2B5EF4-FFF2-40B4-BE49-F238E27FC236}">
                <a16:creationId xmlns:a16="http://schemas.microsoft.com/office/drawing/2014/main" xmlns="" id="{380A294E-EE55-4932-B813-4E114BC7F7BE}"/>
              </a:ext>
            </a:extLst>
          </p:cNvPr>
          <p:cNvSpPr/>
          <p:nvPr/>
        </p:nvSpPr>
        <p:spPr>
          <a:xfrm>
            <a:off x="1951059" y="1448987"/>
            <a:ext cx="780109" cy="276999"/>
          </a:xfrm>
          <a:prstGeom prst="rect">
            <a:avLst/>
          </a:prstGeom>
        </p:spPr>
        <p:txBody>
          <a:bodyPr wrap="squar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9" name="Paveikslėlis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415999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čiakampis 5">
            <a:extLst>
              <a:ext uri="{FF2B5EF4-FFF2-40B4-BE49-F238E27FC236}">
                <a16:creationId xmlns="" xmlns:a16="http://schemas.microsoft.com/office/drawing/2014/main" id="{B3D41873-5DF3-40A3-B99E-8D1375A43259}"/>
              </a:ext>
            </a:extLst>
          </p:cNvPr>
          <p:cNvSpPr/>
          <p:nvPr/>
        </p:nvSpPr>
        <p:spPr>
          <a:xfrm>
            <a:off x="173736" y="181875"/>
            <a:ext cx="12018264" cy="1384995"/>
          </a:xfrm>
          <a:prstGeom prst="rect">
            <a:avLst/>
          </a:prstGeom>
        </p:spPr>
        <p:txBody>
          <a:bodyPr wrap="square">
            <a:spAutoFit/>
          </a:bodyPr>
          <a:lstStyle/>
          <a:p>
            <a:pPr algn="ctr"/>
            <a:r>
              <a:rPr lang="lt-LT" sz="2800" b="1" dirty="0" err="1" smtClean="0">
                <a:solidFill>
                  <a:srgbClr val="006A3C"/>
                </a:solidFill>
                <a:latin typeface="Trebuchet MS" panose="020B0603020202020204" pitchFamily="34" charset="0"/>
              </a:rPr>
              <a:t>Klient</a:t>
            </a:r>
            <a:r>
              <a:rPr lang="en-US" sz="2800" b="1" dirty="0" smtClean="0">
                <a:solidFill>
                  <a:srgbClr val="006A3C"/>
                </a:solidFill>
                <a:latin typeface="Trebuchet MS" panose="020B0603020202020204" pitchFamily="34" charset="0"/>
              </a:rPr>
              <a:t>o </a:t>
            </a:r>
            <a:r>
              <a:rPr lang="en-US" sz="2800" b="1" dirty="0" err="1" smtClean="0">
                <a:solidFill>
                  <a:srgbClr val="006A3C"/>
                </a:solidFill>
                <a:latin typeface="Trebuchet MS" panose="020B0603020202020204" pitchFamily="34" charset="0"/>
              </a:rPr>
              <a:t>rizikos</a:t>
            </a:r>
            <a:r>
              <a:rPr lang="en-US" sz="2800" b="1" dirty="0" smtClean="0">
                <a:solidFill>
                  <a:srgbClr val="006A3C"/>
                </a:solidFill>
                <a:latin typeface="Trebuchet MS" panose="020B0603020202020204" pitchFamily="34" charset="0"/>
              </a:rPr>
              <a:t> </a:t>
            </a:r>
            <a:r>
              <a:rPr lang="en-US" sz="2800" b="1" dirty="0" err="1" smtClean="0">
                <a:solidFill>
                  <a:srgbClr val="006A3C"/>
                </a:solidFill>
                <a:latin typeface="Trebuchet MS" panose="020B0603020202020204" pitchFamily="34" charset="0"/>
              </a:rPr>
              <a:t>profilis</a:t>
            </a:r>
            <a:r>
              <a:rPr lang="en-US" sz="2800" b="1" dirty="0" smtClean="0">
                <a:solidFill>
                  <a:srgbClr val="006A3C"/>
                </a:solidFill>
                <a:latin typeface="Trebuchet MS" panose="020B0603020202020204" pitchFamily="34" charset="0"/>
              </a:rPr>
              <a:t> – </a:t>
            </a:r>
            <a:r>
              <a:rPr lang="lt-LT" sz="2800" b="1" dirty="0" smtClean="0">
                <a:solidFill>
                  <a:srgbClr val="006A3C"/>
                </a:solidFill>
                <a:latin typeface="Trebuchet MS" panose="020B0603020202020204" pitchFamily="34" charset="0"/>
              </a:rPr>
              <a:t>sąmoningumo didinimas ir pagalba </a:t>
            </a:r>
            <a:r>
              <a:rPr lang="lt-LT" sz="2800" b="1" dirty="0">
                <a:solidFill>
                  <a:srgbClr val="006A3C"/>
                </a:solidFill>
                <a:latin typeface="Trebuchet MS" panose="020B0603020202020204" pitchFamily="34" charset="0"/>
              </a:rPr>
              <a:t>savanoriškai vykdyti mokestines </a:t>
            </a:r>
            <a:r>
              <a:rPr lang="lt-LT" sz="2800" b="1" dirty="0" smtClean="0">
                <a:solidFill>
                  <a:srgbClr val="006A3C"/>
                </a:solidFill>
                <a:latin typeface="Trebuchet MS" panose="020B0603020202020204" pitchFamily="34" charset="0"/>
              </a:rPr>
              <a:t>prievoles </a:t>
            </a:r>
            <a:r>
              <a:rPr lang="lt-LT" sz="2800" b="1" dirty="0">
                <a:solidFill>
                  <a:srgbClr val="006A3C"/>
                </a:solidFill>
                <a:latin typeface="Trebuchet MS" panose="020B0603020202020204" pitchFamily="34" charset="0"/>
              </a:rPr>
              <a:t>dalinantis informacija apie </a:t>
            </a:r>
            <a:r>
              <a:rPr lang="lt-LT" sz="2800" b="1" dirty="0" smtClean="0">
                <a:solidFill>
                  <a:srgbClr val="006A3C"/>
                </a:solidFill>
                <a:latin typeface="Trebuchet MS" panose="020B0603020202020204" pitchFamily="34" charset="0"/>
              </a:rPr>
              <a:t>rizikingumą</a:t>
            </a:r>
            <a:endParaRPr lang="lt-LT" sz="2800" b="1" dirty="0">
              <a:solidFill>
                <a:srgbClr val="006A3C"/>
              </a:solidFill>
              <a:latin typeface="Trebuchet MS" panose="020B0603020202020204" pitchFamily="34" charset="0"/>
            </a:endParaRPr>
          </a:p>
          <a:p>
            <a:pPr algn="ctr"/>
            <a:r>
              <a:rPr lang="en-US" sz="2800" b="1" dirty="0" smtClean="0">
                <a:solidFill>
                  <a:srgbClr val="006A3C"/>
                </a:solidFill>
                <a:latin typeface="Trebuchet MS" panose="020B0603020202020204" pitchFamily="34" charset="0"/>
              </a:rPr>
              <a:t> </a:t>
            </a:r>
            <a:endParaRPr lang="lt-LT" sz="2800" b="1" dirty="0">
              <a:solidFill>
                <a:srgbClr val="006A3C"/>
              </a:solidFill>
              <a:latin typeface="Trebuchet MS" panose="020B0603020202020204" pitchFamily="34" charset="0"/>
            </a:endParaRPr>
          </a:p>
        </p:txBody>
      </p:sp>
      <p:sp>
        <p:nvSpPr>
          <p:cNvPr id="17" name="Turinio vietos rezervavimo ženklas 2"/>
          <p:cNvSpPr txBox="1">
            <a:spLocks/>
          </p:cNvSpPr>
          <p:nvPr/>
        </p:nvSpPr>
        <p:spPr bwMode="auto">
          <a:xfrm>
            <a:off x="460860" y="1280161"/>
            <a:ext cx="11332072" cy="548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a:solidFill>
                  <a:schemeClr val="tx1"/>
                </a:solidFill>
                <a:latin typeface="+mn-lt"/>
                <a:ea typeface="+mn-ea"/>
                <a:cs typeface="MS PGothic"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a:solidFill>
                  <a:schemeClr val="tx1"/>
                </a:solidFill>
                <a:latin typeface="+mn-lt"/>
                <a:ea typeface="+mn-ea"/>
                <a:cs typeface="MS PGothic"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a:solidFill>
                  <a:schemeClr val="tx1"/>
                </a:solidFill>
                <a:latin typeface="+mn-lt"/>
                <a:ea typeface="+mn-ea"/>
                <a:cs typeface="MS PGothic"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a:solidFill>
                  <a:schemeClr val="tx1"/>
                </a:solidFill>
                <a:latin typeface="+mn-lt"/>
                <a:ea typeface="+mn-ea"/>
                <a:cs typeface="MS PGothic"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a:solidFill>
                  <a:schemeClr val="tx1"/>
                </a:solidFill>
                <a:latin typeface="+mn-lt"/>
                <a:ea typeface="+mn-ea"/>
                <a:cs typeface="MS PGothic" charset="0"/>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indent="0">
              <a:buFont typeface="Arial" panose="020B0604020202020204" pitchFamily="34" charset="0"/>
              <a:buNone/>
              <a:defRPr/>
            </a:pPr>
            <a:endParaRPr lang="lt-LT" sz="1600" kern="0" dirty="0" smtClean="0">
              <a:solidFill>
                <a:srgbClr val="000000"/>
              </a:solidFill>
              <a:latin typeface="Trebuchet MS"/>
              <a:ea typeface="MS PGothic"/>
            </a:endParaRPr>
          </a:p>
          <a:p>
            <a:pPr marL="0" indent="0">
              <a:buFont typeface="Arial" panose="020B0604020202020204" pitchFamily="34" charset="0"/>
              <a:buNone/>
              <a:defRPr/>
            </a:pPr>
            <a:endParaRPr lang="lt-LT" sz="1800" b="1" u="sng" kern="0" dirty="0" smtClean="0">
              <a:solidFill>
                <a:srgbClr val="006A3C"/>
              </a:solidFill>
              <a:latin typeface="Trebuchet MS"/>
              <a:ea typeface="MS PGothic"/>
            </a:endParaRPr>
          </a:p>
        </p:txBody>
      </p:sp>
      <p:sp>
        <p:nvSpPr>
          <p:cNvPr id="7" name="Rectangle 13">
            <a:extLst>
              <a:ext uri="{FF2B5EF4-FFF2-40B4-BE49-F238E27FC236}">
                <a16:creationId xmlns:a16="http://schemas.microsoft.com/office/drawing/2014/main" xmlns="" id="{73B0973E-6B4D-CA4D-93B2-B04EAB01CF75}"/>
              </a:ext>
            </a:extLst>
          </p:cNvPr>
          <p:cNvSpPr/>
          <p:nvPr/>
        </p:nvSpPr>
        <p:spPr>
          <a:xfrm>
            <a:off x="1248519" y="1884262"/>
            <a:ext cx="3268028" cy="102472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schemeClr val="tx1"/>
                </a:solidFill>
                <a:latin typeface="Trebuchet MS" panose="020B0703020202090204" pitchFamily="34" charset="0"/>
              </a:rPr>
              <a:t>atitikimas minimaliems patikimo mokesčių mokėtojo kriterijams</a:t>
            </a:r>
          </a:p>
        </p:txBody>
      </p:sp>
      <p:sp>
        <p:nvSpPr>
          <p:cNvPr id="8" name="Rectangle 13">
            <a:extLst>
              <a:ext uri="{FF2B5EF4-FFF2-40B4-BE49-F238E27FC236}">
                <a16:creationId xmlns:a16="http://schemas.microsoft.com/office/drawing/2014/main" xmlns="" id="{73B0973E-6B4D-CA4D-93B2-B04EAB01CF75}"/>
              </a:ext>
            </a:extLst>
          </p:cNvPr>
          <p:cNvSpPr/>
          <p:nvPr/>
        </p:nvSpPr>
        <p:spPr>
          <a:xfrm>
            <a:off x="460860" y="3599596"/>
            <a:ext cx="3268028" cy="102472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schemeClr val="bg1"/>
                </a:solidFill>
                <a:latin typeface="Trebuchet MS" panose="020B0703020202090204" pitchFamily="34" charset="0"/>
              </a:rPr>
              <a:t>priklausymas „žaliems“ PVM mokėtojams</a:t>
            </a:r>
          </a:p>
        </p:txBody>
      </p:sp>
      <p:sp>
        <p:nvSpPr>
          <p:cNvPr id="9" name="Rectangle 13">
            <a:extLst>
              <a:ext uri="{FF2B5EF4-FFF2-40B4-BE49-F238E27FC236}">
                <a16:creationId xmlns:a16="http://schemas.microsoft.com/office/drawing/2014/main" xmlns="" id="{73B0973E-6B4D-CA4D-93B2-B04EAB01CF75}"/>
              </a:ext>
            </a:extLst>
          </p:cNvPr>
          <p:cNvSpPr/>
          <p:nvPr/>
        </p:nvSpPr>
        <p:spPr>
          <a:xfrm>
            <a:off x="1248519" y="5314930"/>
            <a:ext cx="3268028" cy="1024726"/>
          </a:xfrm>
          <a:prstGeom prst="roundRect">
            <a:avLst/>
          </a:prstGeom>
          <a:solidFill>
            <a:srgbClr val="61C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prstClr val="white"/>
                </a:solidFill>
                <a:latin typeface="Trebuchet MS" panose="020B0703020202090204" pitchFamily="34" charset="0"/>
              </a:rPr>
              <a:t>PVM ir GPM atotrūkis</a:t>
            </a:r>
          </a:p>
        </p:txBody>
      </p:sp>
      <p:sp>
        <p:nvSpPr>
          <p:cNvPr id="10" name="Rectangle 13">
            <a:extLst>
              <a:ext uri="{FF2B5EF4-FFF2-40B4-BE49-F238E27FC236}">
                <a16:creationId xmlns:a16="http://schemas.microsoft.com/office/drawing/2014/main" xmlns="" id="{73B0973E-6B4D-CA4D-93B2-B04EAB01CF75}"/>
              </a:ext>
            </a:extLst>
          </p:cNvPr>
          <p:cNvSpPr/>
          <p:nvPr/>
        </p:nvSpPr>
        <p:spPr>
          <a:xfrm>
            <a:off x="7602683" y="1926096"/>
            <a:ext cx="3268028" cy="1024726"/>
          </a:xfrm>
          <a:prstGeom prst="roundRect">
            <a:avLst/>
          </a:prstGeom>
          <a:solidFill>
            <a:srgbClr val="017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prstClr val="white"/>
                </a:solidFill>
                <a:latin typeface="Trebuchet MS" panose="020B0703020202090204" pitchFamily="34" charset="0"/>
              </a:rPr>
              <a:t>ilgalaikė skola</a:t>
            </a:r>
          </a:p>
        </p:txBody>
      </p:sp>
      <p:sp>
        <p:nvSpPr>
          <p:cNvPr id="11" name="Rectangle 13">
            <a:extLst>
              <a:ext uri="{FF2B5EF4-FFF2-40B4-BE49-F238E27FC236}">
                <a16:creationId xmlns:a16="http://schemas.microsoft.com/office/drawing/2014/main" xmlns="" id="{73B0973E-6B4D-CA4D-93B2-B04EAB01CF75}"/>
              </a:ext>
            </a:extLst>
          </p:cNvPr>
          <p:cNvSpPr/>
          <p:nvPr/>
        </p:nvSpPr>
        <p:spPr>
          <a:xfrm>
            <a:off x="7602683" y="5314930"/>
            <a:ext cx="3268028" cy="102472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prstClr val="white"/>
                </a:solidFill>
                <a:latin typeface="Trebuchet MS" panose="020B0703020202090204" pitchFamily="34" charset="0"/>
              </a:rPr>
              <a:t>darbuotojų skaičius ir VDU, palyginimui su panašiomis įmonėmis</a:t>
            </a:r>
          </a:p>
        </p:txBody>
      </p:sp>
      <p:sp>
        <p:nvSpPr>
          <p:cNvPr id="12" name="Rectangle 13">
            <a:extLst>
              <a:ext uri="{FF2B5EF4-FFF2-40B4-BE49-F238E27FC236}">
                <a16:creationId xmlns:a16="http://schemas.microsoft.com/office/drawing/2014/main" xmlns="" id="{73B0973E-6B4D-CA4D-93B2-B04EAB01CF75}"/>
              </a:ext>
            </a:extLst>
          </p:cNvPr>
          <p:cNvSpPr/>
          <p:nvPr/>
        </p:nvSpPr>
        <p:spPr>
          <a:xfrm>
            <a:off x="8463112" y="3620513"/>
            <a:ext cx="3268028" cy="1024726"/>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prstClr val="white"/>
                </a:solidFill>
                <a:latin typeface="Trebuchet MS" panose="020B0703020202090204" pitchFamily="34" charset="0"/>
              </a:rPr>
              <a:t>esama nepriemoka</a:t>
            </a:r>
          </a:p>
        </p:txBody>
      </p:sp>
      <p:sp>
        <p:nvSpPr>
          <p:cNvPr id="13" name="Rectangle 13">
            <a:extLst>
              <a:ext uri="{FF2B5EF4-FFF2-40B4-BE49-F238E27FC236}">
                <a16:creationId xmlns:a16="http://schemas.microsoft.com/office/drawing/2014/main" xmlns="" id="{73B0973E-6B4D-CA4D-93B2-B04EAB01CF75}"/>
              </a:ext>
            </a:extLst>
          </p:cNvPr>
          <p:cNvSpPr/>
          <p:nvPr/>
        </p:nvSpPr>
        <p:spPr>
          <a:xfrm>
            <a:off x="4516547" y="3608528"/>
            <a:ext cx="3268028" cy="10247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200" b="1" dirty="0">
                <a:solidFill>
                  <a:srgbClr val="006A3C"/>
                </a:solidFill>
                <a:latin typeface="Trebuchet MS" panose="020B0703020202090204" pitchFamily="34" charset="0"/>
              </a:rPr>
              <a:t>www.vmi.lt</a:t>
            </a:r>
          </a:p>
        </p:txBody>
      </p:sp>
    </p:spTree>
    <p:extLst>
      <p:ext uri="{BB962C8B-B14F-4D97-AF65-F5344CB8AC3E}">
        <p14:creationId xmlns:p14="http://schemas.microsoft.com/office/powerpoint/2010/main" xmlns="" val="656062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čiakampis 1">
            <a:extLst>
              <a:ext uri="{FF2B5EF4-FFF2-40B4-BE49-F238E27FC236}">
                <a16:creationId xmlns="" xmlns:a16="http://schemas.microsoft.com/office/drawing/2014/main" id="{346F65AB-A3B5-4645-AEB1-5BCC183390C9}"/>
              </a:ext>
            </a:extLst>
          </p:cNvPr>
          <p:cNvSpPr/>
          <p:nvPr/>
        </p:nvSpPr>
        <p:spPr>
          <a:xfrm>
            <a:off x="0" y="0"/>
            <a:ext cx="12192000" cy="6858000"/>
          </a:xfrm>
          <a:prstGeom prst="rect">
            <a:avLst/>
          </a:prstGeom>
          <a:solidFill>
            <a:srgbClr val="006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4" name="Paveikslėlis 3">
            <a:extLst>
              <a:ext uri="{FF2B5EF4-FFF2-40B4-BE49-F238E27FC236}">
                <a16:creationId xmlns="" xmlns:a16="http://schemas.microsoft.com/office/drawing/2014/main" id="{0CEE2F97-7D70-4190-BEEA-54A10151D1A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9256" y="627251"/>
            <a:ext cx="1576102" cy="810116"/>
          </a:xfrm>
          <a:prstGeom prst="rect">
            <a:avLst/>
          </a:prstGeom>
        </p:spPr>
      </p:pic>
      <p:sp>
        <p:nvSpPr>
          <p:cNvPr id="5" name="Stačiakampis 4">
            <a:extLst>
              <a:ext uri="{FF2B5EF4-FFF2-40B4-BE49-F238E27FC236}">
                <a16:creationId xmlns="" xmlns:a16="http://schemas.microsoft.com/office/drawing/2014/main" id="{A6E570CD-9729-4C8D-BFA2-3623B2BDC529}"/>
              </a:ext>
            </a:extLst>
          </p:cNvPr>
          <p:cNvSpPr/>
          <p:nvPr/>
        </p:nvSpPr>
        <p:spPr>
          <a:xfrm>
            <a:off x="821688" y="2434191"/>
            <a:ext cx="4863832" cy="1918217"/>
          </a:xfrm>
          <a:prstGeom prst="rect">
            <a:avLst/>
          </a:prstGeom>
        </p:spPr>
        <p:txBody>
          <a:bodyPr wrap="none">
            <a:spAutoFit/>
          </a:bodyPr>
          <a:lstStyle/>
          <a:p>
            <a:pPr lvl="0">
              <a:lnSpc>
                <a:spcPct val="150000"/>
              </a:lnSpc>
              <a:defRPr/>
            </a:pPr>
            <a:r>
              <a:rPr lang="lt-LT" sz="4400" b="1" dirty="0">
                <a:solidFill>
                  <a:prstClr val="white"/>
                </a:solidFill>
                <a:latin typeface="Trebuchet MS" panose="020B0603020202020204" pitchFamily="34" charset="0"/>
              </a:rPr>
              <a:t>VMI veiklos tikslai</a:t>
            </a:r>
            <a:endParaRPr lang="lt-LT" sz="4400" b="1" cap="all" dirty="0">
              <a:solidFill>
                <a:prstClr val="white"/>
              </a:solidFill>
              <a:latin typeface="Trebuchet MS" panose="020B0603020202020204" pitchFamily="34" charset="0"/>
            </a:endParaRPr>
          </a:p>
          <a:p>
            <a:pPr lvl="0">
              <a:lnSpc>
                <a:spcPct val="150000"/>
              </a:lnSpc>
              <a:defRPr/>
            </a:pPr>
            <a:r>
              <a:rPr lang="en-US" sz="4000" b="1" cap="all" dirty="0">
                <a:solidFill>
                  <a:prstClr val="white"/>
                </a:solidFill>
                <a:latin typeface="Trebuchet MS" panose="020B0603020202020204" pitchFamily="34" charset="0"/>
              </a:rPr>
              <a:t>2021 </a:t>
            </a:r>
            <a:r>
              <a:rPr lang="lt-LT" sz="4000" b="1" cap="all" dirty="0">
                <a:solidFill>
                  <a:prstClr val="white"/>
                </a:solidFill>
                <a:latin typeface="Trebuchet MS" panose="020B0603020202020204" pitchFamily="34" charset="0"/>
              </a:rPr>
              <a:t>― </a:t>
            </a:r>
            <a:r>
              <a:rPr lang="lt-LT" sz="4000" b="1" dirty="0">
                <a:solidFill>
                  <a:prstClr val="white"/>
                </a:solidFill>
                <a:latin typeface="Trebuchet MS" panose="020B0603020202020204" pitchFamily="34" charset="0"/>
              </a:rPr>
              <a:t>2025 </a:t>
            </a:r>
          </a:p>
        </p:txBody>
      </p:sp>
      <p:pic>
        <p:nvPicPr>
          <p:cNvPr id="8" name="Paveikslėlis 7">
            <a:extLst>
              <a:ext uri="{FF2B5EF4-FFF2-40B4-BE49-F238E27FC236}">
                <a16:creationId xmlns="" xmlns:a16="http://schemas.microsoft.com/office/drawing/2014/main" id="{806194E3-D6C6-4B39-B291-0F0BF86B575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7733960" y="0"/>
            <a:ext cx="4046220" cy="6858000"/>
          </a:xfrm>
          <a:prstGeom prst="rect">
            <a:avLst/>
          </a:prstGeom>
        </p:spPr>
      </p:pic>
    </p:spTree>
    <p:extLst>
      <p:ext uri="{BB962C8B-B14F-4D97-AF65-F5344CB8AC3E}">
        <p14:creationId xmlns:p14="http://schemas.microsoft.com/office/powerpoint/2010/main" xmlns="" val="4166411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 xmlns:a16="http://schemas.microsoft.com/office/drawing/2014/main"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12227"/>
            <a:ext cx="2801923" cy="6857999"/>
          </a:xfrm>
          <a:prstGeom prst="rect">
            <a:avLst/>
          </a:prstGeom>
        </p:spPr>
      </p:pic>
      <p:sp>
        <p:nvSpPr>
          <p:cNvPr id="3" name="TextBox 2">
            <a:extLst>
              <a:ext uri="{FF2B5EF4-FFF2-40B4-BE49-F238E27FC236}">
                <a16:creationId xmlns="" xmlns:a16="http://schemas.microsoft.com/office/drawing/2014/main" id="{FB15E527-95E5-4770-82D6-682B3AC829EA}"/>
              </a:ext>
            </a:extLst>
          </p:cNvPr>
          <p:cNvSpPr txBox="1"/>
          <p:nvPr/>
        </p:nvSpPr>
        <p:spPr>
          <a:xfrm>
            <a:off x="3010773" y="457750"/>
            <a:ext cx="1701107" cy="584775"/>
          </a:xfrm>
          <a:prstGeom prst="rect">
            <a:avLst/>
          </a:prstGeom>
          <a:noFill/>
        </p:spPr>
        <p:txBody>
          <a:bodyPr wrap="none" rtlCol="0">
            <a:spAutoFit/>
          </a:bodyPr>
          <a:lstStyle/>
          <a:p>
            <a:r>
              <a:rPr lang="en-US" sz="3200" b="1" dirty="0" err="1">
                <a:solidFill>
                  <a:srgbClr val="006A3C"/>
                </a:solidFill>
                <a:latin typeface="Trebuchet MS" panose="020B0603020202020204" pitchFamily="34" charset="0"/>
              </a:rPr>
              <a:t>Atitiktis</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 xmlns:a16="http://schemas.microsoft.com/office/drawing/2014/main" id="{E47B5721-3132-4A50-8D16-33AA0991E447}"/>
              </a:ext>
            </a:extLst>
          </p:cNvPr>
          <p:cNvSpPr/>
          <p:nvPr/>
        </p:nvSpPr>
        <p:spPr>
          <a:xfrm>
            <a:off x="1999464" y="1782269"/>
            <a:ext cx="8801999" cy="4801314"/>
          </a:xfrm>
          <a:prstGeom prst="rect">
            <a:avLst/>
          </a:prstGeom>
        </p:spPr>
        <p:txBody>
          <a:bodyPr wrap="square">
            <a:spAutoFit/>
          </a:bodyPr>
          <a:lstStyle/>
          <a:p>
            <a:pPr>
              <a:buClr>
                <a:srgbClr val="00693B"/>
              </a:buClr>
            </a:pPr>
            <a:r>
              <a:rPr lang="lt-LT" b="1" dirty="0" smtClean="0">
                <a:solidFill>
                  <a:schemeClr val="bg1"/>
                </a:solidFill>
                <a:latin typeface="Trebuchet MS" panose="020B0603020202020204" pitchFamily="34" charset="0"/>
              </a:rPr>
              <a:t>2021</a:t>
            </a:r>
            <a:r>
              <a:rPr lang="lt-LT" dirty="0">
                <a:latin typeface="Trebuchet MS" panose="020B0603020202020204" pitchFamily="34" charset="0"/>
              </a:rPr>
              <a:t>	</a:t>
            </a:r>
            <a:r>
              <a:rPr lang="lt-LT" dirty="0" smtClean="0">
                <a:latin typeface="Trebuchet MS" panose="020B0603020202020204" pitchFamily="34" charset="0"/>
              </a:rPr>
              <a:t>Vientisa </a:t>
            </a:r>
            <a:r>
              <a:rPr lang="lt-LT" dirty="0">
                <a:latin typeface="Trebuchet MS" panose="020B0603020202020204" pitchFamily="34" charset="0"/>
              </a:rPr>
              <a:t>bei nuosekli („nuo – iki“) PVM administravimo sistema</a:t>
            </a:r>
          </a:p>
          <a:p>
            <a:pPr>
              <a:buClr>
                <a:srgbClr val="00693B"/>
              </a:buClr>
            </a:pPr>
            <a:endParaRPr lang="lt-LT" b="1" dirty="0" smtClean="0">
              <a:solidFill>
                <a:schemeClr val="bg1"/>
              </a:solidFill>
              <a:latin typeface="Trebuchet MS" panose="020B0603020202020204" pitchFamily="34" charset="0"/>
            </a:endParaRPr>
          </a:p>
          <a:p>
            <a:pPr>
              <a:buClr>
                <a:srgbClr val="00693B"/>
              </a:buClr>
            </a:pPr>
            <a:r>
              <a:rPr lang="lt-LT" b="1" dirty="0" smtClean="0">
                <a:solidFill>
                  <a:schemeClr val="bg1"/>
                </a:solidFill>
                <a:latin typeface="Trebuchet MS" panose="020B0603020202020204" pitchFamily="34" charset="0"/>
              </a:rPr>
              <a:t>2021</a:t>
            </a:r>
            <a:r>
              <a:rPr lang="lt-LT" dirty="0" smtClean="0">
                <a:latin typeface="Trebuchet MS" panose="020B0603020202020204" pitchFamily="34" charset="0"/>
              </a:rPr>
              <a:t>	Iniciatyvos </a:t>
            </a:r>
            <a:r>
              <a:rPr lang="lt-LT" dirty="0">
                <a:latin typeface="Trebuchet MS" panose="020B0603020202020204" pitchFamily="34" charset="0"/>
              </a:rPr>
              <a:t>griežtinant mokestinių prievolių </a:t>
            </a:r>
            <a:r>
              <a:rPr lang="lt-LT" dirty="0" smtClean="0">
                <a:latin typeface="Trebuchet MS" panose="020B0603020202020204" pitchFamily="34" charset="0"/>
              </a:rPr>
              <a:t>tinkamą vykdymą</a:t>
            </a:r>
            <a:endParaRPr lang="en-US" dirty="0" smtClean="0">
              <a:latin typeface="Trebuchet MS" panose="020B0603020202020204" pitchFamily="34" charset="0"/>
            </a:endParaRPr>
          </a:p>
          <a:p>
            <a:pPr>
              <a:buClr>
                <a:srgbClr val="00693B"/>
              </a:buClr>
            </a:pPr>
            <a:r>
              <a:rPr lang="lt-LT" dirty="0" smtClean="0">
                <a:latin typeface="Trebuchet MS" panose="020B0603020202020204" pitchFamily="34" charset="0"/>
              </a:rPr>
              <a:t>	</a:t>
            </a:r>
          </a:p>
          <a:p>
            <a:pPr>
              <a:buClr>
                <a:srgbClr val="00693B"/>
              </a:buClr>
            </a:pPr>
            <a:r>
              <a:rPr lang="lt-LT" b="1" dirty="0" smtClean="0">
                <a:solidFill>
                  <a:schemeClr val="bg1"/>
                </a:solidFill>
                <a:latin typeface="Trebuchet MS" panose="020B0603020202020204" pitchFamily="34" charset="0"/>
              </a:rPr>
              <a:t>2021</a:t>
            </a:r>
            <a:r>
              <a:rPr lang="lt-LT" dirty="0" smtClean="0">
                <a:latin typeface="Trebuchet MS" panose="020B0603020202020204" pitchFamily="34" charset="0"/>
              </a:rPr>
              <a:t>      TADAT (angl. </a:t>
            </a:r>
            <a:r>
              <a:rPr lang="lt-LT" dirty="0" err="1" smtClean="0">
                <a:latin typeface="Trebuchet MS" panose="020B0603020202020204" pitchFamily="34" charset="0"/>
              </a:rPr>
              <a:t>Tax</a:t>
            </a:r>
            <a:r>
              <a:rPr lang="lt-LT" dirty="0" smtClean="0">
                <a:latin typeface="Trebuchet MS" panose="020B0603020202020204" pitchFamily="34" charset="0"/>
              </a:rPr>
              <a:t> </a:t>
            </a:r>
            <a:r>
              <a:rPr lang="lt-LT" dirty="0" err="1" smtClean="0">
                <a:latin typeface="Trebuchet MS" panose="020B0603020202020204" pitchFamily="34" charset="0"/>
              </a:rPr>
              <a:t>Administration</a:t>
            </a:r>
            <a:r>
              <a:rPr lang="lt-LT" dirty="0" smtClean="0">
                <a:latin typeface="Trebuchet MS" panose="020B0603020202020204" pitchFamily="34" charset="0"/>
              </a:rPr>
              <a:t> </a:t>
            </a:r>
            <a:r>
              <a:rPr lang="lt-LT" dirty="0" err="1" smtClean="0">
                <a:latin typeface="Trebuchet MS" panose="020B0603020202020204" pitchFamily="34" charset="0"/>
              </a:rPr>
              <a:t>Diagnostic</a:t>
            </a:r>
            <a:r>
              <a:rPr lang="lt-LT" dirty="0" smtClean="0">
                <a:latin typeface="Trebuchet MS" panose="020B0603020202020204" pitchFamily="34" charset="0"/>
              </a:rPr>
              <a:t> </a:t>
            </a:r>
            <a:r>
              <a:rPr lang="lt-LT" dirty="0" err="1" smtClean="0">
                <a:latin typeface="Trebuchet MS" panose="020B0603020202020204" pitchFamily="34" charset="0"/>
              </a:rPr>
              <a:t>Assessment</a:t>
            </a:r>
            <a:r>
              <a:rPr lang="lt-LT" dirty="0" smtClean="0">
                <a:latin typeface="Trebuchet MS" panose="020B0603020202020204" pitchFamily="34" charset="0"/>
              </a:rPr>
              <a:t> </a:t>
            </a:r>
            <a:r>
              <a:rPr lang="lt-LT" dirty="0" err="1" smtClean="0">
                <a:latin typeface="Trebuchet MS" panose="020B0603020202020204" pitchFamily="34" charset="0"/>
              </a:rPr>
              <a:t>Tool</a:t>
            </a:r>
            <a:r>
              <a:rPr lang="lt-LT" dirty="0" smtClean="0">
                <a:latin typeface="Trebuchet MS" panose="020B0603020202020204" pitchFamily="34" charset="0"/>
              </a:rPr>
              <a:t>)</a:t>
            </a:r>
            <a:endParaRPr lang="en-US" dirty="0" smtClean="0">
              <a:latin typeface="Trebuchet MS" panose="020B0603020202020204" pitchFamily="34" charset="0"/>
            </a:endParaRPr>
          </a:p>
          <a:p>
            <a:pPr>
              <a:buClr>
                <a:srgbClr val="00693B"/>
              </a:buClr>
            </a:pPr>
            <a:r>
              <a:rPr lang="lt-LT" dirty="0">
                <a:latin typeface="Trebuchet MS" panose="020B0603020202020204" pitchFamily="34" charset="0"/>
              </a:rPr>
              <a:t>	rekomendacijos planuojant mokestinių prievolių tinkamo vykdymo</a:t>
            </a:r>
            <a:endParaRPr lang="en-US" dirty="0">
              <a:latin typeface="Trebuchet MS" panose="020B0603020202020204" pitchFamily="34" charset="0"/>
            </a:endParaRPr>
          </a:p>
          <a:p>
            <a:pPr>
              <a:buClr>
                <a:srgbClr val="00693B"/>
              </a:buClr>
            </a:pPr>
            <a:r>
              <a:rPr lang="lt-LT" dirty="0">
                <a:latin typeface="Trebuchet MS" panose="020B0603020202020204" pitchFamily="34" charset="0"/>
              </a:rPr>
              <a:t>	priežiūrą - vertinama kiekviena proceso schema, kurios priemonės</a:t>
            </a:r>
            <a:endParaRPr lang="en-US" dirty="0">
              <a:latin typeface="Trebuchet MS" panose="020B0603020202020204" pitchFamily="34" charset="0"/>
            </a:endParaRPr>
          </a:p>
          <a:p>
            <a:pPr>
              <a:buClr>
                <a:srgbClr val="00693B"/>
              </a:buClr>
            </a:pPr>
            <a:r>
              <a:rPr lang="lt-LT" dirty="0">
                <a:latin typeface="Trebuchet MS" panose="020B0603020202020204" pitchFamily="34" charset="0"/>
              </a:rPr>
              <a:t>	duoda geriausią </a:t>
            </a:r>
            <a:r>
              <a:rPr lang="lt-LT" dirty="0" smtClean="0">
                <a:latin typeface="Trebuchet MS" panose="020B0603020202020204" pitchFamily="34" charset="0"/>
              </a:rPr>
              <a:t>efektą</a:t>
            </a:r>
          </a:p>
          <a:p>
            <a:pPr>
              <a:buClr>
                <a:srgbClr val="00693B"/>
              </a:buClr>
            </a:pPr>
            <a:endParaRPr lang="lt-LT" dirty="0" smtClean="0">
              <a:latin typeface="Trebuchet MS" panose="020B0603020202020204" pitchFamily="34" charset="0"/>
            </a:endParaRPr>
          </a:p>
          <a:p>
            <a:pPr lvl="0">
              <a:buClr>
                <a:srgbClr val="00693B"/>
              </a:buClr>
            </a:pPr>
            <a:r>
              <a:rPr lang="lt-LT" b="1" dirty="0" smtClean="0">
                <a:solidFill>
                  <a:schemeClr val="bg1"/>
                </a:solidFill>
                <a:latin typeface="Trebuchet MS" panose="020B0603020202020204" pitchFamily="34" charset="0"/>
              </a:rPr>
              <a:t>2021     </a:t>
            </a:r>
            <a:r>
              <a:rPr lang="lt-LT" dirty="0" smtClean="0">
                <a:solidFill>
                  <a:prstClr val="black"/>
                </a:solidFill>
                <a:latin typeface="Trebuchet MS" panose="020B0603020202020204" pitchFamily="34" charset="0"/>
              </a:rPr>
              <a:t>Sumažėjusi </a:t>
            </a:r>
            <a:r>
              <a:rPr lang="lt-LT" dirty="0">
                <a:solidFill>
                  <a:prstClr val="black"/>
                </a:solidFill>
                <a:latin typeface="Trebuchet MS" panose="020B0603020202020204" pitchFamily="34" charset="0"/>
              </a:rPr>
              <a:t>„žmogiškojo faktoriaus“ įtaka ir eliminuotas rankinis  	darbas išieškant mokestines nepriemokas</a:t>
            </a:r>
          </a:p>
          <a:p>
            <a:pPr>
              <a:buClr>
                <a:srgbClr val="00693B"/>
              </a:buClr>
            </a:pPr>
            <a:endParaRPr lang="lt-LT" dirty="0">
              <a:latin typeface="Trebuchet MS" panose="020B0603020202020204" pitchFamily="34" charset="0"/>
            </a:endParaRPr>
          </a:p>
          <a:p>
            <a:pPr>
              <a:buClr>
                <a:srgbClr val="00693B"/>
              </a:buClr>
            </a:pPr>
            <a:r>
              <a:rPr lang="lt-LT" b="1" dirty="0" smtClean="0">
                <a:solidFill>
                  <a:schemeClr val="bg1"/>
                </a:solidFill>
                <a:latin typeface="Trebuchet MS" panose="020B0603020202020204" pitchFamily="34" charset="0"/>
              </a:rPr>
              <a:t>2022</a:t>
            </a:r>
            <a:r>
              <a:rPr lang="lt-LT" dirty="0">
                <a:latin typeface="Trebuchet MS" panose="020B0603020202020204" pitchFamily="34" charset="0"/>
              </a:rPr>
              <a:t>	Intervencinės priemonės mokėtojų sąmoningumo didinimui ir</a:t>
            </a:r>
          </a:p>
          <a:p>
            <a:pPr>
              <a:buClr>
                <a:srgbClr val="00693B"/>
              </a:buClr>
            </a:pPr>
            <a:r>
              <a:rPr lang="lt-LT" dirty="0">
                <a:latin typeface="Trebuchet MS" panose="020B0603020202020204" pitchFamily="34" charset="0"/>
              </a:rPr>
              <a:t>	jų poveikio vertinimui</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2023</a:t>
            </a:r>
            <a:r>
              <a:rPr lang="lt-LT" dirty="0">
                <a:latin typeface="Trebuchet MS" panose="020B0603020202020204" pitchFamily="34" charset="0"/>
              </a:rPr>
              <a:t>	Platesnis (SAF-T) naudojimas tinkamo mokestinių prievolių</a:t>
            </a:r>
            <a:endParaRPr lang="en-US" dirty="0">
              <a:latin typeface="Trebuchet MS" panose="020B0603020202020204" pitchFamily="34" charset="0"/>
            </a:endParaRPr>
          </a:p>
          <a:p>
            <a:pPr>
              <a:buClr>
                <a:srgbClr val="00693B"/>
              </a:buClr>
            </a:pPr>
            <a:r>
              <a:rPr lang="lt-LT" dirty="0">
                <a:latin typeface="Trebuchet MS" panose="020B0603020202020204" pitchFamily="34" charset="0"/>
              </a:rPr>
              <a:t>	vykdymo kontrolės procesuose</a:t>
            </a:r>
          </a:p>
        </p:txBody>
      </p:sp>
      <p:pic>
        <p:nvPicPr>
          <p:cNvPr id="9" name="Paveikslėlis 8">
            <a:extLst>
              <a:ext uri="{FF2B5EF4-FFF2-40B4-BE49-F238E27FC236}">
                <a16:creationId xmlns="" xmlns:a16="http://schemas.microsoft.com/office/drawing/2014/main" id="{CF1334BD-D037-4C71-9415-7699FC42178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724452" y="4427524"/>
            <a:ext cx="2815381" cy="2815381"/>
          </a:xfrm>
          <a:prstGeom prst="rect">
            <a:avLst/>
          </a:prstGeom>
        </p:spPr>
      </p:pic>
      <p:sp>
        <p:nvSpPr>
          <p:cNvPr id="8" name="Stačiakampis 7">
            <a:extLst>
              <a:ext uri="{FF2B5EF4-FFF2-40B4-BE49-F238E27FC236}">
                <a16:creationId xmlns:a16="http://schemas.microsoft.com/office/drawing/2014/main" xmlns="" id="{380A294E-EE55-4932-B813-4E114BC7F7BE}"/>
              </a:ext>
            </a:extLst>
          </p:cNvPr>
          <p:cNvSpPr/>
          <p:nvPr/>
        </p:nvSpPr>
        <p:spPr>
          <a:xfrm>
            <a:off x="1937084" y="1122947"/>
            <a:ext cx="805042" cy="276999"/>
          </a:xfrm>
          <a:prstGeom prst="rect">
            <a:avLst/>
          </a:prstGeom>
        </p:spPr>
        <p:txBody>
          <a:bodyPr wrap="squar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10" name="Paveikslėlis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28702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4">
            <a:extLst>
              <a:ext uri="{FF2B5EF4-FFF2-40B4-BE49-F238E27FC236}">
                <a16:creationId xmlns="" xmlns:a16="http://schemas.microsoft.com/office/drawing/2014/main" id="{CD03C41B-BBA4-489F-A6B6-7CDC18ADE3E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3429001"/>
          </a:xfrm>
          <a:prstGeom prst="rect">
            <a:avLst/>
          </a:prstGeom>
        </p:spPr>
      </p:pic>
      <p:pic>
        <p:nvPicPr>
          <p:cNvPr id="6" name="Paveikslėlis 5">
            <a:extLst>
              <a:ext uri="{FF2B5EF4-FFF2-40B4-BE49-F238E27FC236}">
                <a16:creationId xmlns="" xmlns:a16="http://schemas.microsoft.com/office/drawing/2014/main" id="{B1FF6454-E64F-4BBA-B21F-2D5AEEB8778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4886325" cy="2933700"/>
          </a:xfrm>
          <a:prstGeom prst="rect">
            <a:avLst/>
          </a:prstGeom>
        </p:spPr>
      </p:pic>
      <p:sp>
        <p:nvSpPr>
          <p:cNvPr id="4" name="TextBox 3">
            <a:extLst>
              <a:ext uri="{FF2B5EF4-FFF2-40B4-BE49-F238E27FC236}">
                <a16:creationId xmlns="" xmlns:a16="http://schemas.microsoft.com/office/drawing/2014/main" id="{F0DD00DD-2329-4398-ABD6-61F9332A83DC}"/>
              </a:ext>
            </a:extLst>
          </p:cNvPr>
          <p:cNvSpPr txBox="1"/>
          <p:nvPr/>
        </p:nvSpPr>
        <p:spPr>
          <a:xfrm>
            <a:off x="2158655" y="1422111"/>
            <a:ext cx="2425664" cy="584775"/>
          </a:xfrm>
          <a:prstGeom prst="rect">
            <a:avLst/>
          </a:prstGeom>
          <a:noFill/>
        </p:spPr>
        <p:txBody>
          <a:bodyPr wrap="none" rtlCol="0">
            <a:spAutoFit/>
          </a:bodyPr>
          <a:lstStyle/>
          <a:p>
            <a:r>
              <a:rPr lang="lt-LT" sz="3200" b="1" dirty="0">
                <a:solidFill>
                  <a:schemeClr val="bg1"/>
                </a:solidFill>
                <a:latin typeface="Trebuchet MS" panose="020B0603020202020204" pitchFamily="34" charset="0"/>
              </a:rPr>
              <a:t>Realiu laiku</a:t>
            </a:r>
            <a:endParaRPr lang="en-US" sz="3200" b="1" dirty="0">
              <a:solidFill>
                <a:schemeClr val="bg1"/>
              </a:solidFill>
              <a:latin typeface="Trebuchet MS" panose="020B0603020202020204" pitchFamily="34" charset="0"/>
            </a:endParaRPr>
          </a:p>
        </p:txBody>
      </p:sp>
      <p:sp>
        <p:nvSpPr>
          <p:cNvPr id="5" name="Stačiakampis 4">
            <a:extLst>
              <a:ext uri="{FF2B5EF4-FFF2-40B4-BE49-F238E27FC236}">
                <a16:creationId xmlns="" xmlns:a16="http://schemas.microsoft.com/office/drawing/2014/main" id="{2B9970DE-3518-4F98-8881-673F9A78BB35}"/>
              </a:ext>
            </a:extLst>
          </p:cNvPr>
          <p:cNvSpPr/>
          <p:nvPr/>
        </p:nvSpPr>
        <p:spPr>
          <a:xfrm>
            <a:off x="5310285" y="1483666"/>
            <a:ext cx="5879436" cy="954107"/>
          </a:xfrm>
          <a:prstGeom prst="rect">
            <a:avLst/>
          </a:prstGeom>
        </p:spPr>
        <p:txBody>
          <a:bodyPr wrap="square">
            <a:spAutoFit/>
          </a:bodyPr>
          <a:lstStyle/>
          <a:p>
            <a:r>
              <a:rPr lang="lt-LT" sz="2800" dirty="0">
                <a:solidFill>
                  <a:schemeClr val="bg1"/>
                </a:solidFill>
                <a:latin typeface="Trebuchet MS" panose="020B0603020202020204" pitchFamily="34" charset="0"/>
              </a:rPr>
              <a:t>Didinti </a:t>
            </a:r>
            <a:r>
              <a:rPr lang="lt-LT" sz="2800" dirty="0" smtClean="0">
                <a:solidFill>
                  <a:schemeClr val="bg1"/>
                </a:solidFill>
                <a:latin typeface="Trebuchet MS" panose="020B0603020202020204" pitchFamily="34" charset="0"/>
              </a:rPr>
              <a:t>klientų </a:t>
            </a:r>
            <a:r>
              <a:rPr lang="lt-LT" sz="2800" dirty="0">
                <a:solidFill>
                  <a:schemeClr val="bg1"/>
                </a:solidFill>
                <a:latin typeface="Trebuchet MS" panose="020B0603020202020204" pitchFamily="34" charset="0"/>
              </a:rPr>
              <a:t>pareigų vykdymo priežiūrą realiu laiku</a:t>
            </a:r>
          </a:p>
        </p:txBody>
      </p:sp>
      <p:sp>
        <p:nvSpPr>
          <p:cNvPr id="7" name="Stačiakampis 6">
            <a:extLst>
              <a:ext uri="{FF2B5EF4-FFF2-40B4-BE49-F238E27FC236}">
                <a16:creationId xmlns="" xmlns:a16="http://schemas.microsoft.com/office/drawing/2014/main" id="{775713A2-8E0A-4969-9197-BF8715B5A0BF}"/>
              </a:ext>
            </a:extLst>
          </p:cNvPr>
          <p:cNvSpPr/>
          <p:nvPr/>
        </p:nvSpPr>
        <p:spPr>
          <a:xfrm>
            <a:off x="1866923" y="4155355"/>
            <a:ext cx="9190937" cy="1754326"/>
          </a:xfrm>
          <a:prstGeom prst="rect">
            <a:avLst/>
          </a:prstGeom>
        </p:spPr>
        <p:txBody>
          <a:bodyPr wrap="square">
            <a:spAutoFit/>
          </a:bodyPr>
          <a:lstStyle/>
          <a:p>
            <a:pPr marL="285750" indent="-285750">
              <a:buFont typeface="Arial" panose="020B0604020202020204" pitchFamily="34" charset="0"/>
              <a:buChar char="•"/>
            </a:pPr>
            <a:r>
              <a:rPr lang="lt-LT" dirty="0" smtClean="0">
                <a:latin typeface="Trebuchet MS" panose="020B0603020202020204" pitchFamily="34" charset="0"/>
              </a:rPr>
              <a:t>Juridinių asmenų, kurių atžvilgiu buvo atlikti veiksmai per einamuosius metus, dalis</a:t>
            </a:r>
            <a:br>
              <a:rPr lang="lt-LT" dirty="0" smtClean="0">
                <a:latin typeface="Trebuchet MS" panose="020B0603020202020204" pitchFamily="34" charset="0"/>
              </a:rPr>
            </a:br>
            <a:r>
              <a:rPr lang="lt-LT" dirty="0" smtClean="0">
                <a:latin typeface="Trebuchet MS" panose="020B0603020202020204" pitchFamily="34" charset="0"/>
              </a:rPr>
              <a:t>2020 m. faktas − </a:t>
            </a:r>
            <a:r>
              <a:rPr lang="lt-LT" b="1" dirty="0" smtClean="0">
                <a:solidFill>
                  <a:srgbClr val="006A3C"/>
                </a:solidFill>
                <a:latin typeface="Trebuchet MS" panose="020B0603020202020204" pitchFamily="34" charset="0"/>
              </a:rPr>
              <a:t>7,4 %</a:t>
            </a:r>
            <a:r>
              <a:rPr lang="lt-LT" dirty="0" smtClean="0">
                <a:latin typeface="Trebuchet MS" panose="020B0603020202020204" pitchFamily="34" charset="0"/>
              </a:rPr>
              <a:t/>
            </a:r>
            <a:br>
              <a:rPr lang="lt-LT" dirty="0" smtClean="0">
                <a:latin typeface="Trebuchet MS" panose="020B0603020202020204" pitchFamily="34" charset="0"/>
              </a:rPr>
            </a:br>
            <a:r>
              <a:rPr lang="lt-LT" dirty="0" smtClean="0">
                <a:latin typeface="Trebuchet MS" panose="020B0603020202020204" pitchFamily="34" charset="0"/>
              </a:rPr>
              <a:t>2025 m. planas − </a:t>
            </a:r>
            <a:r>
              <a:rPr lang="lt-LT" b="1" dirty="0" smtClean="0">
                <a:solidFill>
                  <a:srgbClr val="006A3C"/>
                </a:solidFill>
                <a:latin typeface="Trebuchet MS" panose="020B0603020202020204" pitchFamily="34" charset="0"/>
              </a:rPr>
              <a:t>12 %</a:t>
            </a:r>
          </a:p>
          <a:p>
            <a:pPr marL="285750" indent="-285750">
              <a:buFont typeface="Arial" panose="020B0604020202020204" pitchFamily="34" charset="0"/>
              <a:buChar char="•"/>
            </a:pPr>
            <a:endParaRPr lang="lt-LT" dirty="0">
              <a:latin typeface="Trebuchet MS" panose="020B0603020202020204" pitchFamily="34" charset="0"/>
            </a:endParaRPr>
          </a:p>
          <a:p>
            <a:pPr marL="285750" indent="-285750">
              <a:buFont typeface="Arial" panose="020B0604020202020204" pitchFamily="34" charset="0"/>
              <a:buChar char="•"/>
            </a:pPr>
            <a:r>
              <a:rPr lang="lt-LT" dirty="0">
                <a:latin typeface="Trebuchet MS" panose="020B0603020202020204" pitchFamily="34" charset="0"/>
              </a:rPr>
              <a:t>VMI turimų duomenų pagrindu </a:t>
            </a:r>
            <a:r>
              <a:rPr lang="lt-LT" dirty="0" smtClean="0">
                <a:latin typeface="Trebuchet MS" panose="020B0603020202020204" pitchFamily="34" charset="0"/>
              </a:rPr>
              <a:t>atliktų stebėsenų </a:t>
            </a:r>
            <a:r>
              <a:rPr lang="lt-LT" dirty="0">
                <a:latin typeface="Trebuchet MS" panose="020B0603020202020204" pitchFamily="34" charset="0"/>
              </a:rPr>
              <a:t>skaičius realiu laiku (per metus)</a:t>
            </a:r>
            <a:br>
              <a:rPr lang="lt-LT" dirty="0">
                <a:latin typeface="Trebuchet MS" panose="020B0603020202020204" pitchFamily="34" charset="0"/>
              </a:rPr>
            </a:br>
            <a:r>
              <a:rPr lang="lt-LT" dirty="0">
                <a:latin typeface="Trebuchet MS" panose="020B0603020202020204" pitchFamily="34" charset="0"/>
              </a:rPr>
              <a:t>2025 m. planas </a:t>
            </a:r>
            <a:r>
              <a:rPr lang="lt-LT" dirty="0" smtClean="0">
                <a:latin typeface="Trebuchet MS" panose="020B0603020202020204" pitchFamily="34" charset="0"/>
              </a:rPr>
              <a:t>−</a:t>
            </a:r>
            <a:r>
              <a:rPr lang="lt-LT" b="1" dirty="0" smtClean="0">
                <a:solidFill>
                  <a:srgbClr val="006A3C"/>
                </a:solidFill>
                <a:latin typeface="Trebuchet MS" panose="020B0603020202020204" pitchFamily="34" charset="0"/>
              </a:rPr>
              <a:t>3700</a:t>
            </a:r>
            <a:endParaRPr lang="lt-LT" b="1" dirty="0">
              <a:solidFill>
                <a:srgbClr val="006A3C"/>
              </a:solidFill>
              <a:latin typeface="Trebuchet MS" panose="020B0603020202020204" pitchFamily="34" charset="0"/>
            </a:endParaRPr>
          </a:p>
        </p:txBody>
      </p:sp>
      <p:pic>
        <p:nvPicPr>
          <p:cNvPr id="8" name="Paveikslėlis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35751" y="1026271"/>
            <a:ext cx="640614" cy="640614"/>
          </a:xfrm>
          <a:prstGeom prst="rect">
            <a:avLst/>
          </a:prstGeom>
        </p:spPr>
      </p:pic>
    </p:spTree>
    <p:extLst>
      <p:ext uri="{BB962C8B-B14F-4D97-AF65-F5344CB8AC3E}">
        <p14:creationId xmlns:p14="http://schemas.microsoft.com/office/powerpoint/2010/main" xmlns="" val="1397249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 xmlns:a16="http://schemas.microsoft.com/office/drawing/2014/main"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7826"/>
            <a:ext cx="2801923" cy="6857999"/>
          </a:xfrm>
          <a:prstGeom prst="rect">
            <a:avLst/>
          </a:prstGeom>
        </p:spPr>
      </p:pic>
      <p:sp>
        <p:nvSpPr>
          <p:cNvPr id="3" name="TextBox 2">
            <a:extLst>
              <a:ext uri="{FF2B5EF4-FFF2-40B4-BE49-F238E27FC236}">
                <a16:creationId xmlns="" xmlns:a16="http://schemas.microsoft.com/office/drawing/2014/main" id="{FB15E527-95E5-4770-82D6-682B3AC829EA}"/>
              </a:ext>
            </a:extLst>
          </p:cNvPr>
          <p:cNvSpPr txBox="1"/>
          <p:nvPr/>
        </p:nvSpPr>
        <p:spPr>
          <a:xfrm>
            <a:off x="3010773" y="457750"/>
            <a:ext cx="2425664" cy="584775"/>
          </a:xfrm>
          <a:prstGeom prst="rect">
            <a:avLst/>
          </a:prstGeom>
          <a:noFill/>
        </p:spPr>
        <p:txBody>
          <a:bodyPr wrap="none" rtlCol="0">
            <a:spAutoFit/>
          </a:bodyPr>
          <a:lstStyle/>
          <a:p>
            <a:r>
              <a:rPr lang="lt-LT" sz="3200" b="1" dirty="0">
                <a:solidFill>
                  <a:srgbClr val="006A3C"/>
                </a:solidFill>
                <a:latin typeface="Trebuchet MS" panose="020B0603020202020204" pitchFamily="34" charset="0"/>
              </a:rPr>
              <a:t>Realiu laiku</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 xmlns:a16="http://schemas.microsoft.com/office/drawing/2014/main" id="{E47B5721-3132-4A50-8D16-33AA0991E447}"/>
              </a:ext>
            </a:extLst>
          </p:cNvPr>
          <p:cNvSpPr/>
          <p:nvPr/>
        </p:nvSpPr>
        <p:spPr>
          <a:xfrm>
            <a:off x="1983848" y="1867164"/>
            <a:ext cx="8801999" cy="3139321"/>
          </a:xfrm>
          <a:prstGeom prst="rect">
            <a:avLst/>
          </a:prstGeom>
        </p:spPr>
        <p:txBody>
          <a:bodyPr wrap="square">
            <a:spAutoFit/>
          </a:bodyPr>
          <a:lstStyle/>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Stebėsena ir kontrolė „realiu laiku“ - greitesnis </a:t>
            </a:r>
            <a:r>
              <a:rPr lang="lt-LT" dirty="0" smtClean="0">
                <a:latin typeface="Trebuchet MS" panose="020B0603020202020204" pitchFamily="34" charset="0"/>
              </a:rPr>
              <a:t>klientų informavimas </a:t>
            </a:r>
            <a:r>
              <a:rPr lang="lt-LT" dirty="0">
                <a:latin typeface="Trebuchet MS" panose="020B0603020202020204" pitchFamily="34" charset="0"/>
              </a:rPr>
              <a:t>apie 	netinkamai vykdomas prievoles</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a:t>
            </a:r>
            <a:r>
              <a:rPr lang="lt-LT" dirty="0" err="1">
                <a:latin typeface="Trebuchet MS" panose="020B0603020202020204" pitchFamily="34" charset="0"/>
              </a:rPr>
              <a:t>i.EKA</a:t>
            </a:r>
            <a:r>
              <a:rPr lang="lt-LT" dirty="0">
                <a:latin typeface="Trebuchet MS" panose="020B0603020202020204" pitchFamily="34" charset="0"/>
              </a:rPr>
              <a:t> projektas - informacija </a:t>
            </a:r>
            <a:r>
              <a:rPr lang="lt-LT" dirty="0" smtClean="0">
                <a:latin typeface="Trebuchet MS" panose="020B0603020202020204" pitchFamily="34" charset="0"/>
              </a:rPr>
              <a:t>apie kliento </a:t>
            </a:r>
            <a:r>
              <a:rPr lang="lt-LT" dirty="0">
                <a:latin typeface="Trebuchet MS" panose="020B0603020202020204" pitchFamily="34" charset="0"/>
              </a:rPr>
              <a:t>veiklą čia ir dabar</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solidFill>
                  <a:srgbClr val="FF0000"/>
                </a:solidFill>
                <a:latin typeface="Trebuchet MS" panose="020B0603020202020204" pitchFamily="34" charset="0"/>
              </a:rPr>
              <a:t>	</a:t>
            </a:r>
            <a:r>
              <a:rPr lang="lt-LT" dirty="0" smtClean="0">
                <a:latin typeface="Trebuchet MS" panose="020B0603020202020204" pitchFamily="34" charset="0"/>
              </a:rPr>
              <a:t>Neatitikimai </a:t>
            </a:r>
            <a:r>
              <a:rPr lang="en-US" dirty="0" smtClean="0">
                <a:latin typeface="Trebuchet MS" panose="020B0603020202020204" pitchFamily="34" charset="0"/>
              </a:rPr>
              <a:t>/</a:t>
            </a:r>
            <a:r>
              <a:rPr lang="lt-LT" dirty="0" smtClean="0">
                <a:latin typeface="Trebuchet MS" panose="020B0603020202020204" pitchFamily="34" charset="0"/>
              </a:rPr>
              <a:t> </a:t>
            </a:r>
            <a:r>
              <a:rPr lang="en-US" dirty="0" err="1" smtClean="0">
                <a:latin typeface="Trebuchet MS" panose="020B0603020202020204" pitchFamily="34" charset="0"/>
              </a:rPr>
              <a:t>rizikos</a:t>
            </a:r>
            <a:r>
              <a:rPr lang="lt-LT" dirty="0" smtClean="0">
                <a:latin typeface="Trebuchet MS" panose="020B0603020202020204" pitchFamily="34" charset="0"/>
              </a:rPr>
              <a:t> </a:t>
            </a:r>
            <a:r>
              <a:rPr lang="lt-LT" dirty="0">
                <a:latin typeface="Trebuchet MS" panose="020B0603020202020204" pitchFamily="34" charset="0"/>
              </a:rPr>
              <a:t>nustatomi deklaracijų pateikimo momentu,</a:t>
            </a:r>
            <a:endParaRPr lang="en-US" dirty="0">
              <a:latin typeface="Trebuchet MS" panose="020B0603020202020204" pitchFamily="34" charset="0"/>
            </a:endParaRPr>
          </a:p>
          <a:p>
            <a:pPr>
              <a:buClr>
                <a:srgbClr val="00693B"/>
              </a:buClr>
            </a:pPr>
            <a:r>
              <a:rPr lang="lt-LT" dirty="0">
                <a:latin typeface="Trebuchet MS" panose="020B0603020202020204" pitchFamily="34" charset="0"/>
              </a:rPr>
              <a:t>	užtikrinant teisingą prievolių formavimą</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2022</a:t>
            </a:r>
            <a:r>
              <a:rPr lang="lt-LT" dirty="0">
                <a:latin typeface="Trebuchet MS" panose="020B0603020202020204" pitchFamily="34" charset="0"/>
              </a:rPr>
              <a:t>	Laiku gaunama informacija apie </a:t>
            </a:r>
            <a:r>
              <a:rPr lang="lt-LT" dirty="0" smtClean="0">
                <a:latin typeface="Trebuchet MS" panose="020B0603020202020204" pitchFamily="34" charset="0"/>
              </a:rPr>
              <a:t>kliento </a:t>
            </a:r>
            <a:r>
              <a:rPr lang="lt-LT" dirty="0">
                <a:latin typeface="Trebuchet MS" panose="020B0603020202020204" pitchFamily="34" charset="0"/>
              </a:rPr>
              <a:t>rizikas</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2022</a:t>
            </a:r>
            <a:r>
              <a:rPr lang="lt-LT" dirty="0">
                <a:latin typeface="Trebuchet MS" panose="020B0603020202020204" pitchFamily="34" charset="0"/>
              </a:rPr>
              <a:t>	Nuoseklūs ir išbaigti stebėsenos ir kontrolės veiksmai</a:t>
            </a:r>
          </a:p>
        </p:txBody>
      </p:sp>
      <p:pic>
        <p:nvPicPr>
          <p:cNvPr id="5" name="Paveikslėlis 4">
            <a:extLst>
              <a:ext uri="{FF2B5EF4-FFF2-40B4-BE49-F238E27FC236}">
                <a16:creationId xmlns="" xmlns:a16="http://schemas.microsoft.com/office/drawing/2014/main" id="{4703141D-DEF8-4DCC-8B95-5C32391787F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91631" y="3833768"/>
            <a:ext cx="2941215" cy="2941215"/>
          </a:xfrm>
          <a:prstGeom prst="rect">
            <a:avLst/>
          </a:prstGeom>
        </p:spPr>
      </p:pic>
      <p:sp>
        <p:nvSpPr>
          <p:cNvPr id="8" name="Stačiakampis 7">
            <a:extLst>
              <a:ext uri="{FF2B5EF4-FFF2-40B4-BE49-F238E27FC236}">
                <a16:creationId xmlns:a16="http://schemas.microsoft.com/office/drawing/2014/main" xmlns="" id="{380A294E-EE55-4932-B813-4E114BC7F7BE}"/>
              </a:ext>
            </a:extLst>
          </p:cNvPr>
          <p:cNvSpPr/>
          <p:nvPr/>
        </p:nvSpPr>
        <p:spPr>
          <a:xfrm>
            <a:off x="1983848" y="1441161"/>
            <a:ext cx="716863" cy="276999"/>
          </a:xfrm>
          <a:prstGeom prst="rect">
            <a:avLst/>
          </a:prstGeom>
        </p:spPr>
        <p:txBody>
          <a:bodyPr wrap="non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10" name="Paveikslėlis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3573265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4">
            <a:extLst>
              <a:ext uri="{FF2B5EF4-FFF2-40B4-BE49-F238E27FC236}">
                <a16:creationId xmlns="" xmlns:a16="http://schemas.microsoft.com/office/drawing/2014/main" id="{CD03C41B-BBA4-489F-A6B6-7CDC18ADE3E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3429001"/>
          </a:xfrm>
          <a:prstGeom prst="rect">
            <a:avLst/>
          </a:prstGeom>
        </p:spPr>
      </p:pic>
      <p:pic>
        <p:nvPicPr>
          <p:cNvPr id="5" name="Paveikslėlis 4">
            <a:extLst>
              <a:ext uri="{FF2B5EF4-FFF2-40B4-BE49-F238E27FC236}">
                <a16:creationId xmlns="" xmlns:a16="http://schemas.microsoft.com/office/drawing/2014/main" id="{13D706F2-7E56-4EE4-B02F-F5ECE87E3BA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4886325" cy="2933700"/>
          </a:xfrm>
          <a:prstGeom prst="rect">
            <a:avLst/>
          </a:prstGeom>
        </p:spPr>
      </p:pic>
      <p:sp>
        <p:nvSpPr>
          <p:cNvPr id="4" name="TextBox 3">
            <a:extLst>
              <a:ext uri="{FF2B5EF4-FFF2-40B4-BE49-F238E27FC236}">
                <a16:creationId xmlns="" xmlns:a16="http://schemas.microsoft.com/office/drawing/2014/main" id="{F0DD00DD-2329-4398-ABD6-61F9332A83DC}"/>
              </a:ext>
            </a:extLst>
          </p:cNvPr>
          <p:cNvSpPr txBox="1"/>
          <p:nvPr/>
        </p:nvSpPr>
        <p:spPr>
          <a:xfrm>
            <a:off x="2158655" y="1422111"/>
            <a:ext cx="2363147" cy="1077218"/>
          </a:xfrm>
          <a:prstGeom prst="rect">
            <a:avLst/>
          </a:prstGeom>
          <a:noFill/>
        </p:spPr>
        <p:txBody>
          <a:bodyPr wrap="none" rtlCol="0">
            <a:spAutoFit/>
          </a:bodyPr>
          <a:lstStyle/>
          <a:p>
            <a:r>
              <a:rPr lang="lt-LT" sz="3200" b="1" dirty="0">
                <a:solidFill>
                  <a:schemeClr val="bg1"/>
                </a:solidFill>
                <a:latin typeface="Trebuchet MS" panose="020B0603020202020204" pitchFamily="34" charset="0"/>
              </a:rPr>
              <a:t>Intelektinis</a:t>
            </a:r>
          </a:p>
          <a:p>
            <a:r>
              <a:rPr lang="lt-LT" sz="3200" b="1" dirty="0">
                <a:solidFill>
                  <a:schemeClr val="bg1"/>
                </a:solidFill>
                <a:latin typeface="Trebuchet MS" panose="020B0603020202020204" pitchFamily="34" charset="0"/>
              </a:rPr>
              <a:t>potencialas</a:t>
            </a:r>
            <a:endParaRPr lang="en-US" sz="3200" b="1" dirty="0">
              <a:solidFill>
                <a:schemeClr val="bg1"/>
              </a:solidFill>
              <a:latin typeface="Trebuchet MS" panose="020B0603020202020204" pitchFamily="34" charset="0"/>
            </a:endParaRPr>
          </a:p>
        </p:txBody>
      </p:sp>
      <p:sp>
        <p:nvSpPr>
          <p:cNvPr id="6" name="Stačiakampis 5">
            <a:extLst>
              <a:ext uri="{FF2B5EF4-FFF2-40B4-BE49-F238E27FC236}">
                <a16:creationId xmlns="" xmlns:a16="http://schemas.microsoft.com/office/drawing/2014/main" id="{7CCA2A1A-A374-4676-807B-E0FCA582EBCE}"/>
              </a:ext>
            </a:extLst>
          </p:cNvPr>
          <p:cNvSpPr/>
          <p:nvPr/>
        </p:nvSpPr>
        <p:spPr>
          <a:xfrm>
            <a:off x="5310285" y="1483666"/>
            <a:ext cx="5879436" cy="954107"/>
          </a:xfrm>
          <a:prstGeom prst="rect">
            <a:avLst/>
          </a:prstGeom>
        </p:spPr>
        <p:txBody>
          <a:bodyPr wrap="square">
            <a:spAutoFit/>
          </a:bodyPr>
          <a:lstStyle/>
          <a:p>
            <a:r>
              <a:rPr lang="lt-LT" sz="2800" dirty="0">
                <a:solidFill>
                  <a:schemeClr val="bg1"/>
                </a:solidFill>
                <a:latin typeface="Trebuchet MS" panose="020B0603020202020204" pitchFamily="34" charset="0"/>
              </a:rPr>
              <a:t>Vystyti organizacijos kolektyvinį intelektą</a:t>
            </a:r>
          </a:p>
        </p:txBody>
      </p:sp>
      <p:sp>
        <p:nvSpPr>
          <p:cNvPr id="7" name="Stačiakampis 6">
            <a:extLst>
              <a:ext uri="{FF2B5EF4-FFF2-40B4-BE49-F238E27FC236}">
                <a16:creationId xmlns="" xmlns:a16="http://schemas.microsoft.com/office/drawing/2014/main" id="{E84B211A-B787-4EBD-906A-3DD01F3503A5}"/>
              </a:ext>
            </a:extLst>
          </p:cNvPr>
          <p:cNvSpPr/>
          <p:nvPr/>
        </p:nvSpPr>
        <p:spPr>
          <a:xfrm>
            <a:off x="1866923" y="3815113"/>
            <a:ext cx="9190937" cy="2585323"/>
          </a:xfrm>
          <a:prstGeom prst="rect">
            <a:avLst/>
          </a:prstGeom>
        </p:spPr>
        <p:txBody>
          <a:bodyPr wrap="square">
            <a:spAutoFit/>
          </a:bodyPr>
          <a:lstStyle/>
          <a:p>
            <a:pPr marL="285750" indent="-285750">
              <a:buFont typeface="Arial" panose="020B0604020202020204" pitchFamily="34" charset="0"/>
              <a:buChar char="•"/>
            </a:pPr>
            <a:r>
              <a:rPr lang="lt-LT" dirty="0">
                <a:latin typeface="Trebuchet MS" panose="020B0603020202020204" pitchFamily="34" charset="0"/>
              </a:rPr>
              <a:t>Kolektyvinis intelektas (kompetencijų grupės, lygis, pajėgumai) (proc.) </a:t>
            </a:r>
          </a:p>
          <a:p>
            <a:pPr marL="285750" indent="-285750">
              <a:buFont typeface="Arial" panose="020B0604020202020204" pitchFamily="34" charset="0"/>
              <a:buChar char="•"/>
            </a:pPr>
            <a:endParaRPr lang="lt-LT" dirty="0">
              <a:latin typeface="Trebuchet MS" panose="020B0603020202020204" pitchFamily="34" charset="0"/>
            </a:endParaRPr>
          </a:p>
          <a:p>
            <a:pPr marL="285750" indent="-285750">
              <a:buFont typeface="Arial" panose="020B0604020202020204" pitchFamily="34" charset="0"/>
              <a:buChar char="•"/>
            </a:pPr>
            <a:r>
              <a:rPr lang="lt-LT" dirty="0">
                <a:latin typeface="Trebuchet MS" panose="020B0603020202020204" pitchFamily="34" charset="0"/>
              </a:rPr>
              <a:t>Darbuotojų įsitraukimo rodiklis</a:t>
            </a:r>
            <a:br>
              <a:rPr lang="lt-LT" dirty="0">
                <a:latin typeface="Trebuchet MS" panose="020B0603020202020204" pitchFamily="34" charset="0"/>
              </a:rPr>
            </a:br>
            <a:r>
              <a:rPr lang="lt-LT" dirty="0">
                <a:latin typeface="Trebuchet MS" panose="020B0603020202020204" pitchFamily="34" charset="0"/>
              </a:rPr>
              <a:t>2020 m. faktas − </a:t>
            </a:r>
            <a:r>
              <a:rPr lang="lt-LT" b="1" dirty="0">
                <a:solidFill>
                  <a:srgbClr val="006A3C"/>
                </a:solidFill>
                <a:latin typeface="Trebuchet MS" panose="020B0603020202020204" pitchFamily="34" charset="0"/>
              </a:rPr>
              <a:t>38 </a:t>
            </a:r>
            <a:r>
              <a:rPr lang="lt-LT" b="1" dirty="0" smtClean="0">
                <a:solidFill>
                  <a:srgbClr val="006A3C"/>
                </a:solidFill>
                <a:latin typeface="Trebuchet MS" panose="020B0603020202020204" pitchFamily="34" charset="0"/>
              </a:rPr>
              <a:t>%</a:t>
            </a:r>
            <a:r>
              <a:rPr lang="en-US" b="1" dirty="0" smtClean="0">
                <a:solidFill>
                  <a:srgbClr val="006A3C"/>
                </a:solidFill>
                <a:latin typeface="Trebuchet MS" panose="020B0603020202020204" pitchFamily="34" charset="0"/>
              </a:rPr>
              <a:t>, 7 </a:t>
            </a:r>
            <a:r>
              <a:rPr lang="lt-LT" b="1" dirty="0" smtClean="0">
                <a:solidFill>
                  <a:srgbClr val="006A3C"/>
                </a:solidFill>
                <a:latin typeface="Trebuchet MS" panose="020B0603020202020204" pitchFamily="34" charset="0"/>
              </a:rPr>
              <a:t>iš 10 rekomenduotų dirbti VMI </a:t>
            </a:r>
            <a:r>
              <a:rPr lang="lt-LT" dirty="0">
                <a:latin typeface="Trebuchet MS" panose="020B0603020202020204" pitchFamily="34" charset="0"/>
              </a:rPr>
              <a:t/>
            </a:r>
            <a:br>
              <a:rPr lang="lt-LT" dirty="0">
                <a:latin typeface="Trebuchet MS" panose="020B0603020202020204" pitchFamily="34" charset="0"/>
              </a:rPr>
            </a:br>
            <a:r>
              <a:rPr lang="lt-LT" dirty="0">
                <a:latin typeface="Trebuchet MS" panose="020B0603020202020204" pitchFamily="34" charset="0"/>
              </a:rPr>
              <a:t>2025 m. planas − </a:t>
            </a:r>
            <a:r>
              <a:rPr lang="lt-LT" b="1" dirty="0">
                <a:solidFill>
                  <a:srgbClr val="006A3C"/>
                </a:solidFill>
                <a:latin typeface="Trebuchet MS" panose="020B0603020202020204" pitchFamily="34" charset="0"/>
              </a:rPr>
              <a:t>60 %</a:t>
            </a:r>
          </a:p>
          <a:p>
            <a:pPr marL="285750" indent="-285750">
              <a:buFont typeface="Arial" panose="020B0604020202020204" pitchFamily="34" charset="0"/>
              <a:buChar char="•"/>
            </a:pPr>
            <a:endParaRPr lang="lt-LT" dirty="0">
              <a:latin typeface="Trebuchet MS" panose="020B0603020202020204" pitchFamily="34" charset="0"/>
            </a:endParaRPr>
          </a:p>
          <a:p>
            <a:pPr marL="285750" indent="-285750">
              <a:buFont typeface="Arial" panose="020B0604020202020204" pitchFamily="34" charset="0"/>
              <a:buChar char="•"/>
            </a:pPr>
            <a:r>
              <a:rPr lang="lt-LT" dirty="0">
                <a:latin typeface="Trebuchet MS" panose="020B0603020202020204" pitchFamily="34" charset="0"/>
              </a:rPr>
              <a:t>Valandų skaičius kvalifikacijai kelti, tenkantis vienam darbuotojui per metus</a:t>
            </a:r>
            <a:br>
              <a:rPr lang="lt-LT" dirty="0">
                <a:latin typeface="Trebuchet MS" panose="020B0603020202020204" pitchFamily="34" charset="0"/>
              </a:rPr>
            </a:br>
            <a:r>
              <a:rPr lang="lt-LT" dirty="0">
                <a:latin typeface="Trebuchet MS" panose="020B0603020202020204" pitchFamily="34" charset="0"/>
              </a:rPr>
              <a:t>2020 m. faktas — </a:t>
            </a:r>
            <a:r>
              <a:rPr lang="lt-LT" b="1" dirty="0" smtClean="0">
                <a:solidFill>
                  <a:srgbClr val="006A3C"/>
                </a:solidFill>
                <a:latin typeface="Trebuchet MS" panose="020B0603020202020204" pitchFamily="34" charset="0"/>
              </a:rPr>
              <a:t>19 </a:t>
            </a:r>
            <a:r>
              <a:rPr lang="lt-LT" b="1" dirty="0">
                <a:solidFill>
                  <a:srgbClr val="006A3C"/>
                </a:solidFill>
                <a:latin typeface="Trebuchet MS" panose="020B0603020202020204" pitchFamily="34" charset="0"/>
              </a:rPr>
              <a:t>akad. val.</a:t>
            </a:r>
            <a:br>
              <a:rPr lang="lt-LT" b="1" dirty="0">
                <a:solidFill>
                  <a:srgbClr val="006A3C"/>
                </a:solidFill>
                <a:latin typeface="Trebuchet MS" panose="020B0603020202020204" pitchFamily="34" charset="0"/>
              </a:rPr>
            </a:br>
            <a:r>
              <a:rPr lang="lt-LT" dirty="0">
                <a:latin typeface="Trebuchet MS" panose="020B0603020202020204" pitchFamily="34" charset="0"/>
              </a:rPr>
              <a:t>2025 m. planas — </a:t>
            </a:r>
            <a:r>
              <a:rPr lang="lt-LT" b="1" dirty="0">
                <a:solidFill>
                  <a:srgbClr val="006A3C"/>
                </a:solidFill>
                <a:latin typeface="Trebuchet MS" panose="020B0603020202020204" pitchFamily="34" charset="0"/>
              </a:rPr>
              <a:t>18 akad. val.</a:t>
            </a:r>
          </a:p>
        </p:txBody>
      </p:sp>
      <p:pic>
        <p:nvPicPr>
          <p:cNvPr id="8" name="Paveikslėlis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97751" y="908748"/>
            <a:ext cx="640614" cy="640614"/>
          </a:xfrm>
          <a:prstGeom prst="rect">
            <a:avLst/>
          </a:prstGeom>
        </p:spPr>
      </p:pic>
    </p:spTree>
    <p:extLst>
      <p:ext uri="{BB962C8B-B14F-4D97-AF65-F5344CB8AC3E}">
        <p14:creationId xmlns:p14="http://schemas.microsoft.com/office/powerpoint/2010/main" xmlns="" val="3061945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 xmlns:a16="http://schemas.microsoft.com/office/drawing/2014/main"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7826"/>
            <a:ext cx="2801923" cy="6857999"/>
          </a:xfrm>
          <a:prstGeom prst="rect">
            <a:avLst/>
          </a:prstGeom>
        </p:spPr>
      </p:pic>
      <p:sp>
        <p:nvSpPr>
          <p:cNvPr id="3" name="TextBox 2">
            <a:extLst>
              <a:ext uri="{FF2B5EF4-FFF2-40B4-BE49-F238E27FC236}">
                <a16:creationId xmlns="" xmlns:a16="http://schemas.microsoft.com/office/drawing/2014/main" id="{FB15E527-95E5-4770-82D6-682B3AC829EA}"/>
              </a:ext>
            </a:extLst>
          </p:cNvPr>
          <p:cNvSpPr txBox="1"/>
          <p:nvPr/>
        </p:nvSpPr>
        <p:spPr>
          <a:xfrm>
            <a:off x="3010773" y="457750"/>
            <a:ext cx="4649030" cy="584775"/>
          </a:xfrm>
          <a:prstGeom prst="rect">
            <a:avLst/>
          </a:prstGeom>
          <a:noFill/>
        </p:spPr>
        <p:txBody>
          <a:bodyPr wrap="none" rtlCol="0">
            <a:spAutoFit/>
          </a:bodyPr>
          <a:lstStyle/>
          <a:p>
            <a:r>
              <a:rPr lang="lt-LT" sz="3200" b="1" dirty="0">
                <a:solidFill>
                  <a:srgbClr val="006A3C"/>
                </a:solidFill>
                <a:latin typeface="Trebuchet MS" panose="020B0603020202020204" pitchFamily="34" charset="0"/>
              </a:rPr>
              <a:t>Intelektinis potencialas</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 xmlns:a16="http://schemas.microsoft.com/office/drawing/2014/main" id="{E47B5721-3132-4A50-8D16-33AA0991E447}"/>
              </a:ext>
            </a:extLst>
          </p:cNvPr>
          <p:cNvSpPr/>
          <p:nvPr/>
        </p:nvSpPr>
        <p:spPr>
          <a:xfrm>
            <a:off x="1936981" y="1997839"/>
            <a:ext cx="8801999" cy="2862322"/>
          </a:xfrm>
          <a:prstGeom prst="rect">
            <a:avLst/>
          </a:prstGeom>
        </p:spPr>
        <p:txBody>
          <a:bodyPr wrap="square">
            <a:spAutoFit/>
          </a:bodyPr>
          <a:lstStyle/>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Žmogiškųjų išteklių valdymo programa</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Analitinių kompetencijų stiprinimas pasitelkiant išorės analitikus, vėliau 	žinias perduodant kolegoms</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Pagerintos darbuotojų nuotolinio darbo </a:t>
            </a:r>
            <a:r>
              <a:rPr lang="lt-LT" dirty="0" smtClean="0">
                <a:latin typeface="Trebuchet MS" panose="020B0603020202020204" pitchFamily="34" charset="0"/>
              </a:rPr>
              <a:t>sąlygos</a:t>
            </a:r>
            <a:endParaRPr lang="lt-LT" dirty="0">
              <a:latin typeface="Trebuchet MS" panose="020B0603020202020204" pitchFamily="34" charset="0"/>
            </a:endParaRP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Struktūrizuotas VMI valdomos informacijos ir duomenų „žemėlapis“</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Veiklos tobulinimo pasiūlymų „Idėjų bankas“ </a:t>
            </a:r>
          </a:p>
        </p:txBody>
      </p:sp>
      <p:pic>
        <p:nvPicPr>
          <p:cNvPr id="5" name="Paveikslėlis 4">
            <a:extLst>
              <a:ext uri="{FF2B5EF4-FFF2-40B4-BE49-F238E27FC236}">
                <a16:creationId xmlns="" xmlns:a16="http://schemas.microsoft.com/office/drawing/2014/main" id="{63CC08CC-6FAF-4B38-B76E-986E3EC5ECA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61414" y="4194494"/>
            <a:ext cx="2513377" cy="2513377"/>
          </a:xfrm>
          <a:prstGeom prst="rect">
            <a:avLst/>
          </a:prstGeom>
        </p:spPr>
      </p:pic>
      <p:sp>
        <p:nvSpPr>
          <p:cNvPr id="8" name="Stačiakampis 7">
            <a:extLst>
              <a:ext uri="{FF2B5EF4-FFF2-40B4-BE49-F238E27FC236}">
                <a16:creationId xmlns:a16="http://schemas.microsoft.com/office/drawing/2014/main" xmlns="" id="{380A294E-EE55-4932-B813-4E114BC7F7BE}"/>
              </a:ext>
            </a:extLst>
          </p:cNvPr>
          <p:cNvSpPr/>
          <p:nvPr/>
        </p:nvSpPr>
        <p:spPr>
          <a:xfrm>
            <a:off x="1936981" y="1591913"/>
            <a:ext cx="716863" cy="276999"/>
          </a:xfrm>
          <a:prstGeom prst="rect">
            <a:avLst/>
          </a:prstGeom>
        </p:spPr>
        <p:txBody>
          <a:bodyPr wrap="non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9" name="Paveikslėlis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22185699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 xmlns:a16="http://schemas.microsoft.com/office/drawing/2014/main"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7826"/>
            <a:ext cx="2801923" cy="6857999"/>
          </a:xfrm>
          <a:prstGeom prst="rect">
            <a:avLst/>
          </a:prstGeom>
        </p:spPr>
      </p:pic>
      <p:sp>
        <p:nvSpPr>
          <p:cNvPr id="3" name="TextBox 2">
            <a:extLst>
              <a:ext uri="{FF2B5EF4-FFF2-40B4-BE49-F238E27FC236}">
                <a16:creationId xmlns="" xmlns:a16="http://schemas.microsoft.com/office/drawing/2014/main" id="{FB15E527-95E5-4770-82D6-682B3AC829EA}"/>
              </a:ext>
            </a:extLst>
          </p:cNvPr>
          <p:cNvSpPr txBox="1"/>
          <p:nvPr/>
        </p:nvSpPr>
        <p:spPr>
          <a:xfrm>
            <a:off x="3010773" y="457750"/>
            <a:ext cx="4649030" cy="584775"/>
          </a:xfrm>
          <a:prstGeom prst="rect">
            <a:avLst/>
          </a:prstGeom>
          <a:noFill/>
        </p:spPr>
        <p:txBody>
          <a:bodyPr wrap="none" rtlCol="0">
            <a:spAutoFit/>
          </a:bodyPr>
          <a:lstStyle/>
          <a:p>
            <a:r>
              <a:rPr lang="lt-LT" sz="3200" b="1" dirty="0">
                <a:solidFill>
                  <a:srgbClr val="006A3C"/>
                </a:solidFill>
                <a:latin typeface="Trebuchet MS" panose="020B0603020202020204" pitchFamily="34" charset="0"/>
              </a:rPr>
              <a:t>Intelektinis potencialas</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 xmlns:a16="http://schemas.microsoft.com/office/drawing/2014/main" id="{E47B5721-3132-4A50-8D16-33AA0991E447}"/>
              </a:ext>
            </a:extLst>
          </p:cNvPr>
          <p:cNvSpPr/>
          <p:nvPr/>
        </p:nvSpPr>
        <p:spPr>
          <a:xfrm>
            <a:off x="1928592" y="1944101"/>
            <a:ext cx="8801999" cy="3139321"/>
          </a:xfrm>
          <a:prstGeom prst="rect">
            <a:avLst/>
          </a:prstGeom>
        </p:spPr>
        <p:txBody>
          <a:bodyPr wrap="square">
            <a:spAutoFit/>
          </a:bodyPr>
          <a:lstStyle/>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Priemonės dalintis /kaupti žinias ir patirtį mokestinių prievolių kontrolės 	srityje</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Pokyčių įgyvendinimo komanda</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2021</a:t>
            </a:r>
            <a:r>
              <a:rPr lang="lt-LT" dirty="0">
                <a:latin typeface="Trebuchet MS" panose="020B0603020202020204" pitchFamily="34" charset="0"/>
              </a:rPr>
              <a:t>	Projektai įgyvendinami pasitelkiant išorines ir vidines kompetencijas 	(specialistus) </a:t>
            </a:r>
          </a:p>
          <a:p>
            <a:pPr>
              <a:buClr>
                <a:srgbClr val="00693B"/>
              </a:buClr>
            </a:pPr>
            <a:endParaRPr lang="lt-LT" dirty="0">
              <a:latin typeface="Trebuchet MS" panose="020B0603020202020204" pitchFamily="34" charset="0"/>
            </a:endParaRPr>
          </a:p>
          <a:p>
            <a:pPr>
              <a:buClr>
                <a:srgbClr val="00693B"/>
              </a:buClr>
            </a:pPr>
            <a:r>
              <a:rPr lang="lt-LT" b="1" dirty="0">
                <a:solidFill>
                  <a:schemeClr val="bg1"/>
                </a:solidFill>
                <a:latin typeface="Trebuchet MS" panose="020B0603020202020204" pitchFamily="34" charset="0"/>
              </a:rPr>
              <a:t>2022</a:t>
            </a:r>
            <a:r>
              <a:rPr lang="lt-LT" dirty="0">
                <a:latin typeface="Trebuchet MS" panose="020B0603020202020204" pitchFamily="34" charset="0"/>
              </a:rPr>
              <a:t>	Darbuotojų </a:t>
            </a:r>
            <a:r>
              <a:rPr lang="lt-LT" dirty="0" smtClean="0">
                <a:latin typeface="Trebuchet MS" panose="020B0603020202020204" pitchFamily="34" charset="0"/>
              </a:rPr>
              <a:t>trumpalaikės stažuotės </a:t>
            </a:r>
            <a:r>
              <a:rPr lang="lt-LT" dirty="0">
                <a:latin typeface="Trebuchet MS" panose="020B0603020202020204" pitchFamily="34" charset="0"/>
              </a:rPr>
              <a:t>panašaus lygio </a:t>
            </a:r>
            <a:r>
              <a:rPr lang="lt-LT" dirty="0" smtClean="0">
                <a:latin typeface="Trebuchet MS" panose="020B0603020202020204" pitchFamily="34" charset="0"/>
              </a:rPr>
              <a:t>pozicijoje įstaigos</a:t>
            </a:r>
            <a:endParaRPr lang="en-US" dirty="0">
              <a:latin typeface="Trebuchet MS" panose="020B0603020202020204" pitchFamily="34" charset="0"/>
            </a:endParaRPr>
          </a:p>
          <a:p>
            <a:pPr>
              <a:buClr>
                <a:srgbClr val="00693B"/>
              </a:buClr>
            </a:pPr>
            <a:r>
              <a:rPr lang="lt-LT" dirty="0">
                <a:latin typeface="Trebuchet MS" panose="020B0603020202020204" pitchFamily="34" charset="0"/>
              </a:rPr>
              <a:t>	viduje ar panašioje įstaigoje, siekiant gilinti / plėsti savo</a:t>
            </a:r>
            <a:endParaRPr lang="en-US" dirty="0">
              <a:latin typeface="Trebuchet MS" panose="020B0603020202020204" pitchFamily="34" charset="0"/>
            </a:endParaRPr>
          </a:p>
          <a:p>
            <a:pPr>
              <a:buClr>
                <a:srgbClr val="00693B"/>
              </a:buClr>
            </a:pPr>
            <a:r>
              <a:rPr lang="lt-LT" dirty="0">
                <a:latin typeface="Trebuchet MS" panose="020B0603020202020204" pitchFamily="34" charset="0"/>
              </a:rPr>
              <a:t>	</a:t>
            </a:r>
            <a:r>
              <a:rPr lang="lt-LT" dirty="0" smtClean="0">
                <a:latin typeface="Trebuchet MS" panose="020B0603020202020204" pitchFamily="34" charset="0"/>
              </a:rPr>
              <a:t>kompetencijas</a:t>
            </a:r>
            <a:endParaRPr lang="lt-LT" dirty="0">
              <a:latin typeface="Trebuchet MS" panose="020B0603020202020204" pitchFamily="34" charset="0"/>
            </a:endParaRPr>
          </a:p>
        </p:txBody>
      </p:sp>
      <p:pic>
        <p:nvPicPr>
          <p:cNvPr id="9" name="Paveikslėlis 8">
            <a:extLst>
              <a:ext uri="{FF2B5EF4-FFF2-40B4-BE49-F238E27FC236}">
                <a16:creationId xmlns="" xmlns:a16="http://schemas.microsoft.com/office/drawing/2014/main" id="{843755E4-D585-4076-AF97-B9C7619C20C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61414" y="4194494"/>
            <a:ext cx="2513377" cy="2513377"/>
          </a:xfrm>
          <a:prstGeom prst="rect">
            <a:avLst/>
          </a:prstGeom>
        </p:spPr>
      </p:pic>
      <p:sp>
        <p:nvSpPr>
          <p:cNvPr id="8" name="Stačiakampis 7">
            <a:extLst>
              <a:ext uri="{FF2B5EF4-FFF2-40B4-BE49-F238E27FC236}">
                <a16:creationId xmlns:a16="http://schemas.microsoft.com/office/drawing/2014/main" xmlns="" id="{380A294E-EE55-4932-B813-4E114BC7F7BE}"/>
              </a:ext>
            </a:extLst>
          </p:cNvPr>
          <p:cNvSpPr/>
          <p:nvPr/>
        </p:nvSpPr>
        <p:spPr>
          <a:xfrm>
            <a:off x="1928592" y="1480283"/>
            <a:ext cx="716863" cy="276999"/>
          </a:xfrm>
          <a:prstGeom prst="rect">
            <a:avLst/>
          </a:prstGeom>
        </p:spPr>
        <p:txBody>
          <a:bodyPr wrap="non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10" name="Paveikslėlis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2885849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4">
            <a:extLst>
              <a:ext uri="{FF2B5EF4-FFF2-40B4-BE49-F238E27FC236}">
                <a16:creationId xmlns:a16="http://schemas.microsoft.com/office/drawing/2014/main" xmlns="" id="{CD03C41B-BBA4-489F-A6B6-7CDC18ADE3E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3429001"/>
          </a:xfrm>
          <a:prstGeom prst="rect">
            <a:avLst/>
          </a:prstGeom>
        </p:spPr>
      </p:pic>
      <p:pic>
        <p:nvPicPr>
          <p:cNvPr id="11" name="Paveikslėlis 10">
            <a:extLst>
              <a:ext uri="{FF2B5EF4-FFF2-40B4-BE49-F238E27FC236}">
                <a16:creationId xmlns:a16="http://schemas.microsoft.com/office/drawing/2014/main" xmlns="" id="{725AE45B-A78D-461A-97ED-E5E22957E46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4886325" cy="2933700"/>
          </a:xfrm>
          <a:prstGeom prst="rect">
            <a:avLst/>
          </a:prstGeom>
        </p:spPr>
      </p:pic>
      <p:sp>
        <p:nvSpPr>
          <p:cNvPr id="4" name="TextBox 3">
            <a:extLst>
              <a:ext uri="{FF2B5EF4-FFF2-40B4-BE49-F238E27FC236}">
                <a16:creationId xmlns:a16="http://schemas.microsoft.com/office/drawing/2014/main" xmlns="" id="{F0DD00DD-2329-4398-ABD6-61F9332A83DC}"/>
              </a:ext>
            </a:extLst>
          </p:cNvPr>
          <p:cNvSpPr txBox="1"/>
          <p:nvPr/>
        </p:nvSpPr>
        <p:spPr>
          <a:xfrm>
            <a:off x="2158655" y="1422111"/>
            <a:ext cx="2977097" cy="1077218"/>
          </a:xfrm>
          <a:prstGeom prst="rect">
            <a:avLst/>
          </a:prstGeom>
          <a:noFill/>
        </p:spPr>
        <p:txBody>
          <a:bodyPr wrap="none" rtlCol="0">
            <a:spAutoFit/>
          </a:bodyPr>
          <a:lstStyle/>
          <a:p>
            <a:r>
              <a:rPr lang="lt-LT" sz="3200" b="1" dirty="0">
                <a:solidFill>
                  <a:prstClr val="white"/>
                </a:solidFill>
                <a:latin typeface="Trebuchet MS" panose="020B0603020202020204" pitchFamily="34" charset="0"/>
              </a:rPr>
              <a:t>Skaitmeninė</a:t>
            </a:r>
          </a:p>
          <a:p>
            <a:r>
              <a:rPr lang="lt-LT" sz="3200" b="1" dirty="0">
                <a:solidFill>
                  <a:prstClr val="white"/>
                </a:solidFill>
                <a:latin typeface="Trebuchet MS" panose="020B0603020202020204" pitchFamily="34" charset="0"/>
              </a:rPr>
              <a:t>transformacija</a:t>
            </a:r>
            <a:endParaRPr lang="en-US" sz="3200" b="1" dirty="0">
              <a:solidFill>
                <a:prstClr val="white"/>
              </a:solidFill>
              <a:latin typeface="Trebuchet MS" panose="020B0603020202020204" pitchFamily="34" charset="0"/>
            </a:endParaRPr>
          </a:p>
        </p:txBody>
      </p:sp>
      <p:sp>
        <p:nvSpPr>
          <p:cNvPr id="5" name="Stačiakampis 4">
            <a:extLst>
              <a:ext uri="{FF2B5EF4-FFF2-40B4-BE49-F238E27FC236}">
                <a16:creationId xmlns:a16="http://schemas.microsoft.com/office/drawing/2014/main" xmlns="" id="{6E13338E-A89B-45C8-B297-524D60401DF7}"/>
              </a:ext>
            </a:extLst>
          </p:cNvPr>
          <p:cNvSpPr/>
          <p:nvPr/>
        </p:nvSpPr>
        <p:spPr>
          <a:xfrm>
            <a:off x="5310284" y="1483666"/>
            <a:ext cx="6881715" cy="1569660"/>
          </a:xfrm>
          <a:prstGeom prst="rect">
            <a:avLst/>
          </a:prstGeom>
        </p:spPr>
        <p:txBody>
          <a:bodyPr wrap="square">
            <a:spAutoFit/>
          </a:bodyPr>
          <a:lstStyle/>
          <a:p>
            <a:r>
              <a:rPr lang="lt-LT" sz="2400" dirty="0">
                <a:solidFill>
                  <a:prstClr val="white"/>
                </a:solidFill>
                <a:latin typeface="Trebuchet MS" panose="020B0603020202020204" pitchFamily="34" charset="0"/>
              </a:rPr>
              <a:t>Įgyvendinti skaitmeninę transformaciją, kuri sudarytų sąlygas paslaugų plėtrai, duomenims valdyti ir VMI informaciniams ištekliams reorganizuoti</a:t>
            </a:r>
          </a:p>
        </p:txBody>
      </p:sp>
      <p:sp>
        <p:nvSpPr>
          <p:cNvPr id="6" name="Stačiakampis 5">
            <a:extLst>
              <a:ext uri="{FF2B5EF4-FFF2-40B4-BE49-F238E27FC236}">
                <a16:creationId xmlns:a16="http://schemas.microsoft.com/office/drawing/2014/main" xmlns="" id="{A71CFBFD-7F3A-43CE-AA8F-415CBA149D83}"/>
              </a:ext>
            </a:extLst>
          </p:cNvPr>
          <p:cNvSpPr/>
          <p:nvPr/>
        </p:nvSpPr>
        <p:spPr>
          <a:xfrm>
            <a:off x="1845658" y="3503235"/>
            <a:ext cx="9414221" cy="3354765"/>
          </a:xfrm>
          <a:prstGeom prst="rect">
            <a:avLst/>
          </a:prstGeom>
        </p:spPr>
        <p:txBody>
          <a:bodyPr wrap="square">
            <a:spAutoFit/>
          </a:bodyPr>
          <a:lstStyle/>
          <a:p>
            <a:pPr marL="285750" indent="-285750">
              <a:buFont typeface="Arial" panose="020B0604020202020204" pitchFamily="34" charset="0"/>
              <a:buChar char="•"/>
            </a:pPr>
            <a:r>
              <a:rPr lang="lt-LT" sz="1600" dirty="0">
                <a:solidFill>
                  <a:prstClr val="black"/>
                </a:solidFill>
                <a:latin typeface="Trebuchet MS" panose="020B0603020202020204" pitchFamily="34" charset="0"/>
              </a:rPr>
              <a:t>Skaitmeninės transformacijos veikiamų VMI veiklos </a:t>
            </a:r>
            <a:r>
              <a:rPr lang="lt-LT" sz="1600" dirty="0" smtClean="0">
                <a:solidFill>
                  <a:prstClr val="black"/>
                </a:solidFill>
                <a:latin typeface="Trebuchet MS" panose="020B0603020202020204" pitchFamily="34" charset="0"/>
              </a:rPr>
              <a:t>procesų/procedūrų </a:t>
            </a:r>
            <a:r>
              <a:rPr lang="lt-LT" sz="1600" dirty="0">
                <a:solidFill>
                  <a:prstClr val="black"/>
                </a:solidFill>
                <a:latin typeface="Trebuchet MS" panose="020B0603020202020204" pitchFamily="34" charset="0"/>
              </a:rPr>
              <a:t>skaičius</a:t>
            </a:r>
            <a:br>
              <a:rPr lang="lt-LT" sz="1600" dirty="0">
                <a:solidFill>
                  <a:prstClr val="black"/>
                </a:solidFill>
                <a:latin typeface="Trebuchet MS" panose="020B0603020202020204" pitchFamily="34" charset="0"/>
              </a:rPr>
            </a:br>
            <a:r>
              <a:rPr lang="lt-LT" sz="1600" dirty="0">
                <a:solidFill>
                  <a:prstClr val="black"/>
                </a:solidFill>
                <a:latin typeface="Trebuchet MS" panose="020B0603020202020204" pitchFamily="34" charset="0"/>
              </a:rPr>
              <a:t>2021 m. planas — </a:t>
            </a:r>
            <a:r>
              <a:rPr lang="lt-LT" sz="1600" b="1" dirty="0">
                <a:solidFill>
                  <a:srgbClr val="006A3C"/>
                </a:solidFill>
                <a:latin typeface="Trebuchet MS" panose="020B0603020202020204" pitchFamily="34" charset="0"/>
              </a:rPr>
              <a:t>3</a:t>
            </a:r>
          </a:p>
          <a:p>
            <a:pPr marL="285750" indent="-285750">
              <a:buFont typeface="Arial" panose="020B0604020202020204" pitchFamily="34" charset="0"/>
              <a:buChar char="•"/>
            </a:pPr>
            <a:endParaRPr lang="lt-LT" sz="1600" dirty="0">
              <a:solidFill>
                <a:prstClr val="black"/>
              </a:solidFill>
              <a:latin typeface="Trebuchet MS" panose="020B0603020202020204" pitchFamily="34" charset="0"/>
            </a:endParaRPr>
          </a:p>
          <a:p>
            <a:pPr marL="285750" indent="-285750">
              <a:buFont typeface="Arial" panose="020B0604020202020204" pitchFamily="34" charset="0"/>
              <a:buChar char="•"/>
            </a:pPr>
            <a:r>
              <a:rPr lang="lt-LT" sz="1600" dirty="0">
                <a:solidFill>
                  <a:prstClr val="black"/>
                </a:solidFill>
                <a:latin typeface="Trebuchet MS" panose="020B0603020202020204" pitchFamily="34" charset="0"/>
              </a:rPr>
              <a:t>VMI įdiegtų ir atnaujintų technologinių sprendimų skaičius (per metus)</a:t>
            </a:r>
            <a:br>
              <a:rPr lang="lt-LT" sz="1600" dirty="0">
                <a:solidFill>
                  <a:prstClr val="black"/>
                </a:solidFill>
                <a:latin typeface="Trebuchet MS" panose="020B0603020202020204" pitchFamily="34" charset="0"/>
              </a:rPr>
            </a:br>
            <a:r>
              <a:rPr lang="lt-LT" sz="1600" dirty="0">
                <a:solidFill>
                  <a:prstClr val="black"/>
                </a:solidFill>
                <a:latin typeface="Trebuchet MS" panose="020B0603020202020204" pitchFamily="34" charset="0"/>
              </a:rPr>
              <a:t>2020 m. faktas — </a:t>
            </a:r>
            <a:r>
              <a:rPr lang="lt-LT" sz="1600" b="1" dirty="0">
                <a:solidFill>
                  <a:srgbClr val="006A3C"/>
                </a:solidFill>
                <a:latin typeface="Trebuchet MS" panose="020B0603020202020204" pitchFamily="34" charset="0"/>
              </a:rPr>
              <a:t>1</a:t>
            </a:r>
            <a:r>
              <a:rPr lang="lt-LT" sz="1600" dirty="0">
                <a:solidFill>
                  <a:prstClr val="black"/>
                </a:solidFill>
                <a:latin typeface="Trebuchet MS" panose="020B0603020202020204" pitchFamily="34" charset="0"/>
              </a:rPr>
              <a:t/>
            </a:r>
            <a:br>
              <a:rPr lang="lt-LT" sz="1600" dirty="0">
                <a:solidFill>
                  <a:prstClr val="black"/>
                </a:solidFill>
                <a:latin typeface="Trebuchet MS" panose="020B0603020202020204" pitchFamily="34" charset="0"/>
              </a:rPr>
            </a:br>
            <a:r>
              <a:rPr lang="lt-LT" sz="1600" dirty="0">
                <a:solidFill>
                  <a:prstClr val="black"/>
                </a:solidFill>
                <a:latin typeface="Trebuchet MS" panose="020B0603020202020204" pitchFamily="34" charset="0"/>
              </a:rPr>
              <a:t>2025 m. planas — </a:t>
            </a:r>
            <a:r>
              <a:rPr lang="lt-LT" sz="1600" b="1" dirty="0">
                <a:solidFill>
                  <a:srgbClr val="006A3C"/>
                </a:solidFill>
                <a:latin typeface="Trebuchet MS" panose="020B0603020202020204" pitchFamily="34" charset="0"/>
              </a:rPr>
              <a:t>3</a:t>
            </a:r>
          </a:p>
          <a:p>
            <a:pPr marL="285750" indent="-285750">
              <a:buFont typeface="Arial" panose="020B0604020202020204" pitchFamily="34" charset="0"/>
              <a:buChar char="•"/>
            </a:pPr>
            <a:endParaRPr lang="lt-LT" sz="1600" dirty="0">
              <a:solidFill>
                <a:prstClr val="black"/>
              </a:solidFill>
              <a:latin typeface="Trebuchet MS" panose="020B0603020202020204" pitchFamily="34" charset="0"/>
            </a:endParaRPr>
          </a:p>
          <a:p>
            <a:pPr marL="285750" indent="-285750">
              <a:buFont typeface="Arial" panose="020B0604020202020204" pitchFamily="34" charset="0"/>
              <a:buChar char="•"/>
            </a:pPr>
            <a:r>
              <a:rPr lang="lt-LT" sz="1600" dirty="0">
                <a:solidFill>
                  <a:prstClr val="black"/>
                </a:solidFill>
                <a:latin typeface="Trebuchet MS" panose="020B0603020202020204" pitchFamily="34" charset="0"/>
              </a:rPr>
              <a:t>Vidutinis IS pasiekiamumas (ne tik VMI darbo metu)</a:t>
            </a:r>
            <a:br>
              <a:rPr lang="lt-LT" sz="1600" dirty="0">
                <a:solidFill>
                  <a:prstClr val="black"/>
                </a:solidFill>
                <a:latin typeface="Trebuchet MS" panose="020B0603020202020204" pitchFamily="34" charset="0"/>
              </a:rPr>
            </a:br>
            <a:r>
              <a:rPr lang="lt-LT" sz="1600" dirty="0">
                <a:solidFill>
                  <a:prstClr val="black"/>
                </a:solidFill>
                <a:latin typeface="Trebuchet MS" panose="020B0603020202020204" pitchFamily="34" charset="0"/>
              </a:rPr>
              <a:t>2020 m. faktas — </a:t>
            </a:r>
            <a:r>
              <a:rPr lang="lt-LT" sz="1600" b="1" dirty="0">
                <a:solidFill>
                  <a:srgbClr val="006A3C"/>
                </a:solidFill>
                <a:latin typeface="Trebuchet MS" panose="020B0603020202020204" pitchFamily="34" charset="0"/>
              </a:rPr>
              <a:t>99,3 % </a:t>
            </a:r>
            <a:r>
              <a:rPr lang="lt-LT" sz="1600" dirty="0">
                <a:solidFill>
                  <a:prstClr val="black"/>
                </a:solidFill>
                <a:latin typeface="Trebuchet MS" panose="020B0603020202020204" pitchFamily="34" charset="0"/>
              </a:rPr>
              <a:t>(visų IS)</a:t>
            </a:r>
            <a:br>
              <a:rPr lang="lt-LT" sz="1600" dirty="0">
                <a:solidFill>
                  <a:prstClr val="black"/>
                </a:solidFill>
                <a:latin typeface="Trebuchet MS" panose="020B0603020202020204" pitchFamily="34" charset="0"/>
              </a:rPr>
            </a:br>
            <a:r>
              <a:rPr lang="lt-LT" sz="1600" dirty="0">
                <a:solidFill>
                  <a:prstClr val="black"/>
                </a:solidFill>
                <a:latin typeface="Trebuchet MS" panose="020B0603020202020204" pitchFamily="34" charset="0"/>
              </a:rPr>
              <a:t>2025 m. planas — </a:t>
            </a:r>
            <a:r>
              <a:rPr lang="lt-LT" sz="1600" b="1" dirty="0">
                <a:solidFill>
                  <a:srgbClr val="006A3C"/>
                </a:solidFill>
                <a:latin typeface="Trebuchet MS" panose="020B0603020202020204" pitchFamily="34" charset="0"/>
              </a:rPr>
              <a:t>99,5 %</a:t>
            </a:r>
            <a:r>
              <a:rPr lang="lt-LT" sz="1600" dirty="0">
                <a:solidFill>
                  <a:prstClr val="black"/>
                </a:solidFill>
                <a:latin typeface="Trebuchet MS" panose="020B0603020202020204" pitchFamily="34" charset="0"/>
              </a:rPr>
              <a:t> (pagrindinės IS), 99 % (kitos IS)</a:t>
            </a:r>
          </a:p>
          <a:p>
            <a:pPr marL="285750" indent="-285750">
              <a:buFont typeface="Arial" panose="020B0604020202020204" pitchFamily="34" charset="0"/>
              <a:buChar char="•"/>
            </a:pPr>
            <a:endParaRPr lang="lt-LT" sz="1600" dirty="0">
              <a:solidFill>
                <a:prstClr val="black"/>
              </a:solidFill>
              <a:latin typeface="Trebuchet MS" panose="020B0603020202020204" pitchFamily="34" charset="0"/>
            </a:endParaRPr>
          </a:p>
          <a:p>
            <a:pPr marL="285750" indent="-285750">
              <a:buFont typeface="Arial" panose="020B0604020202020204" pitchFamily="34" charset="0"/>
              <a:buChar char="•"/>
            </a:pPr>
            <a:r>
              <a:rPr lang="lt-LT" sz="1600" dirty="0">
                <a:solidFill>
                  <a:prstClr val="black"/>
                </a:solidFill>
                <a:latin typeface="Trebuchet MS" panose="020B0603020202020204" pitchFamily="34" charset="0"/>
              </a:rPr>
              <a:t>Duomenų rinkinių publikavimas ir atnaujinimas</a:t>
            </a:r>
            <a:br>
              <a:rPr lang="lt-LT" sz="1600" dirty="0">
                <a:solidFill>
                  <a:prstClr val="black"/>
                </a:solidFill>
                <a:latin typeface="Trebuchet MS" panose="020B0603020202020204" pitchFamily="34" charset="0"/>
              </a:rPr>
            </a:br>
            <a:r>
              <a:rPr lang="lt-LT" sz="1600" dirty="0">
                <a:solidFill>
                  <a:prstClr val="black"/>
                </a:solidFill>
                <a:latin typeface="Trebuchet MS" panose="020B0603020202020204" pitchFamily="34" charset="0"/>
              </a:rPr>
              <a:t>2023 m. planas — </a:t>
            </a:r>
            <a:r>
              <a:rPr lang="lt-LT" sz="1600" b="1" dirty="0">
                <a:solidFill>
                  <a:srgbClr val="006A3C"/>
                </a:solidFill>
                <a:latin typeface="Trebuchet MS" panose="020B0603020202020204" pitchFamily="34" charset="0"/>
              </a:rPr>
              <a:t>100 %</a:t>
            </a:r>
            <a:r>
              <a:rPr lang="lt-LT" sz="1600" dirty="0">
                <a:solidFill>
                  <a:prstClr val="black"/>
                </a:solidFill>
                <a:latin typeface="Trebuchet MS" panose="020B0603020202020204" pitchFamily="34" charset="0"/>
              </a:rPr>
              <a:t> (nuo suplanuotų)</a:t>
            </a:r>
          </a:p>
        </p:txBody>
      </p:sp>
      <p:pic>
        <p:nvPicPr>
          <p:cNvPr id="7" name="Paveikslėlis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69276" y="51392"/>
            <a:ext cx="640614" cy="640614"/>
          </a:xfrm>
          <a:prstGeom prst="rect">
            <a:avLst/>
          </a:prstGeom>
        </p:spPr>
      </p:pic>
    </p:spTree>
    <p:extLst>
      <p:ext uri="{BB962C8B-B14F-4D97-AF65-F5344CB8AC3E}">
        <p14:creationId xmlns:p14="http://schemas.microsoft.com/office/powerpoint/2010/main" xmlns="" val="3402331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a16="http://schemas.microsoft.com/office/drawing/2014/main" xmlns=""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7826"/>
            <a:ext cx="2801923" cy="6857999"/>
          </a:xfrm>
          <a:prstGeom prst="rect">
            <a:avLst/>
          </a:prstGeom>
        </p:spPr>
      </p:pic>
      <p:sp>
        <p:nvSpPr>
          <p:cNvPr id="3" name="TextBox 2">
            <a:extLst>
              <a:ext uri="{FF2B5EF4-FFF2-40B4-BE49-F238E27FC236}">
                <a16:creationId xmlns:a16="http://schemas.microsoft.com/office/drawing/2014/main" xmlns="" id="{FB15E527-95E5-4770-82D6-682B3AC829EA}"/>
              </a:ext>
            </a:extLst>
          </p:cNvPr>
          <p:cNvSpPr txBox="1"/>
          <p:nvPr/>
        </p:nvSpPr>
        <p:spPr>
          <a:xfrm>
            <a:off x="3010773" y="457750"/>
            <a:ext cx="5455340" cy="584775"/>
          </a:xfrm>
          <a:prstGeom prst="rect">
            <a:avLst/>
          </a:prstGeom>
          <a:noFill/>
        </p:spPr>
        <p:txBody>
          <a:bodyPr wrap="none" rtlCol="0">
            <a:spAutoFit/>
          </a:bodyPr>
          <a:lstStyle/>
          <a:p>
            <a:r>
              <a:rPr lang="lt-LT" sz="3200" b="1" dirty="0">
                <a:solidFill>
                  <a:srgbClr val="006A3C"/>
                </a:solidFill>
                <a:latin typeface="Trebuchet MS" panose="020B0603020202020204" pitchFamily="34" charset="0"/>
              </a:rPr>
              <a:t>Skaitmeninė transformacija</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a16="http://schemas.microsoft.com/office/drawing/2014/main" xmlns="" id="{E47B5721-3132-4A50-8D16-33AA0991E447}"/>
              </a:ext>
            </a:extLst>
          </p:cNvPr>
          <p:cNvSpPr/>
          <p:nvPr/>
        </p:nvSpPr>
        <p:spPr>
          <a:xfrm>
            <a:off x="1953759" y="1997839"/>
            <a:ext cx="8801999" cy="3693319"/>
          </a:xfrm>
          <a:prstGeom prst="rect">
            <a:avLst/>
          </a:prstGeom>
        </p:spPr>
        <p:txBody>
          <a:bodyPr wrap="square">
            <a:spAutoFit/>
          </a:bodyPr>
          <a:lstStyle/>
          <a:p>
            <a:pPr lvl="0">
              <a:buClr>
                <a:srgbClr val="00693B"/>
              </a:buClr>
            </a:pPr>
            <a:r>
              <a:rPr lang="lt-LT" b="1" dirty="0">
                <a:solidFill>
                  <a:prstClr val="white"/>
                </a:solidFill>
                <a:latin typeface="Trebuchet MS" panose="020B0603020202020204" pitchFamily="34" charset="0"/>
              </a:rPr>
              <a:t>2021</a:t>
            </a:r>
            <a:r>
              <a:rPr lang="lt-LT" dirty="0">
                <a:solidFill>
                  <a:prstClr val="black"/>
                </a:solidFill>
                <a:latin typeface="Trebuchet MS" panose="020B0603020202020204" pitchFamily="34" charset="0"/>
              </a:rPr>
              <a:t>	Skaitmeninė transformacija:  </a:t>
            </a:r>
          </a:p>
          <a:p>
            <a:pPr lvl="0">
              <a:buClr>
                <a:srgbClr val="00693B"/>
              </a:buClr>
            </a:pPr>
            <a:r>
              <a:rPr lang="lt-LT" dirty="0">
                <a:solidFill>
                  <a:prstClr val="black"/>
                </a:solidFill>
                <a:latin typeface="Trebuchet MS" panose="020B0603020202020204" pitchFamily="34" charset="0"/>
              </a:rPr>
              <a:t>              </a:t>
            </a:r>
            <a:r>
              <a:rPr lang="lt-LT" dirty="0" smtClean="0">
                <a:solidFill>
                  <a:prstClr val="black"/>
                </a:solidFill>
                <a:latin typeface="Trebuchet MS" panose="020B0603020202020204" pitchFamily="34" charset="0"/>
              </a:rPr>
              <a:t>- plano </a:t>
            </a:r>
            <a:r>
              <a:rPr lang="lt-LT" dirty="0">
                <a:solidFill>
                  <a:prstClr val="black"/>
                </a:solidFill>
                <a:latin typeface="Trebuchet MS" panose="020B0603020202020204" pitchFamily="34" charset="0"/>
              </a:rPr>
              <a:t>parengimas ir įgyvendinimas  </a:t>
            </a:r>
          </a:p>
          <a:p>
            <a:pPr marL="342900" lvl="0" indent="-342900">
              <a:buClr>
                <a:srgbClr val="00693B"/>
              </a:buClr>
              <a:buFontTx/>
              <a:buAutoNum type="arabicPlain" startAt="2021"/>
            </a:pPr>
            <a:r>
              <a:rPr lang="lt-LT" dirty="0">
                <a:solidFill>
                  <a:prstClr val="black"/>
                </a:solidFill>
                <a:latin typeface="Trebuchet MS" panose="020B0603020202020204" pitchFamily="34" charset="0"/>
              </a:rPr>
              <a:t>       </a:t>
            </a:r>
            <a:r>
              <a:rPr lang="lt-LT" dirty="0" smtClean="0">
                <a:solidFill>
                  <a:prstClr val="black"/>
                </a:solidFill>
                <a:latin typeface="Trebuchet MS" panose="020B0603020202020204" pitchFamily="34" charset="0"/>
              </a:rPr>
              <a:t>- informacinių </a:t>
            </a:r>
            <a:r>
              <a:rPr lang="lt-LT" dirty="0">
                <a:solidFill>
                  <a:prstClr val="black"/>
                </a:solidFill>
                <a:latin typeface="Trebuchet MS" panose="020B0603020202020204" pitchFamily="34" charset="0"/>
              </a:rPr>
              <a:t>resursų standartizavimas ir architektūros optimizavimas</a:t>
            </a:r>
          </a:p>
          <a:p>
            <a:pPr marL="342900" lvl="0" indent="-342900">
              <a:buClr>
                <a:srgbClr val="00693B"/>
              </a:buClr>
              <a:buFontTx/>
              <a:buAutoNum type="arabicPlain" startAt="2021"/>
            </a:pPr>
            <a:r>
              <a:rPr lang="lt-LT" dirty="0">
                <a:solidFill>
                  <a:prstClr val="black"/>
                </a:solidFill>
                <a:latin typeface="Trebuchet MS" panose="020B0603020202020204" pitchFamily="34" charset="0"/>
              </a:rPr>
              <a:t>       </a:t>
            </a:r>
            <a:r>
              <a:rPr lang="lt-LT" dirty="0" smtClean="0">
                <a:solidFill>
                  <a:prstClr val="black"/>
                </a:solidFill>
                <a:latin typeface="Trebuchet MS" panose="020B0603020202020204" pitchFamily="34" charset="0"/>
              </a:rPr>
              <a:t>- šiuolaikiniai </a:t>
            </a:r>
            <a:r>
              <a:rPr lang="lt-LT" dirty="0">
                <a:solidFill>
                  <a:prstClr val="black"/>
                </a:solidFill>
                <a:latin typeface="Trebuchet MS" panose="020B0603020202020204" pitchFamily="34" charset="0"/>
              </a:rPr>
              <a:t>technologiniai sprendiniai </a:t>
            </a:r>
          </a:p>
          <a:p>
            <a:pPr lvl="0">
              <a:buClr>
                <a:srgbClr val="00693B"/>
              </a:buClr>
            </a:pPr>
            <a:endParaRPr lang="lt-LT" b="1" dirty="0" smtClean="0">
              <a:solidFill>
                <a:schemeClr val="bg1"/>
              </a:solidFill>
              <a:latin typeface="Trebuchet MS" panose="020B0603020202020204" pitchFamily="34" charset="0"/>
            </a:endParaRPr>
          </a:p>
          <a:p>
            <a:pPr lvl="0">
              <a:buClr>
                <a:srgbClr val="00693B"/>
              </a:buClr>
            </a:pPr>
            <a:r>
              <a:rPr lang="lt-LT" b="1" dirty="0" smtClean="0">
                <a:solidFill>
                  <a:schemeClr val="bg1"/>
                </a:solidFill>
                <a:latin typeface="Trebuchet MS" panose="020B0603020202020204" pitchFamily="34" charset="0"/>
              </a:rPr>
              <a:t>2021</a:t>
            </a:r>
            <a:r>
              <a:rPr lang="lt-LT" dirty="0">
                <a:latin typeface="Trebuchet MS" panose="020B0603020202020204" pitchFamily="34" charset="0"/>
              </a:rPr>
              <a:t>	</a:t>
            </a:r>
            <a:r>
              <a:rPr lang="lt-LT" dirty="0" smtClean="0">
                <a:latin typeface="Trebuchet MS" panose="020B0603020202020204" pitchFamily="34" charset="0"/>
              </a:rPr>
              <a:t> </a:t>
            </a:r>
            <a:r>
              <a:rPr lang="lt-LT" dirty="0" smtClean="0">
                <a:solidFill>
                  <a:prstClr val="black"/>
                </a:solidFill>
                <a:latin typeface="Trebuchet MS" panose="020B0603020202020204" pitchFamily="34" charset="0"/>
              </a:rPr>
              <a:t>Plėtojama </a:t>
            </a:r>
            <a:r>
              <a:rPr lang="lt-LT" dirty="0">
                <a:solidFill>
                  <a:prstClr val="black"/>
                </a:solidFill>
                <a:latin typeface="Trebuchet MS" panose="020B0603020202020204" pitchFamily="34" charset="0"/>
              </a:rPr>
              <a:t>Meta duomenų bazė</a:t>
            </a:r>
          </a:p>
          <a:p>
            <a:pPr>
              <a:buClr>
                <a:srgbClr val="00693B"/>
              </a:buClr>
            </a:pPr>
            <a:endParaRPr lang="lt-LT" dirty="0" smtClean="0">
              <a:latin typeface="Trebuchet MS" panose="020B0603020202020204" pitchFamily="34" charset="0"/>
            </a:endParaRPr>
          </a:p>
          <a:p>
            <a:pPr lvl="0">
              <a:buClr>
                <a:srgbClr val="00693B"/>
              </a:buClr>
            </a:pPr>
            <a:r>
              <a:rPr lang="lt-LT" b="1" dirty="0" smtClean="0">
                <a:solidFill>
                  <a:schemeClr val="bg1"/>
                </a:solidFill>
                <a:latin typeface="Trebuchet MS" panose="020B0603020202020204" pitchFamily="34" charset="0"/>
              </a:rPr>
              <a:t>2021</a:t>
            </a:r>
            <a:r>
              <a:rPr lang="lt-LT" dirty="0" smtClean="0">
                <a:latin typeface="Trebuchet MS" panose="020B0603020202020204" pitchFamily="34" charset="0"/>
              </a:rPr>
              <a:t>      </a:t>
            </a:r>
            <a:r>
              <a:rPr lang="lt-LT" dirty="0" smtClean="0">
                <a:solidFill>
                  <a:prstClr val="black"/>
                </a:solidFill>
                <a:latin typeface="Trebuchet MS" panose="020B0603020202020204" pitchFamily="34" charset="0"/>
              </a:rPr>
              <a:t>Sukurta </a:t>
            </a:r>
            <a:r>
              <a:rPr lang="lt-LT" dirty="0">
                <a:solidFill>
                  <a:prstClr val="black"/>
                </a:solidFill>
                <a:latin typeface="Trebuchet MS" panose="020B0603020202020204" pitchFamily="34" charset="0"/>
              </a:rPr>
              <a:t>duomenų valdymo strategija ir įdiegtos duomenų kokybės</a:t>
            </a:r>
          </a:p>
          <a:p>
            <a:pPr marL="342900" lvl="0" indent="-342900">
              <a:buClr>
                <a:srgbClr val="00693B"/>
              </a:buClr>
              <a:buFontTx/>
              <a:buAutoNum type="arabicPlain" startAt="2021"/>
            </a:pPr>
            <a:r>
              <a:rPr lang="lt-LT" dirty="0">
                <a:solidFill>
                  <a:prstClr val="black"/>
                </a:solidFill>
                <a:latin typeface="Trebuchet MS" panose="020B0603020202020204" pitchFamily="34" charset="0"/>
              </a:rPr>
              <a:t>      </a:t>
            </a:r>
            <a:r>
              <a:rPr lang="lt-LT" dirty="0" smtClean="0">
                <a:solidFill>
                  <a:prstClr val="black"/>
                </a:solidFill>
                <a:latin typeface="Trebuchet MS" panose="020B0603020202020204" pitchFamily="34" charset="0"/>
              </a:rPr>
              <a:t> užtikrinimo </a:t>
            </a:r>
            <a:r>
              <a:rPr lang="lt-LT" dirty="0">
                <a:solidFill>
                  <a:prstClr val="black"/>
                </a:solidFill>
                <a:latin typeface="Trebuchet MS" panose="020B0603020202020204" pitchFamily="34" charset="0"/>
              </a:rPr>
              <a:t>priemonės </a:t>
            </a:r>
          </a:p>
          <a:p>
            <a:pPr>
              <a:buClr>
                <a:srgbClr val="00693B"/>
              </a:buClr>
            </a:pPr>
            <a:endParaRPr lang="lt-LT" dirty="0" smtClean="0">
              <a:latin typeface="Trebuchet MS" panose="020B0603020202020204" pitchFamily="34" charset="0"/>
            </a:endParaRPr>
          </a:p>
          <a:p>
            <a:pPr>
              <a:buClr>
                <a:srgbClr val="00693B"/>
              </a:buClr>
            </a:pPr>
            <a:r>
              <a:rPr lang="lt-LT" b="1" dirty="0" smtClean="0">
                <a:solidFill>
                  <a:schemeClr val="bg1"/>
                </a:solidFill>
                <a:latin typeface="Trebuchet MS" panose="020B0603020202020204" pitchFamily="34" charset="0"/>
              </a:rPr>
              <a:t>2021</a:t>
            </a:r>
            <a:r>
              <a:rPr lang="lt-LT" b="1" dirty="0" smtClean="0">
                <a:latin typeface="Trebuchet MS" panose="020B0603020202020204" pitchFamily="34" charset="0"/>
              </a:rPr>
              <a:t>      </a:t>
            </a:r>
            <a:r>
              <a:rPr lang="lt-LT" dirty="0" smtClean="0">
                <a:latin typeface="Trebuchet MS" panose="020B0603020202020204" pitchFamily="34" charset="0"/>
              </a:rPr>
              <a:t>Atvertos </a:t>
            </a:r>
            <a:r>
              <a:rPr lang="lt-LT" dirty="0">
                <a:latin typeface="Trebuchet MS" panose="020B0603020202020204" pitchFamily="34" charset="0"/>
              </a:rPr>
              <a:t>VMI turimų nuasmenintų duomenų </a:t>
            </a:r>
            <a:r>
              <a:rPr lang="lt-LT" dirty="0" smtClean="0">
                <a:latin typeface="Trebuchet MS" panose="020B0603020202020204" pitchFamily="34" charset="0"/>
              </a:rPr>
              <a:t>rinkmenos</a:t>
            </a:r>
          </a:p>
          <a:p>
            <a:pPr>
              <a:buClr>
                <a:srgbClr val="00693B"/>
              </a:buClr>
            </a:pPr>
            <a:endParaRPr lang="lt-LT" dirty="0" smtClean="0">
              <a:latin typeface="Trebuchet MS" panose="020B0603020202020204" pitchFamily="34" charset="0"/>
            </a:endParaRPr>
          </a:p>
          <a:p>
            <a:pPr>
              <a:buClr>
                <a:srgbClr val="00693B"/>
              </a:buClr>
            </a:pPr>
            <a:endParaRPr lang="lt-LT" dirty="0" smtClean="0">
              <a:latin typeface="Trebuchet MS" panose="020B0603020202020204" pitchFamily="34" charset="0"/>
            </a:endParaRPr>
          </a:p>
        </p:txBody>
      </p:sp>
      <p:pic>
        <p:nvPicPr>
          <p:cNvPr id="5" name="Paveikslėlis 4">
            <a:extLst>
              <a:ext uri="{FF2B5EF4-FFF2-40B4-BE49-F238E27FC236}">
                <a16:creationId xmlns:a16="http://schemas.microsoft.com/office/drawing/2014/main" xmlns="" id="{D63A8CC2-DD83-4A6B-81E5-6560272FD41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031883" y="4751434"/>
            <a:ext cx="2449036" cy="2449036"/>
          </a:xfrm>
          <a:prstGeom prst="rect">
            <a:avLst/>
          </a:prstGeom>
        </p:spPr>
      </p:pic>
      <p:sp>
        <p:nvSpPr>
          <p:cNvPr id="8" name="Stačiakampis 7">
            <a:extLst>
              <a:ext uri="{FF2B5EF4-FFF2-40B4-BE49-F238E27FC236}">
                <a16:creationId xmlns="" xmlns:a16="http://schemas.microsoft.com/office/drawing/2014/main" id="{380A294E-EE55-4932-B813-4E114BC7F7BE}"/>
              </a:ext>
            </a:extLst>
          </p:cNvPr>
          <p:cNvSpPr/>
          <p:nvPr/>
        </p:nvSpPr>
        <p:spPr>
          <a:xfrm>
            <a:off x="1953759" y="1537951"/>
            <a:ext cx="716863" cy="276999"/>
          </a:xfrm>
          <a:prstGeom prst="rect">
            <a:avLst/>
          </a:prstGeom>
        </p:spPr>
        <p:txBody>
          <a:bodyPr wrap="non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9" name="Paveikslėlis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1764515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veikslėlis 11">
            <a:extLst>
              <a:ext uri="{FF2B5EF4-FFF2-40B4-BE49-F238E27FC236}">
                <a16:creationId xmlns:a16="http://schemas.microsoft.com/office/drawing/2014/main" xmlns="" id="{D37D783A-F92D-4BD9-8878-D7AF14E4247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7826"/>
            <a:ext cx="2801923" cy="6857999"/>
          </a:xfrm>
          <a:prstGeom prst="rect">
            <a:avLst/>
          </a:prstGeom>
        </p:spPr>
      </p:pic>
      <p:sp>
        <p:nvSpPr>
          <p:cNvPr id="3" name="TextBox 2">
            <a:extLst>
              <a:ext uri="{FF2B5EF4-FFF2-40B4-BE49-F238E27FC236}">
                <a16:creationId xmlns:a16="http://schemas.microsoft.com/office/drawing/2014/main" xmlns="" id="{FB15E527-95E5-4770-82D6-682B3AC829EA}"/>
              </a:ext>
            </a:extLst>
          </p:cNvPr>
          <p:cNvSpPr txBox="1"/>
          <p:nvPr/>
        </p:nvSpPr>
        <p:spPr>
          <a:xfrm>
            <a:off x="3010773" y="457750"/>
            <a:ext cx="5455340" cy="584775"/>
          </a:xfrm>
          <a:prstGeom prst="rect">
            <a:avLst/>
          </a:prstGeom>
          <a:noFill/>
        </p:spPr>
        <p:txBody>
          <a:bodyPr wrap="none" rtlCol="0">
            <a:spAutoFit/>
          </a:bodyPr>
          <a:lstStyle/>
          <a:p>
            <a:r>
              <a:rPr lang="lt-LT" sz="3200" b="1" dirty="0">
                <a:solidFill>
                  <a:srgbClr val="006A3C"/>
                </a:solidFill>
                <a:latin typeface="Trebuchet MS" panose="020B0603020202020204" pitchFamily="34" charset="0"/>
              </a:rPr>
              <a:t>Skaitmeninė transformacija</a:t>
            </a:r>
            <a:endParaRPr lang="en-US" sz="3200" b="1" dirty="0">
              <a:solidFill>
                <a:srgbClr val="006A3C"/>
              </a:solidFill>
              <a:latin typeface="Trebuchet MS" panose="020B0603020202020204" pitchFamily="34" charset="0"/>
            </a:endParaRPr>
          </a:p>
        </p:txBody>
      </p:sp>
      <p:sp>
        <p:nvSpPr>
          <p:cNvPr id="4" name="Stačiakampis 3">
            <a:extLst>
              <a:ext uri="{FF2B5EF4-FFF2-40B4-BE49-F238E27FC236}">
                <a16:creationId xmlns:a16="http://schemas.microsoft.com/office/drawing/2014/main" xmlns="" id="{E47B5721-3132-4A50-8D16-33AA0991E447}"/>
              </a:ext>
            </a:extLst>
          </p:cNvPr>
          <p:cNvSpPr/>
          <p:nvPr/>
        </p:nvSpPr>
        <p:spPr>
          <a:xfrm>
            <a:off x="1936981" y="2170604"/>
            <a:ext cx="8801999" cy="3693319"/>
          </a:xfrm>
          <a:prstGeom prst="rect">
            <a:avLst/>
          </a:prstGeom>
        </p:spPr>
        <p:txBody>
          <a:bodyPr wrap="square">
            <a:spAutoFit/>
          </a:bodyPr>
          <a:lstStyle/>
          <a:p>
            <a:pPr lvl="0">
              <a:buClr>
                <a:srgbClr val="00693B"/>
              </a:buClr>
            </a:pPr>
            <a:r>
              <a:rPr lang="lt-LT" b="1" dirty="0">
                <a:solidFill>
                  <a:prstClr val="white"/>
                </a:solidFill>
                <a:latin typeface="Trebuchet MS" panose="020B0603020202020204" pitchFamily="34" charset="0"/>
              </a:rPr>
              <a:t>2021</a:t>
            </a:r>
            <a:r>
              <a:rPr lang="lt-LT" dirty="0">
                <a:solidFill>
                  <a:prstClr val="black"/>
                </a:solidFill>
                <a:latin typeface="Trebuchet MS" panose="020B0603020202020204" pitchFamily="34" charset="0"/>
              </a:rPr>
              <a:t>	Skaitmeninės ekosistemos plėtojimas (</a:t>
            </a:r>
            <a:r>
              <a:rPr lang="lt-LT" dirty="0" err="1">
                <a:solidFill>
                  <a:prstClr val="black"/>
                </a:solidFill>
                <a:latin typeface="Trebuchet MS" panose="020B0603020202020204" pitchFamily="34" charset="0"/>
              </a:rPr>
              <a:t>e.kvitas</a:t>
            </a:r>
            <a:r>
              <a:rPr lang="lt-LT" dirty="0">
                <a:solidFill>
                  <a:prstClr val="black"/>
                </a:solidFill>
                <a:latin typeface="Trebuchet MS" panose="020B0603020202020204" pitchFamily="34" charset="0"/>
              </a:rPr>
              <a:t>, </a:t>
            </a:r>
            <a:r>
              <a:rPr lang="lt-LT" dirty="0" err="1">
                <a:solidFill>
                  <a:prstClr val="black"/>
                </a:solidFill>
                <a:latin typeface="Trebuchet MS" panose="020B0603020202020204" pitchFamily="34" charset="0"/>
              </a:rPr>
              <a:t>e.saskaita</a:t>
            </a:r>
            <a:r>
              <a:rPr lang="lt-LT" dirty="0">
                <a:solidFill>
                  <a:prstClr val="black"/>
                </a:solidFill>
                <a:latin typeface="Trebuchet MS" panose="020B0603020202020204" pitchFamily="34" charset="0"/>
              </a:rPr>
              <a:t>, </a:t>
            </a:r>
            <a:r>
              <a:rPr lang="lt-LT" dirty="0" err="1">
                <a:solidFill>
                  <a:prstClr val="black"/>
                </a:solidFill>
                <a:latin typeface="Trebuchet MS" panose="020B0603020202020204" pitchFamily="34" charset="0"/>
              </a:rPr>
              <a:t>e.važtaraštis</a:t>
            </a:r>
            <a:r>
              <a:rPr lang="lt-LT" dirty="0">
                <a:solidFill>
                  <a:prstClr val="black"/>
                </a:solidFill>
                <a:latin typeface="Trebuchet MS" panose="020B0603020202020204" pitchFamily="34" charset="0"/>
              </a:rPr>
              <a:t>)</a:t>
            </a:r>
          </a:p>
          <a:p>
            <a:pPr marL="342900" lvl="0" indent="-342900">
              <a:buClr>
                <a:srgbClr val="00693B"/>
              </a:buClr>
              <a:buFontTx/>
              <a:buAutoNum type="arabicPlain" startAt="2021"/>
            </a:pPr>
            <a:endParaRPr lang="lt-LT" dirty="0">
              <a:solidFill>
                <a:prstClr val="black"/>
              </a:solidFill>
              <a:latin typeface="Trebuchet MS" panose="020B0603020202020204" pitchFamily="34" charset="0"/>
            </a:endParaRPr>
          </a:p>
          <a:p>
            <a:pPr lvl="0">
              <a:buClr>
                <a:srgbClr val="00693B"/>
              </a:buClr>
            </a:pPr>
            <a:r>
              <a:rPr lang="lt-LT" b="1" dirty="0">
                <a:solidFill>
                  <a:prstClr val="white"/>
                </a:solidFill>
                <a:latin typeface="Trebuchet MS" panose="020B0603020202020204" pitchFamily="34" charset="0"/>
              </a:rPr>
              <a:t>2021 </a:t>
            </a:r>
            <a:r>
              <a:rPr lang="lt-LT" dirty="0">
                <a:solidFill>
                  <a:prstClr val="black"/>
                </a:solidFill>
                <a:latin typeface="Trebuchet MS" panose="020B0603020202020204" pitchFamily="34" charset="0"/>
              </a:rPr>
              <a:t>     </a:t>
            </a:r>
            <a:r>
              <a:rPr lang="lt-LT" dirty="0">
                <a:latin typeface="Trebuchet MS" panose="020B0603020202020204" pitchFamily="34" charset="0"/>
              </a:rPr>
              <a:t>Santykiuose su klientais įdiegtas „pateik vieną kartą“ principas</a:t>
            </a:r>
          </a:p>
          <a:p>
            <a:pPr>
              <a:buClr>
                <a:srgbClr val="00693B"/>
              </a:buClr>
            </a:pPr>
            <a:endParaRPr lang="en-US" b="1" dirty="0" smtClean="0">
              <a:solidFill>
                <a:schemeClr val="bg1"/>
              </a:solidFill>
              <a:latin typeface="Trebuchet MS" panose="020B0603020202020204" pitchFamily="34" charset="0"/>
            </a:endParaRPr>
          </a:p>
          <a:p>
            <a:pPr>
              <a:buClr>
                <a:srgbClr val="00693B"/>
              </a:buClr>
            </a:pPr>
            <a:r>
              <a:rPr lang="lt-LT" b="1" dirty="0" smtClean="0">
                <a:solidFill>
                  <a:schemeClr val="bg1"/>
                </a:solidFill>
                <a:latin typeface="Trebuchet MS" panose="020B0603020202020204" pitchFamily="34" charset="0"/>
              </a:rPr>
              <a:t>2021</a:t>
            </a:r>
            <a:r>
              <a:rPr lang="lt-LT" dirty="0" smtClean="0">
                <a:latin typeface="Trebuchet MS" panose="020B0603020202020204" pitchFamily="34" charset="0"/>
              </a:rPr>
              <a:t>      </a:t>
            </a:r>
            <a:r>
              <a:rPr lang="lt-LT" dirty="0" err="1" smtClean="0">
                <a:latin typeface="Trebuchet MS" panose="020B0603020202020204" pitchFamily="34" charset="0"/>
              </a:rPr>
              <a:t>Inovatyvių</a:t>
            </a:r>
            <a:r>
              <a:rPr lang="lt-LT" dirty="0" smtClean="0">
                <a:latin typeface="Trebuchet MS" panose="020B0603020202020204" pitchFamily="34" charset="0"/>
              </a:rPr>
              <a:t> technologijų (dirbtinis intelektas, </a:t>
            </a:r>
            <a:r>
              <a:rPr lang="lt-LT" dirty="0" err="1" smtClean="0">
                <a:latin typeface="Trebuchet MS" panose="020B0603020202020204" pitchFamily="34" charset="0"/>
              </a:rPr>
              <a:t>robotika</a:t>
            </a:r>
            <a:r>
              <a:rPr lang="lt-LT" dirty="0" smtClean="0">
                <a:latin typeface="Trebuchet MS" panose="020B0603020202020204" pitchFamily="34" charset="0"/>
              </a:rPr>
              <a:t>, Big data, ir kt.) </a:t>
            </a:r>
            <a:endParaRPr lang="en-US" dirty="0" smtClean="0">
              <a:latin typeface="Trebuchet MS" panose="020B0603020202020204" pitchFamily="34" charset="0"/>
            </a:endParaRPr>
          </a:p>
          <a:p>
            <a:pPr>
              <a:buClr>
                <a:srgbClr val="00693B"/>
              </a:buClr>
            </a:pPr>
            <a:r>
              <a:rPr lang="lt-LT" dirty="0" smtClean="0">
                <a:latin typeface="Trebuchet MS" panose="020B0603020202020204" pitchFamily="34" charset="0"/>
              </a:rPr>
              <a:t>	diegimas VMI veiklos procesuose</a:t>
            </a:r>
          </a:p>
          <a:p>
            <a:pPr>
              <a:buClr>
                <a:srgbClr val="00693B"/>
              </a:buClr>
            </a:pPr>
            <a:endParaRPr lang="lt-LT" dirty="0">
              <a:latin typeface="Trebuchet MS" panose="020B0603020202020204" pitchFamily="34" charset="0"/>
            </a:endParaRPr>
          </a:p>
          <a:p>
            <a:pPr lvl="0">
              <a:buClr>
                <a:srgbClr val="00693B"/>
              </a:buClr>
            </a:pPr>
            <a:r>
              <a:rPr lang="lt-LT" b="1" dirty="0" smtClean="0">
                <a:solidFill>
                  <a:prstClr val="white"/>
                </a:solidFill>
                <a:latin typeface="Trebuchet MS" panose="020B0603020202020204" pitchFamily="34" charset="0"/>
              </a:rPr>
              <a:t>2021</a:t>
            </a:r>
            <a:r>
              <a:rPr lang="lt-LT" dirty="0" smtClean="0">
                <a:solidFill>
                  <a:prstClr val="black"/>
                </a:solidFill>
                <a:latin typeface="Trebuchet MS" panose="020B0603020202020204" pitchFamily="34" charset="0"/>
              </a:rPr>
              <a:t>      </a:t>
            </a:r>
            <a:r>
              <a:rPr lang="lt-LT" dirty="0">
                <a:solidFill>
                  <a:prstClr val="black"/>
                </a:solidFill>
                <a:latin typeface="Trebuchet MS" panose="020B0603020202020204" pitchFamily="34" charset="0"/>
              </a:rPr>
              <a:t>Skaitmenizuotas VMI dokumentų archyvas</a:t>
            </a:r>
          </a:p>
          <a:p>
            <a:pPr marL="342900" indent="-342900">
              <a:buClr>
                <a:srgbClr val="00693B"/>
              </a:buClr>
              <a:buAutoNum type="arabicPlain" startAt="2021"/>
            </a:pPr>
            <a:endParaRPr lang="lt-LT" dirty="0" smtClean="0">
              <a:latin typeface="Trebuchet MS" panose="020B0603020202020204" pitchFamily="34" charset="0"/>
            </a:endParaRPr>
          </a:p>
          <a:p>
            <a:pPr lvl="0">
              <a:buClr>
                <a:srgbClr val="00693B"/>
              </a:buClr>
            </a:pPr>
            <a:r>
              <a:rPr lang="lt-LT" b="1" dirty="0">
                <a:solidFill>
                  <a:prstClr val="white"/>
                </a:solidFill>
                <a:latin typeface="Trebuchet MS" panose="020B0603020202020204" pitchFamily="34" charset="0"/>
              </a:rPr>
              <a:t>2023</a:t>
            </a:r>
            <a:r>
              <a:rPr lang="lt-LT" dirty="0">
                <a:solidFill>
                  <a:prstClr val="black"/>
                </a:solidFill>
                <a:latin typeface="Trebuchet MS" panose="020B0603020202020204" pitchFamily="34" charset="0"/>
              </a:rPr>
              <a:t>	Ryšių su klientais valdymo sistema</a:t>
            </a:r>
          </a:p>
          <a:p>
            <a:pPr marL="342900" indent="-342900">
              <a:buClr>
                <a:srgbClr val="00693B"/>
              </a:buClr>
              <a:buAutoNum type="arabicPlain" startAt="2021"/>
            </a:pPr>
            <a:endParaRPr lang="lt-LT" dirty="0">
              <a:latin typeface="Trebuchet MS" panose="020B0603020202020204" pitchFamily="34" charset="0"/>
            </a:endParaRPr>
          </a:p>
          <a:p>
            <a:pPr marL="342900" indent="-342900">
              <a:buClr>
                <a:srgbClr val="00693B"/>
              </a:buClr>
              <a:buAutoNum type="arabicPlain" startAt="2021"/>
            </a:pPr>
            <a:endParaRPr lang="lt-LT" dirty="0" smtClean="0">
              <a:latin typeface="Trebuchet MS" panose="020B0603020202020204" pitchFamily="34" charset="0"/>
            </a:endParaRPr>
          </a:p>
          <a:p>
            <a:pPr marL="342900" indent="-342900">
              <a:buClr>
                <a:srgbClr val="00693B"/>
              </a:buClr>
              <a:buAutoNum type="arabicPlain" startAt="2021"/>
            </a:pPr>
            <a:r>
              <a:rPr lang="lt-LT" dirty="0" smtClean="0">
                <a:latin typeface="Trebuchet MS" panose="020B0603020202020204" pitchFamily="34" charset="0"/>
              </a:rPr>
              <a:t> </a:t>
            </a:r>
            <a:endParaRPr lang="lt-LT" dirty="0">
              <a:latin typeface="Trebuchet MS" panose="020B0603020202020204" pitchFamily="34" charset="0"/>
            </a:endParaRPr>
          </a:p>
        </p:txBody>
      </p:sp>
      <p:pic>
        <p:nvPicPr>
          <p:cNvPr id="9" name="Paveikslėlis 8">
            <a:extLst>
              <a:ext uri="{FF2B5EF4-FFF2-40B4-BE49-F238E27FC236}">
                <a16:creationId xmlns:a16="http://schemas.microsoft.com/office/drawing/2014/main" xmlns="" id="{DA5EEA45-C6C5-452D-A052-4F594A75372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05637" y="4152917"/>
            <a:ext cx="3134162" cy="3134162"/>
          </a:xfrm>
          <a:prstGeom prst="rect">
            <a:avLst/>
          </a:prstGeom>
        </p:spPr>
      </p:pic>
      <p:sp>
        <p:nvSpPr>
          <p:cNvPr id="8" name="Stačiakampis 7">
            <a:extLst>
              <a:ext uri="{FF2B5EF4-FFF2-40B4-BE49-F238E27FC236}">
                <a16:creationId xmlns="" xmlns:a16="http://schemas.microsoft.com/office/drawing/2014/main" id="{380A294E-EE55-4932-B813-4E114BC7F7BE}"/>
              </a:ext>
            </a:extLst>
          </p:cNvPr>
          <p:cNvSpPr/>
          <p:nvPr/>
        </p:nvSpPr>
        <p:spPr>
          <a:xfrm>
            <a:off x="1936981" y="1669116"/>
            <a:ext cx="716863" cy="276999"/>
          </a:xfrm>
          <a:prstGeom prst="rect">
            <a:avLst/>
          </a:prstGeom>
        </p:spPr>
        <p:txBody>
          <a:bodyPr wrap="none">
            <a:spAutoFit/>
          </a:bodyPr>
          <a:lstStyle/>
          <a:p>
            <a:pPr algn="r">
              <a:buClr>
                <a:srgbClr val="00693B"/>
              </a:buClr>
            </a:pPr>
            <a:r>
              <a:rPr lang="lt-LT" sz="1200" b="1" dirty="0">
                <a:solidFill>
                  <a:schemeClr val="bg1"/>
                </a:solidFill>
                <a:latin typeface="Trebuchet MS" panose="020B0603020202020204" pitchFamily="34" charset="0"/>
              </a:rPr>
              <a:t>Pradžia</a:t>
            </a:r>
            <a:endParaRPr lang="lt-LT" sz="1200" b="1" dirty="0">
              <a:latin typeface="Trebuchet MS" panose="020B0603020202020204" pitchFamily="34" charset="0"/>
            </a:endParaRPr>
          </a:p>
        </p:txBody>
      </p:sp>
      <p:pic>
        <p:nvPicPr>
          <p:cNvPr id="10" name="Paveikslėlis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00960" y="136107"/>
            <a:ext cx="1286548" cy="1286548"/>
          </a:xfrm>
          <a:prstGeom prst="rect">
            <a:avLst/>
          </a:prstGeom>
        </p:spPr>
      </p:pic>
    </p:spTree>
    <p:extLst>
      <p:ext uri="{BB962C8B-B14F-4D97-AF65-F5344CB8AC3E}">
        <p14:creationId xmlns:p14="http://schemas.microsoft.com/office/powerpoint/2010/main" xmlns="" val="19834634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veikslėlis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75"/>
            <a:ext cx="12192000" cy="6858000"/>
          </a:xfrm>
          <a:prstGeom prst="rect">
            <a:avLst/>
          </a:prstGeom>
        </p:spPr>
      </p:pic>
    </p:spTree>
    <p:extLst>
      <p:ext uri="{BB962C8B-B14F-4D97-AF65-F5344CB8AC3E}">
        <p14:creationId xmlns:p14="http://schemas.microsoft.com/office/powerpoint/2010/main" xmlns="" val="727285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 xmlns:a16="http://schemas.microsoft.com/office/drawing/2014/main" id="{ECFFA5CC-F156-4ECB-AFB8-6350E860878F}"/>
              </a:ext>
            </a:extLst>
          </p:cNvPr>
          <p:cNvSpPr/>
          <p:nvPr/>
        </p:nvSpPr>
        <p:spPr>
          <a:xfrm>
            <a:off x="0" y="0"/>
            <a:ext cx="12192000" cy="6858000"/>
          </a:xfrm>
          <a:prstGeom prst="rect">
            <a:avLst/>
          </a:prstGeom>
          <a:solidFill>
            <a:srgbClr val="006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10">
            <a:extLst>
              <a:ext uri="{FF2B5EF4-FFF2-40B4-BE49-F238E27FC236}">
                <a16:creationId xmlns="" xmlns:a16="http://schemas.microsoft.com/office/drawing/2014/main" id="{6E6A272B-0536-43E7-8811-3183C38B1D09}"/>
              </a:ext>
            </a:extLst>
          </p:cNvPr>
          <p:cNvSpPr/>
          <p:nvPr/>
        </p:nvSpPr>
        <p:spPr>
          <a:xfrm>
            <a:off x="0" y="5838738"/>
            <a:ext cx="9191626" cy="10192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aveikslėlis 4">
            <a:extLst>
              <a:ext uri="{FF2B5EF4-FFF2-40B4-BE49-F238E27FC236}">
                <a16:creationId xmlns="" xmlns:a16="http://schemas.microsoft.com/office/drawing/2014/main" id="{1DBB1864-C89F-4170-AF9C-0ACC493F0979}"/>
              </a:ext>
            </a:extLst>
          </p:cNvPr>
          <p:cNvPicPr>
            <a:picLocks noChangeAspect="1"/>
          </p:cNvPicPr>
          <p:nvPr/>
        </p:nvPicPr>
        <p:blipFill>
          <a:blip r:embed="rId3" cstate="print"/>
          <a:stretch>
            <a:fillRect/>
          </a:stretch>
        </p:blipFill>
        <p:spPr>
          <a:xfrm>
            <a:off x="6483999" y="3683990"/>
            <a:ext cx="5422252" cy="5429012"/>
          </a:xfrm>
          <a:prstGeom prst="rect">
            <a:avLst/>
          </a:prstGeom>
        </p:spPr>
      </p:pic>
      <p:pic>
        <p:nvPicPr>
          <p:cNvPr id="6" name="Picture 9">
            <a:extLst>
              <a:ext uri="{FF2B5EF4-FFF2-40B4-BE49-F238E27FC236}">
                <a16:creationId xmlns="" xmlns:a16="http://schemas.microsoft.com/office/drawing/2014/main" id="{5893CF72-697D-40A6-A7F7-26B22382285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74474" y="3816991"/>
            <a:ext cx="5717526" cy="3041009"/>
          </a:xfrm>
          <a:prstGeom prst="rect">
            <a:avLst/>
          </a:prstGeom>
        </p:spPr>
      </p:pic>
      <p:sp>
        <p:nvSpPr>
          <p:cNvPr id="9" name="Stačiakampis 8">
            <a:extLst>
              <a:ext uri="{FF2B5EF4-FFF2-40B4-BE49-F238E27FC236}">
                <a16:creationId xmlns="" xmlns:a16="http://schemas.microsoft.com/office/drawing/2014/main" id="{5AF56703-EDD0-45C8-B4B0-8D8595F7D051}"/>
              </a:ext>
            </a:extLst>
          </p:cNvPr>
          <p:cNvSpPr/>
          <p:nvPr/>
        </p:nvSpPr>
        <p:spPr>
          <a:xfrm>
            <a:off x="729103" y="1343905"/>
            <a:ext cx="5117106" cy="3591561"/>
          </a:xfrm>
          <a:prstGeom prst="rect">
            <a:avLst/>
          </a:prstGeom>
        </p:spPr>
        <p:txBody>
          <a:bodyPr wrap="none">
            <a:spAutoFit/>
          </a:bodyPr>
          <a:lstStyle/>
          <a:p>
            <a:pPr>
              <a:lnSpc>
                <a:spcPct val="150000"/>
              </a:lnSpc>
            </a:pPr>
            <a:r>
              <a:rPr lang="lt-LT" sz="3600" b="1" dirty="0">
                <a:solidFill>
                  <a:srgbClr val="61C24F"/>
                </a:solidFill>
                <a:latin typeface="Trebuchet MS" panose="020B0603020202020204" pitchFamily="34" charset="0"/>
              </a:rPr>
              <a:t>2600</a:t>
            </a:r>
            <a:r>
              <a:rPr lang="lt-LT" sz="2800" dirty="0">
                <a:solidFill>
                  <a:prstClr val="white"/>
                </a:solidFill>
                <a:latin typeface="Trebuchet MS" panose="020B0603020202020204" pitchFamily="34" charset="0"/>
              </a:rPr>
              <a:t> darbuotojų:</a:t>
            </a:r>
          </a:p>
          <a:p>
            <a:pPr marL="457200" indent="-457200">
              <a:lnSpc>
                <a:spcPct val="150000"/>
              </a:lnSpc>
              <a:buClr>
                <a:schemeClr val="bg1"/>
              </a:buClr>
              <a:buFont typeface="Wingdings" panose="05000000000000000000" pitchFamily="2" charset="2"/>
              <a:buChar char="§"/>
            </a:pPr>
            <a:r>
              <a:rPr lang="lt-LT" sz="2800" b="1" dirty="0">
                <a:solidFill>
                  <a:srgbClr val="61C24F"/>
                </a:solidFill>
                <a:latin typeface="Trebuchet MS" panose="020B0603020202020204" pitchFamily="34" charset="0"/>
              </a:rPr>
              <a:t>1 324 </a:t>
            </a:r>
            <a:r>
              <a:rPr lang="lt-LT" sz="2800" dirty="0">
                <a:solidFill>
                  <a:prstClr val="white"/>
                </a:solidFill>
                <a:latin typeface="Trebuchet MS" panose="020B0603020202020204" pitchFamily="34" charset="0"/>
              </a:rPr>
              <a:t>VMI prie FM</a:t>
            </a:r>
          </a:p>
          <a:p>
            <a:pPr marL="457200" indent="-457200">
              <a:lnSpc>
                <a:spcPct val="150000"/>
              </a:lnSpc>
              <a:buClr>
                <a:schemeClr val="bg1"/>
              </a:buClr>
              <a:buFont typeface="Wingdings" panose="05000000000000000000" pitchFamily="2" charset="2"/>
              <a:buChar char="§"/>
            </a:pPr>
            <a:r>
              <a:rPr lang="lt-LT" sz="2800" b="1" dirty="0">
                <a:solidFill>
                  <a:srgbClr val="61C24F"/>
                </a:solidFill>
                <a:latin typeface="Trebuchet MS" panose="020B0603020202020204" pitchFamily="34" charset="0"/>
              </a:rPr>
              <a:t>1 276 </a:t>
            </a:r>
            <a:r>
              <a:rPr lang="lt-LT" sz="2800" dirty="0">
                <a:solidFill>
                  <a:prstClr val="white"/>
                </a:solidFill>
                <a:latin typeface="Trebuchet MS" panose="020B0603020202020204" pitchFamily="34" charset="0"/>
              </a:rPr>
              <a:t>AVMI</a:t>
            </a:r>
          </a:p>
          <a:p>
            <a:pPr>
              <a:lnSpc>
                <a:spcPct val="150000"/>
              </a:lnSpc>
            </a:pPr>
            <a:endParaRPr lang="lt-LT" sz="2800" dirty="0">
              <a:solidFill>
                <a:prstClr val="white"/>
              </a:solidFill>
              <a:latin typeface="Trebuchet MS" panose="020B0603020202020204" pitchFamily="34" charset="0"/>
            </a:endParaRPr>
          </a:p>
          <a:p>
            <a:pPr>
              <a:lnSpc>
                <a:spcPct val="150000"/>
              </a:lnSpc>
            </a:pPr>
            <a:r>
              <a:rPr lang="lt-LT" sz="3600" b="1" dirty="0">
                <a:solidFill>
                  <a:srgbClr val="61C24F"/>
                </a:solidFill>
                <a:latin typeface="Trebuchet MS" panose="020B0603020202020204" pitchFamily="34" charset="0"/>
              </a:rPr>
              <a:t>1 905 </a:t>
            </a:r>
            <a:r>
              <a:rPr lang="lt-LT" sz="2800" dirty="0">
                <a:solidFill>
                  <a:prstClr val="white"/>
                </a:solidFill>
                <a:latin typeface="Trebuchet MS" panose="020B0603020202020204" pitchFamily="34" charset="0"/>
              </a:rPr>
              <a:t>nuotolinių darbo vietų</a:t>
            </a:r>
          </a:p>
        </p:txBody>
      </p:sp>
      <p:sp>
        <p:nvSpPr>
          <p:cNvPr id="10" name="Stačiakampis 9">
            <a:extLst>
              <a:ext uri="{FF2B5EF4-FFF2-40B4-BE49-F238E27FC236}">
                <a16:creationId xmlns="" xmlns:a16="http://schemas.microsoft.com/office/drawing/2014/main" id="{27292B43-A4DE-4C5A-9EC9-E33BACBA8831}"/>
              </a:ext>
            </a:extLst>
          </p:cNvPr>
          <p:cNvSpPr/>
          <p:nvPr/>
        </p:nvSpPr>
        <p:spPr>
          <a:xfrm>
            <a:off x="729103" y="348787"/>
            <a:ext cx="2882520" cy="646331"/>
          </a:xfrm>
          <a:prstGeom prst="rect">
            <a:avLst/>
          </a:prstGeom>
        </p:spPr>
        <p:txBody>
          <a:bodyPr wrap="none">
            <a:spAutoFit/>
          </a:bodyPr>
          <a:lstStyle/>
          <a:p>
            <a:r>
              <a:rPr lang="lt-LT" sz="3600" b="1" dirty="0">
                <a:solidFill>
                  <a:prstClr val="white"/>
                </a:solidFill>
                <a:latin typeface="Trebuchet MS" panose="020B0603020202020204" pitchFamily="34" charset="0"/>
              </a:rPr>
              <a:t>VMI</a:t>
            </a:r>
            <a:r>
              <a:rPr lang="en-US" sz="3600" b="1" dirty="0">
                <a:solidFill>
                  <a:prstClr val="white"/>
                </a:solidFill>
                <a:latin typeface="Trebuchet MS" panose="020B0603020202020204" pitchFamily="34" charset="0"/>
              </a:rPr>
              <a:t> </a:t>
            </a:r>
            <a:r>
              <a:rPr lang="lt-LT" sz="3600" b="1" dirty="0" smtClean="0">
                <a:solidFill>
                  <a:prstClr val="white"/>
                </a:solidFill>
                <a:latin typeface="Trebuchet MS" panose="020B0603020202020204" pitchFamily="34" charset="0"/>
              </a:rPr>
              <a:t>šiandien</a:t>
            </a:r>
            <a:endParaRPr lang="en-US" sz="3600" b="1"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xmlns="" val="42056410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 xmlns:a16="http://schemas.microsoft.com/office/drawing/2014/main" id="{53D78CF8-2C58-427C-B28F-4EFFD7FAA2D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 r="-125" b="15817"/>
          <a:stretch/>
        </p:blipFill>
        <p:spPr>
          <a:xfrm>
            <a:off x="0" y="-91440"/>
            <a:ext cx="12223323" cy="6949440"/>
          </a:xfrm>
          <a:prstGeom prst="rect">
            <a:avLst/>
          </a:prstGeom>
        </p:spPr>
      </p:pic>
      <p:sp>
        <p:nvSpPr>
          <p:cNvPr id="10" name="Google Shape;126;p24"/>
          <p:cNvSpPr txBox="1">
            <a:spLocks noGrp="1"/>
          </p:cNvSpPr>
          <p:nvPr>
            <p:ph type="ctrTitle"/>
          </p:nvPr>
        </p:nvSpPr>
        <p:spPr>
          <a:xfrm>
            <a:off x="6258560" y="1046480"/>
            <a:ext cx="5189321" cy="2596400"/>
          </a:xfrm>
          <a:prstGeom prst="rect">
            <a:avLst/>
          </a:prstGeom>
        </p:spPr>
        <p:txBody>
          <a:bodyPr spcFirstLastPara="1" vert="horz" wrap="square" lIns="121900" tIns="121900" rIns="121900" bIns="121900" rtlCol="0" anchor="b" anchorCtr="0">
            <a:noAutofit/>
          </a:bodyPr>
          <a:lstStyle/>
          <a:p>
            <a:pPr lvl="0" algn="r"/>
            <a:r>
              <a:rPr lang="en-US" sz="6600" kern="0" dirty="0" err="1" smtClean="0">
                <a:solidFill>
                  <a:srgbClr val="00693C"/>
                </a:solidFill>
                <a:latin typeface="Trebuchet MS" panose="020B0603020202020204" pitchFamily="34" charset="0"/>
              </a:rPr>
              <a:t>Prioritetin</a:t>
            </a:r>
            <a:r>
              <a:rPr lang="lt-LT" sz="6600" kern="0" dirty="0" smtClean="0">
                <a:solidFill>
                  <a:srgbClr val="00693C"/>
                </a:solidFill>
                <a:latin typeface="Trebuchet MS" panose="020B0603020202020204" pitchFamily="34" charset="0"/>
              </a:rPr>
              <a:t>ės kryptys</a:t>
            </a:r>
            <a:endParaRPr lang="pt-BR" sz="6600" kern="0" dirty="0">
              <a:solidFill>
                <a:srgbClr val="00693C"/>
              </a:solidFill>
              <a:latin typeface="Trebuchet MS" panose="020B0603020202020204" pitchFamily="34" charset="0"/>
            </a:endParaRPr>
          </a:p>
        </p:txBody>
      </p:sp>
      <p:sp>
        <p:nvSpPr>
          <p:cNvPr id="11" name="Google Shape;127;p24"/>
          <p:cNvSpPr/>
          <p:nvPr/>
        </p:nvSpPr>
        <p:spPr>
          <a:xfrm rot="-5400000" flipH="1">
            <a:off x="10194762" y="1874708"/>
            <a:ext cx="3281680" cy="254665"/>
          </a:xfrm>
          <a:prstGeom prst="rect">
            <a:avLst/>
          </a:prstGeom>
          <a:solidFill>
            <a:srgbClr val="00693C"/>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3840826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7"/>
          <p:cNvSpPr txBox="1">
            <a:spLocks/>
          </p:cNvSpPr>
          <p:nvPr/>
        </p:nvSpPr>
        <p:spPr bwMode="auto">
          <a:xfrm>
            <a:off x="0" y="-32775"/>
            <a:ext cx="12192000" cy="743850"/>
          </a:xfrm>
          <a:prstGeom prst="rect">
            <a:avLst/>
          </a:prstGeom>
          <a:solidFill>
            <a:srgbClr val="00693B"/>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lt-LT"/>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lt-LT" sz="2000" b="1" dirty="0">
                <a:latin typeface="Trebuchet MS" panose="020B0603020202020204" pitchFamily="34" charset="0"/>
              </a:rPr>
              <a:t>VMI </a:t>
            </a:r>
            <a:r>
              <a:rPr lang="lt-LT" sz="2000" b="1" dirty="0" smtClean="0">
                <a:latin typeface="Trebuchet MS" panose="020B0603020202020204" pitchFamily="34" charset="0"/>
              </a:rPr>
              <a:t>PRIORITETINĖS VEIKLOS </a:t>
            </a:r>
            <a:r>
              <a:rPr lang="lt-LT" sz="2000" b="1" dirty="0">
                <a:latin typeface="Trebuchet MS" panose="020B0603020202020204" pitchFamily="34" charset="0"/>
              </a:rPr>
              <a:t>KRYPTYS (</a:t>
            </a:r>
            <a:r>
              <a:rPr lang="lt-LT" sz="2000" b="1" dirty="0" smtClean="0">
                <a:latin typeface="Trebuchet MS" panose="020B0603020202020204" pitchFamily="34" charset="0"/>
              </a:rPr>
              <a:t>2020-2021 </a:t>
            </a:r>
            <a:r>
              <a:rPr lang="lt-LT" sz="2000" b="1" dirty="0">
                <a:latin typeface="Trebuchet MS" panose="020B0603020202020204" pitchFamily="34" charset="0"/>
              </a:rPr>
              <a:t>M.) </a:t>
            </a:r>
          </a:p>
        </p:txBody>
      </p:sp>
      <p:grpSp>
        <p:nvGrpSpPr>
          <p:cNvPr id="18" name="Grupė 17"/>
          <p:cNvGrpSpPr/>
          <p:nvPr/>
        </p:nvGrpSpPr>
        <p:grpSpPr>
          <a:xfrm>
            <a:off x="487139" y="1198314"/>
            <a:ext cx="8075465" cy="4750590"/>
            <a:chOff x="1319986" y="1059298"/>
            <a:chExt cx="5957307" cy="3767378"/>
          </a:xfrm>
        </p:grpSpPr>
        <p:sp>
          <p:nvSpPr>
            <p:cNvPr id="20" name="Suapvalintas stačiakampis 19"/>
            <p:cNvSpPr/>
            <p:nvPr/>
          </p:nvSpPr>
          <p:spPr>
            <a:xfrm>
              <a:off x="1319987" y="1059298"/>
              <a:ext cx="5957306" cy="1221636"/>
            </a:xfrm>
            <a:prstGeom prst="roundRect">
              <a:avLst/>
            </a:prstGeom>
            <a:ln/>
          </p:spPr>
          <p:style>
            <a:lnRef idx="2">
              <a:schemeClr val="accent6"/>
            </a:lnRef>
            <a:fillRef idx="1">
              <a:schemeClr val="lt1"/>
            </a:fillRef>
            <a:effectRef idx="0">
              <a:schemeClr val="accent6"/>
            </a:effectRef>
            <a:fontRef idx="minor">
              <a:schemeClr val="dk1"/>
            </a:fontRef>
          </p:style>
        </p:sp>
        <p:sp>
          <p:nvSpPr>
            <p:cNvPr id="22" name="Suapvalintas stačiakampis 21"/>
            <p:cNvSpPr/>
            <p:nvPr/>
          </p:nvSpPr>
          <p:spPr>
            <a:xfrm>
              <a:off x="1319986" y="3150746"/>
              <a:ext cx="5957307" cy="1675930"/>
            </a:xfrm>
            <a:prstGeom prst="roundRect">
              <a:avLst/>
            </a:prstGeom>
            <a:ln/>
          </p:spPr>
          <p:style>
            <a:lnRef idx="2">
              <a:schemeClr val="accent6"/>
            </a:lnRef>
            <a:fillRef idx="1">
              <a:schemeClr val="lt1"/>
            </a:fillRef>
            <a:effectRef idx="0">
              <a:schemeClr val="accent6"/>
            </a:effectRef>
            <a:fontRef idx="minor">
              <a:schemeClr val="dk1"/>
            </a:fontRef>
          </p:style>
          <p:txBody>
            <a:bodyPr anchor="ctr"/>
            <a:lstStyle/>
            <a:p>
              <a:endParaRPr lang="lt-LT" sz="1600" dirty="0">
                <a:solidFill>
                  <a:prstClr val="black"/>
                </a:solidFill>
                <a:latin typeface="Trebuchet MS" panose="020B0603020202020204" pitchFamily="34" charset="0"/>
                <a:cs typeface="Arial" panose="020B0604020202020204" pitchFamily="34" charset="0"/>
              </a:endParaRPr>
            </a:p>
            <a:p>
              <a:endParaRPr lang="lt-LT" sz="1600" dirty="0">
                <a:solidFill>
                  <a:prstClr val="black"/>
                </a:solidFill>
                <a:latin typeface="Trebuchet MS" panose="020B0603020202020204" pitchFamily="34" charset="0"/>
                <a:cs typeface="Arial" panose="020B0604020202020204" pitchFamily="34" charset="0"/>
              </a:endParaRPr>
            </a:p>
            <a:p>
              <a:pPr marL="285750" indent="-285750">
                <a:buFont typeface="Arial" panose="020B0604020202020204" pitchFamily="34" charset="0"/>
                <a:buChar char="•"/>
              </a:pPr>
              <a:r>
                <a:rPr lang="lt-LT" sz="1600" b="1" dirty="0">
                  <a:solidFill>
                    <a:srgbClr val="000000"/>
                  </a:solidFill>
                  <a:latin typeface="Trebuchet MS" panose="020B0603020202020204" pitchFamily="34" charset="0"/>
                  <a:cs typeface="Arial" panose="020B0604020202020204" pitchFamily="34" charset="0"/>
                </a:rPr>
                <a:t>Pajamų neapskaitymas ir mokesčių, susijusių su darbo santykiais, vengimas</a:t>
              </a:r>
              <a:r>
                <a:rPr lang="en-US" sz="1600" b="1" dirty="0">
                  <a:solidFill>
                    <a:srgbClr val="000000"/>
                  </a:solidFill>
                  <a:latin typeface="Trebuchet MS" panose="020B0603020202020204" pitchFamily="34" charset="0"/>
                  <a:cs typeface="Arial" panose="020B0604020202020204" pitchFamily="34" charset="0"/>
                </a:rPr>
                <a:t>;</a:t>
              </a:r>
            </a:p>
            <a:p>
              <a:pPr marL="285750" indent="-285750">
                <a:buFont typeface="Arial" panose="020B0604020202020204" pitchFamily="34" charset="0"/>
                <a:buChar char="•"/>
              </a:pPr>
              <a:r>
                <a:rPr lang="lt-LT" sz="1600" b="1" dirty="0">
                  <a:solidFill>
                    <a:srgbClr val="000000"/>
                  </a:solidFill>
                  <a:latin typeface="Trebuchet MS" panose="020B0603020202020204" pitchFamily="34" charset="0"/>
                  <a:cs typeface="Arial" panose="020B0604020202020204" pitchFamily="34" charset="0"/>
                </a:rPr>
                <a:t>Turgavietės, taksi, grožio ir kt. paslaugos </a:t>
              </a:r>
              <a:endParaRPr lang="lt-LT" sz="1600" b="1" dirty="0" smtClean="0">
                <a:solidFill>
                  <a:srgbClr val="000000"/>
                </a:solidFill>
                <a:latin typeface="Trebuchet MS" panose="020B0603020202020204" pitchFamily="34" charset="0"/>
                <a:cs typeface="Arial" panose="020B0604020202020204" pitchFamily="34" charset="0"/>
              </a:endParaRPr>
            </a:p>
            <a:p>
              <a:pPr marL="285750" indent="-285750">
                <a:buFont typeface="Arial" panose="020B0604020202020204" pitchFamily="34" charset="0"/>
                <a:buChar char="•"/>
              </a:pPr>
              <a:r>
                <a:rPr lang="lt-LT" sz="1600" b="1" dirty="0">
                  <a:solidFill>
                    <a:srgbClr val="000000"/>
                  </a:solidFill>
                  <a:latin typeface="Trebuchet MS" panose="020B0603020202020204" pitchFamily="34" charset="0"/>
                  <a:cs typeface="Arial" panose="020B0604020202020204" pitchFamily="34" charset="0"/>
                </a:rPr>
                <a:t>Prekyba ir kt. veikla elektroninėje erdvėje</a:t>
              </a:r>
            </a:p>
            <a:p>
              <a:pPr marL="285750" indent="-285750">
                <a:buFont typeface="Arial" panose="020B0604020202020204" pitchFamily="34" charset="0"/>
                <a:buChar char="•"/>
              </a:pPr>
              <a:r>
                <a:rPr lang="lt-LT" sz="1600" b="1" dirty="0" smtClean="0">
                  <a:solidFill>
                    <a:prstClr val="black"/>
                  </a:solidFill>
                  <a:latin typeface="Trebuchet MS" panose="020B0603020202020204" pitchFamily="34" charset="0"/>
                </a:rPr>
                <a:t>Pelno </a:t>
              </a:r>
              <a:r>
                <a:rPr lang="lt-LT" sz="1600" dirty="0">
                  <a:solidFill>
                    <a:prstClr val="black"/>
                  </a:solidFill>
                  <a:latin typeface="Trebuchet MS" panose="020B0603020202020204" pitchFamily="34" charset="0"/>
                </a:rPr>
                <a:t>mokesčio vengimas;</a:t>
              </a:r>
            </a:p>
            <a:p>
              <a:pPr marL="285750" indent="-285750">
                <a:buFont typeface="Arial" panose="020B0604020202020204" pitchFamily="34" charset="0"/>
                <a:buChar char="•"/>
              </a:pPr>
              <a:r>
                <a:rPr lang="lt-LT" sz="1600" b="1" dirty="0">
                  <a:solidFill>
                    <a:prstClr val="black"/>
                  </a:solidFill>
                  <a:latin typeface="Trebuchet MS" panose="020B0603020202020204" pitchFamily="34" charset="0"/>
                </a:rPr>
                <a:t>Akcizų </a:t>
              </a:r>
              <a:r>
                <a:rPr lang="lt-LT" sz="1600" dirty="0">
                  <a:solidFill>
                    <a:prstClr val="black"/>
                  </a:solidFill>
                  <a:latin typeface="Trebuchet MS" panose="020B0603020202020204" pitchFamily="34" charset="0"/>
                </a:rPr>
                <a:t>vengimas ir nelegali akcizais apmokestinamų prekių apyvarta;</a:t>
              </a:r>
            </a:p>
            <a:p>
              <a:pPr marL="285750" indent="-285750">
                <a:buFont typeface="Arial" panose="020B0604020202020204" pitchFamily="34" charset="0"/>
                <a:buChar char="•"/>
              </a:pPr>
              <a:r>
                <a:rPr lang="lt-LT" sz="1600" b="1" dirty="0">
                  <a:solidFill>
                    <a:prstClr val="black"/>
                  </a:solidFill>
                  <a:latin typeface="Trebuchet MS" panose="020B0603020202020204" pitchFamily="34" charset="0"/>
                </a:rPr>
                <a:t>Individualios veiklos</a:t>
              </a:r>
              <a:r>
                <a:rPr lang="lt-LT" sz="1600" dirty="0">
                  <a:solidFill>
                    <a:prstClr val="black"/>
                  </a:solidFill>
                  <a:latin typeface="Trebuchet MS" panose="020B0603020202020204" pitchFamily="34" charset="0"/>
                </a:rPr>
                <a:t> pajamų neapskaitymas;</a:t>
              </a:r>
            </a:p>
            <a:p>
              <a:pPr marL="285750" indent="-285750">
                <a:buFont typeface="Arial" panose="020B0604020202020204" pitchFamily="34" charset="0"/>
                <a:buChar char="•"/>
              </a:pPr>
              <a:r>
                <a:rPr lang="lt-LT" sz="1600" b="1" dirty="0">
                  <a:solidFill>
                    <a:prstClr val="black"/>
                  </a:solidFill>
                  <a:latin typeface="Trebuchet MS" panose="020B0603020202020204" pitchFamily="34" charset="0"/>
                </a:rPr>
                <a:t>Gyventojų</a:t>
              </a:r>
              <a:r>
                <a:rPr lang="lt-LT" sz="1600" dirty="0">
                  <a:solidFill>
                    <a:prstClr val="black"/>
                  </a:solidFill>
                  <a:latin typeface="Trebuchet MS" panose="020B0603020202020204" pitchFamily="34" charset="0"/>
                </a:rPr>
                <a:t> vengimas apskaičiuoti, deklaruoti ir mokėti mokesčius</a:t>
              </a:r>
              <a:r>
                <a:rPr lang="lt-LT" sz="1600" dirty="0" smtClean="0">
                  <a:solidFill>
                    <a:prstClr val="black"/>
                  </a:solidFill>
                  <a:latin typeface="Trebuchet MS" panose="020B0603020202020204" pitchFamily="34" charset="0"/>
                </a:rPr>
                <a:t>;</a:t>
              </a:r>
              <a:endParaRPr lang="lt-LT" sz="1600" dirty="0">
                <a:solidFill>
                  <a:prstClr val="black"/>
                </a:solidFill>
              </a:endParaRPr>
            </a:p>
            <a:p>
              <a:endParaRPr lang="lt-LT" sz="1600" dirty="0">
                <a:solidFill>
                  <a:prstClr val="black"/>
                </a:solidFill>
              </a:endParaRPr>
            </a:p>
            <a:p>
              <a:endParaRPr lang="lt-LT" sz="1600" dirty="0">
                <a:solidFill>
                  <a:prstClr val="black"/>
                </a:solidFill>
                <a:cs typeface="Arial" panose="020B0604020202020204" pitchFamily="34" charset="0"/>
              </a:endParaRPr>
            </a:p>
          </p:txBody>
        </p:sp>
        <p:sp>
          <p:nvSpPr>
            <p:cNvPr id="28" name="TextBox 27"/>
            <p:cNvSpPr txBox="1"/>
            <p:nvPr/>
          </p:nvSpPr>
          <p:spPr>
            <a:xfrm>
              <a:off x="1415060" y="1073518"/>
              <a:ext cx="5295796" cy="10495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defRPr/>
              </a:pPr>
              <a:r>
                <a:rPr lang="lt-LT" sz="1600" b="1" dirty="0">
                  <a:solidFill>
                    <a:prstClr val="black"/>
                  </a:solidFill>
                  <a:latin typeface="Trebuchet MS" panose="020B0603020202020204" pitchFamily="34" charset="0"/>
                  <a:cs typeface="Arial" panose="020B0604020202020204" pitchFamily="34" charset="0"/>
                </a:rPr>
                <a:t>Statyba</a:t>
              </a:r>
              <a:r>
                <a:rPr lang="lt-LT" sz="1600" dirty="0">
                  <a:solidFill>
                    <a:prstClr val="black"/>
                  </a:solidFill>
                  <a:latin typeface="Trebuchet MS" panose="020B0603020202020204" pitchFamily="34" charset="0"/>
                  <a:cs typeface="Arial" panose="020B0604020202020204" pitchFamily="34" charset="0"/>
                </a:rPr>
                <a:t>, prekyba statybinėmis medžiagomis, NT operacijos;</a:t>
              </a:r>
            </a:p>
            <a:p>
              <a:pPr marL="285750" indent="-285750">
                <a:buFont typeface="Arial" panose="020B0604020202020204" pitchFamily="34" charset="0"/>
                <a:buChar char="•"/>
                <a:defRPr/>
              </a:pPr>
              <a:r>
                <a:rPr lang="lt-LT" sz="1600" dirty="0">
                  <a:solidFill>
                    <a:prstClr val="black"/>
                  </a:solidFill>
                  <a:latin typeface="Trebuchet MS" panose="020B0603020202020204" pitchFamily="34" charset="0"/>
                  <a:cs typeface="Arial" panose="020B0604020202020204" pitchFamily="34" charset="0"/>
                </a:rPr>
                <a:t>Naudotų </a:t>
              </a:r>
              <a:r>
                <a:rPr lang="lt-LT" sz="1600" b="1" dirty="0">
                  <a:solidFill>
                    <a:prstClr val="black"/>
                  </a:solidFill>
                  <a:latin typeface="Trebuchet MS" panose="020B0603020202020204" pitchFamily="34" charset="0"/>
                  <a:cs typeface="Arial" panose="020B0604020202020204" pitchFamily="34" charset="0"/>
                </a:rPr>
                <a:t>automobilių </a:t>
              </a:r>
              <a:r>
                <a:rPr lang="lt-LT" sz="1600" dirty="0">
                  <a:solidFill>
                    <a:prstClr val="black"/>
                  </a:solidFill>
                  <a:latin typeface="Trebuchet MS" panose="020B0603020202020204" pitchFamily="34" charset="0"/>
                  <a:cs typeface="Arial" panose="020B0604020202020204" pitchFamily="34" charset="0"/>
                </a:rPr>
                <a:t>prekyba, remontas, autodetalių prekyba;</a:t>
              </a:r>
            </a:p>
            <a:p>
              <a:pPr marL="285750" indent="-285750">
                <a:buFont typeface="Arial" panose="020B0604020202020204" pitchFamily="34" charset="0"/>
                <a:buChar char="•"/>
                <a:defRPr/>
              </a:pPr>
              <a:r>
                <a:rPr lang="lt-LT" sz="1600" dirty="0">
                  <a:solidFill>
                    <a:prstClr val="black"/>
                  </a:solidFill>
                  <a:latin typeface="Trebuchet MS" panose="020B0603020202020204" pitchFamily="34" charset="0"/>
                  <a:cs typeface="Arial" panose="020B0604020202020204" pitchFamily="34" charset="0"/>
                </a:rPr>
                <a:t>Viešojo </a:t>
              </a:r>
              <a:r>
                <a:rPr lang="lt-LT" sz="1600" b="1" dirty="0">
                  <a:solidFill>
                    <a:prstClr val="black"/>
                  </a:solidFill>
                  <a:latin typeface="Trebuchet MS" panose="020B0603020202020204" pitchFamily="34" charset="0"/>
                  <a:cs typeface="Arial" panose="020B0604020202020204" pitchFamily="34" charset="0"/>
                </a:rPr>
                <a:t>maitinimo</a:t>
              </a:r>
              <a:r>
                <a:rPr lang="lt-LT" sz="1600" dirty="0">
                  <a:solidFill>
                    <a:prstClr val="black"/>
                  </a:solidFill>
                  <a:latin typeface="Trebuchet MS" panose="020B0603020202020204" pitchFamily="34" charset="0"/>
                  <a:cs typeface="Arial" panose="020B0604020202020204" pitchFamily="34" charset="0"/>
                </a:rPr>
                <a:t>/</a:t>
              </a:r>
              <a:r>
                <a:rPr lang="lt-LT" sz="1600" b="1" dirty="0">
                  <a:solidFill>
                    <a:prstClr val="black"/>
                  </a:solidFill>
                  <a:latin typeface="Trebuchet MS" panose="020B0603020202020204" pitchFamily="34" charset="0"/>
                  <a:cs typeface="Arial" panose="020B0604020202020204" pitchFamily="34" charset="0"/>
                </a:rPr>
                <a:t>apgyvendinimo</a:t>
              </a:r>
              <a:r>
                <a:rPr lang="lt-LT" sz="1600" dirty="0">
                  <a:solidFill>
                    <a:prstClr val="black"/>
                  </a:solidFill>
                  <a:latin typeface="Trebuchet MS" panose="020B0603020202020204" pitchFamily="34" charset="0"/>
                  <a:cs typeface="Arial" panose="020B0604020202020204" pitchFamily="34" charset="0"/>
                </a:rPr>
                <a:t> paslaugos;</a:t>
              </a:r>
            </a:p>
            <a:p>
              <a:pPr marL="285750" indent="-285750">
                <a:buFont typeface="Arial" panose="020B0604020202020204" pitchFamily="34" charset="0"/>
                <a:buChar char="•"/>
                <a:defRPr/>
              </a:pPr>
              <a:r>
                <a:rPr lang="lt-LT" sz="1600" b="1" dirty="0">
                  <a:solidFill>
                    <a:prstClr val="black"/>
                  </a:solidFill>
                  <a:latin typeface="Trebuchet MS" panose="020B0603020202020204" pitchFamily="34" charset="0"/>
                  <a:cs typeface="Arial" panose="020B0604020202020204" pitchFamily="34" charset="0"/>
                </a:rPr>
                <a:t>Odontologijo</a:t>
              </a:r>
              <a:r>
                <a:rPr lang="lt-LT" sz="1600" dirty="0">
                  <a:solidFill>
                    <a:prstClr val="black"/>
                  </a:solidFill>
                  <a:latin typeface="Trebuchet MS" panose="020B0603020202020204" pitchFamily="34" charset="0"/>
                  <a:cs typeface="Arial" panose="020B0604020202020204" pitchFamily="34" charset="0"/>
                </a:rPr>
                <a:t>s paslaugos. </a:t>
              </a:r>
            </a:p>
            <a:p>
              <a:pPr marL="285750" indent="-285750">
                <a:buFont typeface="Arial" panose="020B0604020202020204" pitchFamily="34" charset="0"/>
                <a:buChar char="•"/>
                <a:defRPr/>
              </a:pPr>
              <a:r>
                <a:rPr lang="en-US" sz="1600" b="1" dirty="0" smtClean="0">
                  <a:solidFill>
                    <a:prstClr val="black"/>
                  </a:solidFill>
                  <a:latin typeface="Trebuchet MS" panose="020B0603020202020204" pitchFamily="34" charset="0"/>
                  <a:cs typeface="Arial" panose="020B0604020202020204" pitchFamily="34" charset="0"/>
                </a:rPr>
                <a:t>PVM </a:t>
              </a:r>
              <a:r>
                <a:rPr lang="en-US" sz="1600" b="1" dirty="0" err="1">
                  <a:solidFill>
                    <a:prstClr val="black"/>
                  </a:solidFill>
                  <a:latin typeface="Trebuchet MS" panose="020B0603020202020204" pitchFamily="34" charset="0"/>
                  <a:cs typeface="Arial" panose="020B0604020202020204" pitchFamily="34" charset="0"/>
                </a:rPr>
                <a:t>vengimo</a:t>
              </a:r>
              <a:r>
                <a:rPr lang="en-US" sz="1600" b="1" dirty="0">
                  <a:solidFill>
                    <a:prstClr val="black"/>
                  </a:solidFill>
                  <a:latin typeface="Trebuchet MS" panose="020B0603020202020204" pitchFamily="34" charset="0"/>
                  <a:cs typeface="Arial" panose="020B0604020202020204" pitchFamily="34" charset="0"/>
                </a:rPr>
                <a:t> </a:t>
              </a:r>
              <a:r>
                <a:rPr lang="en-US" sz="1600" dirty="0" err="1">
                  <a:solidFill>
                    <a:prstClr val="black"/>
                  </a:solidFill>
                  <a:latin typeface="Trebuchet MS" panose="020B0603020202020204" pitchFamily="34" charset="0"/>
                  <a:cs typeface="Arial" panose="020B0604020202020204" pitchFamily="34" charset="0"/>
                </a:rPr>
                <a:t>rizikos</a:t>
              </a:r>
              <a:r>
                <a:rPr lang="en-US" sz="1600" dirty="0">
                  <a:solidFill>
                    <a:prstClr val="black"/>
                  </a:solidFill>
                  <a:latin typeface="Trebuchet MS" panose="020B0603020202020204" pitchFamily="34" charset="0"/>
                  <a:cs typeface="Arial" panose="020B0604020202020204" pitchFamily="34" charset="0"/>
                </a:rPr>
                <a:t> ma</a:t>
              </a:r>
              <a:r>
                <a:rPr lang="lt-LT" sz="1600" dirty="0">
                  <a:solidFill>
                    <a:prstClr val="black"/>
                  </a:solidFill>
                  <a:latin typeface="Trebuchet MS" panose="020B0603020202020204" pitchFamily="34" charset="0"/>
                  <a:cs typeface="Arial" panose="020B0604020202020204" pitchFamily="34" charset="0"/>
                </a:rPr>
                <a:t>žinimas; </a:t>
              </a:r>
            </a:p>
          </p:txBody>
        </p:sp>
      </p:grpSp>
      <p:pic>
        <p:nvPicPr>
          <p:cNvPr id="12" name="Paveikslėlis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17800" y="732327"/>
            <a:ext cx="1827336" cy="2284348"/>
          </a:xfrm>
          <a:prstGeom prst="rect">
            <a:avLst/>
          </a:prstGeom>
        </p:spPr>
      </p:pic>
      <p:pic>
        <p:nvPicPr>
          <p:cNvPr id="13" name="Paveikslėlis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49144" y="3104540"/>
            <a:ext cx="2215687" cy="1105382"/>
          </a:xfrm>
          <a:prstGeom prst="rect">
            <a:avLst/>
          </a:prstGeom>
        </p:spPr>
      </p:pic>
      <p:pic>
        <p:nvPicPr>
          <p:cNvPr id="15" name="Paveikslėlis 14"/>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xmlns="">
                  <a14:imgLayer r:embed="rId6">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11717967" y="2738773"/>
            <a:ext cx="527169" cy="1836915"/>
          </a:xfrm>
          <a:prstGeom prst="rect">
            <a:avLst/>
          </a:prstGeom>
        </p:spPr>
      </p:pic>
      <p:pic>
        <p:nvPicPr>
          <p:cNvPr id="21" name="Paveikslėlis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886635" y="4575689"/>
            <a:ext cx="2305365" cy="2282312"/>
          </a:xfrm>
          <a:prstGeom prst="rect">
            <a:avLst/>
          </a:prstGeom>
        </p:spPr>
      </p:pic>
      <p:pic>
        <p:nvPicPr>
          <p:cNvPr id="11" name="Paveikslėlis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44831" y="5887641"/>
            <a:ext cx="11747169" cy="970359"/>
          </a:xfrm>
          <a:prstGeom prst="rect">
            <a:avLst/>
          </a:prstGeom>
        </p:spPr>
      </p:pic>
      <p:sp>
        <p:nvSpPr>
          <p:cNvPr id="14" name="TextBox 13"/>
          <p:cNvSpPr txBox="1"/>
          <p:nvPr/>
        </p:nvSpPr>
        <p:spPr>
          <a:xfrm>
            <a:off x="4944362" y="2445176"/>
            <a:ext cx="3618242" cy="1430179"/>
          </a:xfrm>
          <a:prstGeom prst="roundRect">
            <a:avLst/>
          </a:prstGeom>
          <a:solidFill>
            <a:schemeClr val="bg1">
              <a:lumMod val="95000"/>
            </a:schemeClr>
          </a:solidFill>
          <a:ln>
            <a:solidFill>
              <a:srgbClr val="00693C"/>
            </a:solidFill>
          </a:ln>
        </p:spPr>
        <p:txBody>
          <a:bodyPr wrap="square" rtlCol="0">
            <a:spAutoFit/>
          </a:bodyPr>
          <a:lstStyle/>
          <a:p>
            <a:pPr algn="ctr">
              <a:spcBef>
                <a:spcPts val="600"/>
              </a:spcBef>
              <a:spcAft>
                <a:spcPts val="600"/>
              </a:spcAft>
            </a:pPr>
            <a:r>
              <a:rPr lang="lt-LT" b="1" dirty="0">
                <a:solidFill>
                  <a:srgbClr val="00693C"/>
                </a:solidFill>
                <a:latin typeface="Trebuchet MS" panose="020B0603020202020204" pitchFamily="34" charset="0"/>
              </a:rPr>
              <a:t>Bendras stebėsenos atvejų ir kontrolės veiksmų rezultatas</a:t>
            </a:r>
          </a:p>
          <a:p>
            <a:pPr algn="ctr">
              <a:spcBef>
                <a:spcPts val="600"/>
              </a:spcBef>
              <a:spcAft>
                <a:spcPts val="600"/>
              </a:spcAft>
            </a:pPr>
            <a:r>
              <a:rPr lang="lt-LT" sz="3200" b="1" dirty="0" smtClean="0">
                <a:solidFill>
                  <a:srgbClr val="C00000"/>
                </a:solidFill>
                <a:latin typeface="Trebuchet MS" panose="020B0603020202020204" pitchFamily="34" charset="0"/>
              </a:rPr>
              <a:t>140,3</a:t>
            </a:r>
            <a:r>
              <a:rPr lang="en-US" sz="3200" b="1" dirty="0" smtClean="0">
                <a:solidFill>
                  <a:srgbClr val="C00000"/>
                </a:solidFill>
                <a:latin typeface="Trebuchet MS" panose="020B0603020202020204" pitchFamily="34" charset="0"/>
              </a:rPr>
              <a:t> </a:t>
            </a:r>
            <a:r>
              <a:rPr lang="lt-LT" sz="3200" b="1" dirty="0">
                <a:solidFill>
                  <a:srgbClr val="00693C"/>
                </a:solidFill>
                <a:latin typeface="Trebuchet MS" panose="020B0603020202020204" pitchFamily="34" charset="0"/>
              </a:rPr>
              <a:t>mln. </a:t>
            </a:r>
            <a:r>
              <a:rPr lang="lt-LT" sz="2400" b="1" dirty="0" err="1">
                <a:solidFill>
                  <a:srgbClr val="00693C"/>
                </a:solidFill>
                <a:latin typeface="Trebuchet MS" panose="020B0603020202020204" pitchFamily="34" charset="0"/>
              </a:rPr>
              <a:t>Eur</a:t>
            </a:r>
            <a:endParaRPr lang="lt-LT" sz="2000" b="1" dirty="0">
              <a:solidFill>
                <a:srgbClr val="00693C"/>
              </a:solidFill>
              <a:latin typeface="Trebuchet MS" panose="020B0603020202020204" pitchFamily="34" charset="0"/>
            </a:endParaRPr>
          </a:p>
        </p:txBody>
      </p:sp>
    </p:spTree>
    <p:extLst>
      <p:ext uri="{BB962C8B-B14F-4D97-AF65-F5344CB8AC3E}">
        <p14:creationId xmlns:p14="http://schemas.microsoft.com/office/powerpoint/2010/main" xmlns="" val="10121378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xmlns="" id="{4A7E2F54-5BC4-4DEF-817C-447C93F957C6}"/>
              </a:ext>
            </a:extLst>
          </p:cNvPr>
          <p:cNvSpPr/>
          <p:nvPr/>
        </p:nvSpPr>
        <p:spPr>
          <a:xfrm>
            <a:off x="2" y="0"/>
            <a:ext cx="12192000" cy="6858000"/>
          </a:xfrm>
          <a:prstGeom prst="rect">
            <a:avLst/>
          </a:prstGeom>
          <a:solidFill>
            <a:srgbClr val="D3E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Stačiakampis: viršutiniai suapvalinti kampai 3">
            <a:extLst>
              <a:ext uri="{FF2B5EF4-FFF2-40B4-BE49-F238E27FC236}">
                <a16:creationId xmlns:a16="http://schemas.microsoft.com/office/drawing/2014/main" xmlns="" id="{95BF7286-B932-41AC-8052-7BA4C1577E42}"/>
              </a:ext>
            </a:extLst>
          </p:cNvPr>
          <p:cNvSpPr/>
          <p:nvPr/>
        </p:nvSpPr>
        <p:spPr>
          <a:xfrm rot="5400000">
            <a:off x="5071728" y="-3842850"/>
            <a:ext cx="1477928" cy="11621386"/>
          </a:xfrm>
          <a:prstGeom prst="round2SameRect">
            <a:avLst/>
          </a:prstGeom>
          <a:solidFill>
            <a:srgbClr val="006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ačiakampis 5">
            <a:extLst>
              <a:ext uri="{FF2B5EF4-FFF2-40B4-BE49-F238E27FC236}">
                <a16:creationId xmlns:a16="http://schemas.microsoft.com/office/drawing/2014/main" xmlns="" id="{090B688A-F189-4330-A67F-16B93F29FBC3}"/>
              </a:ext>
            </a:extLst>
          </p:cNvPr>
          <p:cNvSpPr/>
          <p:nvPr/>
        </p:nvSpPr>
        <p:spPr>
          <a:xfrm>
            <a:off x="1816394" y="1737010"/>
            <a:ext cx="9450695" cy="461665"/>
          </a:xfrm>
          <a:prstGeom prst="rect">
            <a:avLst/>
          </a:prstGeom>
        </p:spPr>
        <p:txBody>
          <a:bodyPr wrap="square">
            <a:spAutoFit/>
          </a:bodyPr>
          <a:lstStyle/>
          <a:p>
            <a:r>
              <a:rPr lang="en-US" sz="2000" dirty="0" smtClean="0">
                <a:solidFill>
                  <a:srgbClr val="D3E0D9"/>
                </a:solidFill>
                <a:latin typeface="Trebuchet MS" panose="020B0603020202020204" pitchFamily="34" charset="0"/>
              </a:rPr>
              <a:t>M</a:t>
            </a:r>
            <a:r>
              <a:rPr lang="lt-LT" sz="2000" dirty="0" err="1" smtClean="0">
                <a:solidFill>
                  <a:srgbClr val="D3E0D9"/>
                </a:solidFill>
                <a:latin typeface="Trebuchet MS" panose="020B0603020202020204" pitchFamily="34" charset="0"/>
              </a:rPr>
              <a:t>okestinės</a:t>
            </a:r>
            <a:r>
              <a:rPr lang="lt-LT" sz="2000" dirty="0" smtClean="0">
                <a:solidFill>
                  <a:srgbClr val="D3E0D9"/>
                </a:solidFill>
                <a:latin typeface="Trebuchet MS" panose="020B0603020202020204" pitchFamily="34" charset="0"/>
              </a:rPr>
              <a:t> </a:t>
            </a:r>
            <a:r>
              <a:rPr lang="lt-LT" sz="2000" dirty="0">
                <a:solidFill>
                  <a:srgbClr val="D3E0D9"/>
                </a:solidFill>
                <a:latin typeface="Trebuchet MS" panose="020B0603020202020204" pitchFamily="34" charset="0"/>
              </a:rPr>
              <a:t>pagalbos priemonės taikomos </a:t>
            </a:r>
            <a:r>
              <a:rPr lang="lt-LT" sz="2400" b="1" dirty="0">
                <a:solidFill>
                  <a:schemeClr val="bg1"/>
                </a:solidFill>
                <a:latin typeface="Trebuchet MS" panose="020B0603020202020204" pitchFamily="34" charset="0"/>
              </a:rPr>
              <a:t>76,1</a:t>
            </a:r>
            <a:r>
              <a:rPr lang="lt-LT" sz="2000" dirty="0">
                <a:solidFill>
                  <a:srgbClr val="D3E0D9"/>
                </a:solidFill>
                <a:latin typeface="Trebuchet MS" panose="020B0603020202020204" pitchFamily="34" charset="0"/>
              </a:rPr>
              <a:t> </a:t>
            </a:r>
            <a:r>
              <a:rPr lang="lt-LT" sz="2000" b="1" dirty="0">
                <a:solidFill>
                  <a:schemeClr val="bg1"/>
                </a:solidFill>
                <a:latin typeface="Trebuchet MS" panose="020B0603020202020204" pitchFamily="34" charset="0"/>
              </a:rPr>
              <a:t>tūkst. </a:t>
            </a:r>
            <a:r>
              <a:rPr lang="lt-LT" sz="2000" dirty="0">
                <a:solidFill>
                  <a:srgbClr val="D3E0D9"/>
                </a:solidFill>
                <a:latin typeface="Trebuchet MS" panose="020B0603020202020204" pitchFamily="34" charset="0"/>
              </a:rPr>
              <a:t>Lietuvos </a:t>
            </a:r>
            <a:r>
              <a:rPr lang="lt-LT" sz="2000" dirty="0" smtClean="0">
                <a:solidFill>
                  <a:srgbClr val="D3E0D9"/>
                </a:solidFill>
                <a:latin typeface="Trebuchet MS" panose="020B0603020202020204" pitchFamily="34" charset="0"/>
              </a:rPr>
              <a:t>įmonių</a:t>
            </a:r>
            <a:r>
              <a:rPr lang="en-US" sz="2000" dirty="0" smtClean="0">
                <a:solidFill>
                  <a:srgbClr val="D3E0D9"/>
                </a:solidFill>
                <a:latin typeface="Trebuchet MS" panose="020B0603020202020204" pitchFamily="34" charset="0"/>
              </a:rPr>
              <a:t>;</a:t>
            </a:r>
            <a:endParaRPr lang="lt-LT" sz="2800" b="1" dirty="0">
              <a:solidFill>
                <a:srgbClr val="00B050"/>
              </a:solidFill>
              <a:latin typeface="Trebuchet MS" panose="020B0603020202020204" pitchFamily="34" charset="0"/>
            </a:endParaRPr>
          </a:p>
        </p:txBody>
      </p:sp>
      <p:sp>
        <p:nvSpPr>
          <p:cNvPr id="7" name="Stačiakampis: viršutiniai suapvalinti kampai 6">
            <a:extLst>
              <a:ext uri="{FF2B5EF4-FFF2-40B4-BE49-F238E27FC236}">
                <a16:creationId xmlns:a16="http://schemas.microsoft.com/office/drawing/2014/main" xmlns="" id="{FE89ADB1-5664-40AC-A0EC-6072136719E0}"/>
              </a:ext>
            </a:extLst>
          </p:cNvPr>
          <p:cNvSpPr/>
          <p:nvPr/>
        </p:nvSpPr>
        <p:spPr>
          <a:xfrm rot="5400000">
            <a:off x="5071728" y="-2065892"/>
            <a:ext cx="1477928" cy="11621386"/>
          </a:xfrm>
          <a:prstGeom prst="round2SameRect">
            <a:avLst/>
          </a:prstGeom>
          <a:solidFill>
            <a:srgbClr val="006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t-LT" sz="2400" b="1" dirty="0">
              <a:solidFill>
                <a:srgbClr val="00B050"/>
              </a:solidFill>
              <a:latin typeface="Trebuchet MS" panose="020B0603020202020204" pitchFamily="34" charset="0"/>
            </a:endParaRPr>
          </a:p>
        </p:txBody>
      </p:sp>
      <p:sp>
        <p:nvSpPr>
          <p:cNvPr id="8" name="Stačiakampis: viršutiniai suapvalinti kampai 7">
            <a:extLst>
              <a:ext uri="{FF2B5EF4-FFF2-40B4-BE49-F238E27FC236}">
                <a16:creationId xmlns:a16="http://schemas.microsoft.com/office/drawing/2014/main" xmlns="" id="{D4BD7CBB-900D-45A7-A60A-5D925B9D552D}"/>
              </a:ext>
            </a:extLst>
          </p:cNvPr>
          <p:cNvSpPr/>
          <p:nvPr/>
        </p:nvSpPr>
        <p:spPr>
          <a:xfrm rot="5400000">
            <a:off x="5071728" y="-334899"/>
            <a:ext cx="1477928" cy="11621386"/>
          </a:xfrm>
          <a:prstGeom prst="round2SameRect">
            <a:avLst/>
          </a:prstGeom>
          <a:solidFill>
            <a:srgbClr val="006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tačiakampis 9">
            <a:extLst>
              <a:ext uri="{FF2B5EF4-FFF2-40B4-BE49-F238E27FC236}">
                <a16:creationId xmlns:a16="http://schemas.microsoft.com/office/drawing/2014/main" xmlns="" id="{96E09B31-F0D4-4796-A0AA-181EE2502490}"/>
              </a:ext>
            </a:extLst>
          </p:cNvPr>
          <p:cNvSpPr/>
          <p:nvPr/>
        </p:nvSpPr>
        <p:spPr>
          <a:xfrm>
            <a:off x="1942210" y="5060295"/>
            <a:ext cx="9324879" cy="830997"/>
          </a:xfrm>
          <a:prstGeom prst="rect">
            <a:avLst/>
          </a:prstGeom>
        </p:spPr>
        <p:txBody>
          <a:bodyPr wrap="square">
            <a:spAutoFit/>
          </a:bodyPr>
          <a:lstStyle/>
          <a:p>
            <a:pPr algn="just"/>
            <a:r>
              <a:rPr lang="lt-LT" sz="2000" dirty="0">
                <a:solidFill>
                  <a:srgbClr val="D3E0D9"/>
                </a:solidFill>
                <a:latin typeface="Trebuchet MS" panose="020B0603020202020204" pitchFamily="34" charset="0"/>
              </a:rPr>
              <a:t>Su įmonėmis sudaryta ir galioja </a:t>
            </a:r>
            <a:r>
              <a:rPr lang="lt-LT" sz="2400" b="1" dirty="0" smtClean="0">
                <a:solidFill>
                  <a:schemeClr val="bg1"/>
                </a:solidFill>
                <a:latin typeface="Trebuchet MS" panose="020B0603020202020204" pitchFamily="34" charset="0"/>
              </a:rPr>
              <a:t>8,5 </a:t>
            </a:r>
            <a:r>
              <a:rPr lang="lt-LT" sz="2400" b="1" dirty="0">
                <a:solidFill>
                  <a:schemeClr val="bg1"/>
                </a:solidFill>
                <a:latin typeface="Trebuchet MS" panose="020B0603020202020204" pitchFamily="34" charset="0"/>
              </a:rPr>
              <a:t>tūkst</a:t>
            </a:r>
            <a:r>
              <a:rPr lang="lt-LT" sz="2400" dirty="0">
                <a:solidFill>
                  <a:schemeClr val="bg1"/>
                </a:solidFill>
                <a:latin typeface="Trebuchet MS" panose="020B0603020202020204" pitchFamily="34" charset="0"/>
              </a:rPr>
              <a:t>.</a:t>
            </a:r>
            <a:r>
              <a:rPr lang="lt-LT" sz="2000" dirty="0">
                <a:solidFill>
                  <a:srgbClr val="D3E0D9"/>
                </a:solidFill>
                <a:latin typeface="Trebuchet MS" panose="020B0603020202020204" pitchFamily="34" charset="0"/>
              </a:rPr>
              <a:t> </a:t>
            </a:r>
            <a:r>
              <a:rPr lang="lt-LT" sz="2000" dirty="0" smtClean="0">
                <a:solidFill>
                  <a:srgbClr val="D3E0D9"/>
                </a:solidFill>
                <a:latin typeface="Trebuchet MS" panose="020B0603020202020204" pitchFamily="34" charset="0"/>
              </a:rPr>
              <a:t>mokestinės </a:t>
            </a:r>
            <a:r>
              <a:rPr lang="lt-LT" sz="2000" dirty="0">
                <a:solidFill>
                  <a:srgbClr val="D3E0D9"/>
                </a:solidFill>
                <a:latin typeface="Trebuchet MS" panose="020B0603020202020204" pitchFamily="34" charset="0"/>
              </a:rPr>
              <a:t>paskolos sutarčių </a:t>
            </a:r>
            <a:r>
              <a:rPr lang="lt-LT" sz="2400" b="1" dirty="0" smtClean="0">
                <a:solidFill>
                  <a:schemeClr val="bg1"/>
                </a:solidFill>
                <a:latin typeface="Trebuchet MS" panose="020B0603020202020204" pitchFamily="34" charset="0"/>
              </a:rPr>
              <a:t>506,7 </a:t>
            </a:r>
            <a:r>
              <a:rPr lang="lt-LT" sz="2400" b="1" dirty="0">
                <a:solidFill>
                  <a:schemeClr val="bg1"/>
                </a:solidFill>
                <a:latin typeface="Trebuchet MS" panose="020B0603020202020204" pitchFamily="34" charset="0"/>
              </a:rPr>
              <a:t>mln. </a:t>
            </a:r>
            <a:r>
              <a:rPr lang="lt-LT" sz="2400" b="1" dirty="0" err="1">
                <a:solidFill>
                  <a:schemeClr val="bg1"/>
                </a:solidFill>
                <a:latin typeface="Trebuchet MS" panose="020B0603020202020204" pitchFamily="34" charset="0"/>
              </a:rPr>
              <a:t>Eur</a:t>
            </a:r>
            <a:r>
              <a:rPr lang="lt-LT" sz="2400" dirty="0">
                <a:solidFill>
                  <a:srgbClr val="D3E0D9"/>
                </a:solidFill>
                <a:latin typeface="Trebuchet MS" panose="020B0603020202020204" pitchFamily="34" charset="0"/>
              </a:rPr>
              <a:t> </a:t>
            </a:r>
            <a:r>
              <a:rPr lang="lt-LT" sz="2000" dirty="0">
                <a:solidFill>
                  <a:srgbClr val="D3E0D9"/>
                </a:solidFill>
                <a:latin typeface="Trebuchet MS" panose="020B0603020202020204" pitchFamily="34" charset="0"/>
              </a:rPr>
              <a:t>sumai be palūkanų. </a:t>
            </a:r>
          </a:p>
        </p:txBody>
      </p:sp>
      <p:sp>
        <p:nvSpPr>
          <p:cNvPr id="12" name="Stačiakampis 11">
            <a:extLst>
              <a:ext uri="{FF2B5EF4-FFF2-40B4-BE49-F238E27FC236}">
                <a16:creationId xmlns:a16="http://schemas.microsoft.com/office/drawing/2014/main" xmlns="" id="{94618C35-55BD-4454-8998-C283DFF15BB1}"/>
              </a:ext>
            </a:extLst>
          </p:cNvPr>
          <p:cNvSpPr/>
          <p:nvPr/>
        </p:nvSpPr>
        <p:spPr>
          <a:xfrm>
            <a:off x="2" y="308740"/>
            <a:ext cx="12191998" cy="461665"/>
          </a:xfrm>
          <a:prstGeom prst="rect">
            <a:avLst/>
          </a:prstGeom>
        </p:spPr>
        <p:txBody>
          <a:bodyPr wrap="square">
            <a:spAutoFit/>
          </a:bodyPr>
          <a:lstStyle/>
          <a:p>
            <a:pPr algn="ctr"/>
            <a:r>
              <a:rPr lang="lt-LT" sz="2400" b="1" dirty="0">
                <a:solidFill>
                  <a:srgbClr val="00693C"/>
                </a:solidFill>
                <a:latin typeface="Trebuchet MS" panose="020B0603020202020204" pitchFamily="34" charset="0"/>
              </a:rPr>
              <a:t>VMI taikomos mokestinės pagalbos priemonės</a:t>
            </a:r>
          </a:p>
        </p:txBody>
      </p:sp>
      <p:pic>
        <p:nvPicPr>
          <p:cNvPr id="16" name="Paveikslėlis 15">
            <a:extLst>
              <a:ext uri="{FF2B5EF4-FFF2-40B4-BE49-F238E27FC236}">
                <a16:creationId xmlns:a16="http://schemas.microsoft.com/office/drawing/2014/main" xmlns="" id="{C8F491D5-6997-4504-A5DA-468BF2FD65C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2898" y="1413646"/>
            <a:ext cx="863009" cy="863009"/>
          </a:xfrm>
          <a:prstGeom prst="rect">
            <a:avLst/>
          </a:prstGeom>
        </p:spPr>
      </p:pic>
      <p:pic>
        <p:nvPicPr>
          <p:cNvPr id="18" name="Paveikslėlis 17">
            <a:extLst>
              <a:ext uri="{FF2B5EF4-FFF2-40B4-BE49-F238E27FC236}">
                <a16:creationId xmlns:a16="http://schemas.microsoft.com/office/drawing/2014/main" xmlns="" id="{8E177607-235E-4A6A-BE0A-4ECCCF1BB17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2897" y="5028423"/>
            <a:ext cx="863009" cy="863009"/>
          </a:xfrm>
          <a:prstGeom prst="rect">
            <a:avLst/>
          </a:prstGeom>
        </p:spPr>
      </p:pic>
      <p:pic>
        <p:nvPicPr>
          <p:cNvPr id="20" name="Paveikslėlis 19">
            <a:extLst>
              <a:ext uri="{FF2B5EF4-FFF2-40B4-BE49-F238E27FC236}">
                <a16:creationId xmlns:a16="http://schemas.microsoft.com/office/drawing/2014/main" xmlns="" id="{E6B1ADDB-249B-46F9-B743-7E3F432C257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2898" y="3225960"/>
            <a:ext cx="863009" cy="863009"/>
          </a:xfrm>
          <a:prstGeom prst="rect">
            <a:avLst/>
          </a:prstGeom>
        </p:spPr>
      </p:pic>
      <p:sp>
        <p:nvSpPr>
          <p:cNvPr id="14" name="Stačiakampis 13">
            <a:extLst>
              <a:ext uri="{FF2B5EF4-FFF2-40B4-BE49-F238E27FC236}">
                <a16:creationId xmlns:a16="http://schemas.microsoft.com/office/drawing/2014/main" xmlns="" id="{090B688A-F189-4330-A67F-16B93F29FBC3}"/>
              </a:ext>
            </a:extLst>
          </p:cNvPr>
          <p:cNvSpPr/>
          <p:nvPr/>
        </p:nvSpPr>
        <p:spPr>
          <a:xfrm>
            <a:off x="1816394" y="3311017"/>
            <a:ext cx="9450695" cy="830997"/>
          </a:xfrm>
          <a:prstGeom prst="rect">
            <a:avLst/>
          </a:prstGeom>
        </p:spPr>
        <p:txBody>
          <a:bodyPr wrap="square">
            <a:spAutoFit/>
          </a:bodyPr>
          <a:lstStyle/>
          <a:p>
            <a:pPr algn="just"/>
            <a:r>
              <a:rPr lang="lt-LT" sz="2400" b="1" dirty="0" smtClean="0">
                <a:solidFill>
                  <a:schemeClr val="bg1"/>
                </a:solidFill>
                <a:latin typeface="Trebuchet MS" panose="020B0603020202020204" pitchFamily="34" charset="0"/>
              </a:rPr>
              <a:t>19,7</a:t>
            </a:r>
            <a:r>
              <a:rPr lang="en-US" sz="2400" b="1" dirty="0" smtClean="0">
                <a:solidFill>
                  <a:schemeClr val="bg1"/>
                </a:solidFill>
                <a:latin typeface="Trebuchet MS" panose="020B0603020202020204" pitchFamily="34" charset="0"/>
              </a:rPr>
              <a:t> </a:t>
            </a:r>
            <a:r>
              <a:rPr lang="lt-LT" sz="2400" b="1" dirty="0" smtClean="0">
                <a:solidFill>
                  <a:schemeClr val="bg1"/>
                </a:solidFill>
                <a:latin typeface="Trebuchet MS" panose="020B0603020202020204" pitchFamily="34" charset="0"/>
              </a:rPr>
              <a:t>tūkst. </a:t>
            </a:r>
            <a:r>
              <a:rPr lang="lt-LT" sz="2000" dirty="0">
                <a:solidFill>
                  <a:srgbClr val="D3E0D9"/>
                </a:solidFill>
                <a:latin typeface="Trebuchet MS" panose="020B0603020202020204" pitchFamily="34" charset="0"/>
              </a:rPr>
              <a:t>į</a:t>
            </a:r>
            <a:r>
              <a:rPr lang="lt-LT" sz="2000" dirty="0" smtClean="0">
                <a:solidFill>
                  <a:srgbClr val="D3E0D9"/>
                </a:solidFill>
                <a:latin typeface="Trebuchet MS" panose="020B0603020202020204" pitchFamily="34" charset="0"/>
              </a:rPr>
              <a:t>monių</a:t>
            </a:r>
            <a:r>
              <a:rPr lang="lt-LT" sz="2000" dirty="0">
                <a:solidFill>
                  <a:srgbClr val="D3E0D9"/>
                </a:solidFill>
                <a:latin typeface="Trebuchet MS" panose="020B0603020202020204" pitchFamily="34" charset="0"/>
              </a:rPr>
              <a:t>, kurioms taikomos mokestinės pagalbos priemonės, mokestinė nepriemoka sudaro </a:t>
            </a:r>
            <a:r>
              <a:rPr lang="lt-LT" sz="2400" b="1" dirty="0" smtClean="0">
                <a:solidFill>
                  <a:schemeClr val="bg1"/>
                </a:solidFill>
                <a:latin typeface="Trebuchet MS" panose="020B0603020202020204" pitchFamily="34" charset="0"/>
              </a:rPr>
              <a:t>609,5 </a:t>
            </a:r>
            <a:r>
              <a:rPr lang="lt-LT" sz="2400" b="1" dirty="0">
                <a:solidFill>
                  <a:schemeClr val="bg1"/>
                </a:solidFill>
                <a:latin typeface="Trebuchet MS" panose="020B0603020202020204" pitchFamily="34" charset="0"/>
              </a:rPr>
              <a:t>mln. </a:t>
            </a:r>
            <a:r>
              <a:rPr lang="lt-LT" sz="2400" b="1" dirty="0" err="1" smtClean="0">
                <a:solidFill>
                  <a:schemeClr val="bg1"/>
                </a:solidFill>
                <a:latin typeface="Trebuchet MS" panose="020B0603020202020204" pitchFamily="34" charset="0"/>
              </a:rPr>
              <a:t>Eur</a:t>
            </a:r>
            <a:r>
              <a:rPr lang="lt-LT" sz="2400" b="1" dirty="0" smtClean="0">
                <a:solidFill>
                  <a:schemeClr val="bg1"/>
                </a:solidFill>
                <a:latin typeface="Trebuchet MS" panose="020B0603020202020204" pitchFamily="34" charset="0"/>
              </a:rPr>
              <a:t>.</a:t>
            </a:r>
            <a:endParaRPr lang="lt-LT" sz="3200" b="1"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xmlns="" val="20996578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p:cNvPicPr>
            <a:picLocks noChangeAspect="1"/>
          </p:cNvPicPr>
          <p:nvPr/>
        </p:nvPicPr>
        <p:blipFill rotWithShape="1">
          <a:blip r:embed="rId3" cstate="print">
            <a:duotone>
              <a:prstClr val="black"/>
              <a:srgbClr val="006A3C">
                <a:tint val="45000"/>
                <a:satMod val="400000"/>
              </a:srgbClr>
            </a:duotone>
            <a:extLst>
              <a:ext uri="{28A0092B-C50C-407E-A947-70E740481C1C}">
                <a14:useLocalDpi xmlns:a14="http://schemas.microsoft.com/office/drawing/2010/main" xmlns="" val="0"/>
              </a:ext>
            </a:extLst>
          </a:blip>
          <a:srcRect r="1257"/>
          <a:stretch/>
        </p:blipFill>
        <p:spPr>
          <a:xfrm>
            <a:off x="-1" y="0"/>
            <a:ext cx="12242801" cy="6857999"/>
          </a:xfrm>
          <a:prstGeom prst="rect">
            <a:avLst/>
          </a:prstGeom>
        </p:spPr>
      </p:pic>
      <p:sp>
        <p:nvSpPr>
          <p:cNvPr id="3" name="Stačiakampis 2"/>
          <p:cNvSpPr/>
          <p:nvPr/>
        </p:nvSpPr>
        <p:spPr>
          <a:xfrm>
            <a:off x="0" y="0"/>
            <a:ext cx="12242801" cy="6858000"/>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Google Shape;126;p24"/>
          <p:cNvSpPr txBox="1">
            <a:spLocks noGrp="1"/>
          </p:cNvSpPr>
          <p:nvPr>
            <p:ph type="ctrTitle"/>
          </p:nvPr>
        </p:nvSpPr>
        <p:spPr>
          <a:xfrm>
            <a:off x="4298523" y="57150"/>
            <a:ext cx="7304197" cy="2596400"/>
          </a:xfrm>
          <a:prstGeom prst="rect">
            <a:avLst/>
          </a:prstGeom>
        </p:spPr>
        <p:txBody>
          <a:bodyPr spcFirstLastPara="1" vert="horz" wrap="square" lIns="121900" tIns="121900" rIns="121900" bIns="121900" rtlCol="0" anchor="b" anchorCtr="0">
            <a:noAutofit/>
          </a:bodyPr>
          <a:lstStyle/>
          <a:p>
            <a:pPr lvl="0" algn="r"/>
            <a:r>
              <a:rPr lang="lt-LT" sz="6600" kern="0" dirty="0" smtClean="0">
                <a:solidFill>
                  <a:srgbClr val="00693C"/>
                </a:solidFill>
                <a:latin typeface="Trebuchet MS" panose="020B0603020202020204" pitchFamily="34" charset="0"/>
              </a:rPr>
              <a:t>Kitos kryptys</a:t>
            </a:r>
            <a:endParaRPr lang="pt-BR" sz="6600" kern="0" dirty="0">
              <a:solidFill>
                <a:srgbClr val="00693C"/>
              </a:solidFill>
              <a:latin typeface="Trebuchet MS" panose="020B0603020202020204" pitchFamily="34" charset="0"/>
            </a:endParaRPr>
          </a:p>
        </p:txBody>
      </p:sp>
      <p:sp>
        <p:nvSpPr>
          <p:cNvPr id="11" name="Google Shape;127;p24"/>
          <p:cNvSpPr/>
          <p:nvPr/>
        </p:nvSpPr>
        <p:spPr>
          <a:xfrm rot="-5400000" flipH="1">
            <a:off x="10194762" y="1874708"/>
            <a:ext cx="3281680" cy="254665"/>
          </a:xfrm>
          <a:prstGeom prst="rect">
            <a:avLst/>
          </a:prstGeom>
          <a:solidFill>
            <a:srgbClr val="00693C"/>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xmlns="" val="33686842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08843F15-815A-447F-A288-1FD15E9F84FD}"/>
              </a:ext>
            </a:extLst>
          </p:cNvPr>
          <p:cNvSpPr/>
          <p:nvPr/>
        </p:nvSpPr>
        <p:spPr>
          <a:xfrm>
            <a:off x="0" y="-46"/>
            <a:ext cx="12192000" cy="6858046"/>
          </a:xfrm>
          <a:prstGeom prst="rect">
            <a:avLst/>
          </a:prstGeom>
          <a:solidFill>
            <a:srgbClr val="017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D40"/>
              </a:solidFill>
            </a:endParaRPr>
          </a:p>
        </p:txBody>
      </p:sp>
      <p:pic>
        <p:nvPicPr>
          <p:cNvPr id="11" name="Picture 10">
            <a:extLst>
              <a:ext uri="{FF2B5EF4-FFF2-40B4-BE49-F238E27FC236}">
                <a16:creationId xmlns:a16="http://schemas.microsoft.com/office/drawing/2014/main" xmlns="" id="{2D881EB8-6497-43E2-86D8-768EBC6E4DE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94049" y="0"/>
            <a:ext cx="10283786" cy="6858000"/>
          </a:xfrm>
          <a:prstGeom prst="rect">
            <a:avLst/>
          </a:prstGeom>
        </p:spPr>
      </p:pic>
      <p:sp>
        <p:nvSpPr>
          <p:cNvPr id="4" name="Rectangle 3">
            <a:extLst>
              <a:ext uri="{FF2B5EF4-FFF2-40B4-BE49-F238E27FC236}">
                <a16:creationId xmlns:a16="http://schemas.microsoft.com/office/drawing/2014/main" xmlns="" id="{3C520FC7-8B68-4D75-92A2-C07015145912}"/>
              </a:ext>
            </a:extLst>
          </p:cNvPr>
          <p:cNvSpPr/>
          <p:nvPr/>
        </p:nvSpPr>
        <p:spPr>
          <a:xfrm>
            <a:off x="764091" y="915719"/>
            <a:ext cx="5638751" cy="646331"/>
          </a:xfrm>
          <a:prstGeom prst="rect">
            <a:avLst/>
          </a:prstGeom>
        </p:spPr>
        <p:txBody>
          <a:bodyPr wrap="square">
            <a:spAutoFit/>
          </a:bodyPr>
          <a:lstStyle/>
          <a:p>
            <a:r>
              <a:rPr lang="lt-LT" sz="3600" b="1" dirty="0" smtClean="0">
                <a:solidFill>
                  <a:prstClr val="white"/>
                </a:solidFill>
                <a:latin typeface="Trebuchet MS" panose="020B0603020202020204" pitchFamily="34" charset="0"/>
              </a:rPr>
              <a:t>PRIVATŪS POREIKIAI</a:t>
            </a:r>
            <a:endParaRPr lang="en-US" sz="3600" b="1" dirty="0">
              <a:solidFill>
                <a:prstClr val="white"/>
              </a:solidFill>
              <a:latin typeface="Trebuchet MS" panose="020B0603020202020204" pitchFamily="34" charset="0"/>
            </a:endParaRPr>
          </a:p>
        </p:txBody>
      </p:sp>
      <p:sp>
        <p:nvSpPr>
          <p:cNvPr id="7" name="Stačiakampis 6">
            <a:extLst>
              <a:ext uri="{FF2B5EF4-FFF2-40B4-BE49-F238E27FC236}">
                <a16:creationId xmlns:a16="http://schemas.microsoft.com/office/drawing/2014/main" xmlns="" id="{2EB24678-2143-4A55-B6C5-053B0B998DB4}"/>
              </a:ext>
            </a:extLst>
          </p:cNvPr>
          <p:cNvSpPr/>
          <p:nvPr/>
        </p:nvSpPr>
        <p:spPr>
          <a:xfrm>
            <a:off x="2388326" y="2477815"/>
            <a:ext cx="5869302" cy="2554545"/>
          </a:xfrm>
          <a:prstGeom prst="rect">
            <a:avLst/>
          </a:prstGeom>
        </p:spPr>
        <p:txBody>
          <a:bodyPr wrap="square">
            <a:spAutoFit/>
          </a:bodyPr>
          <a:lstStyle/>
          <a:p>
            <a:pPr>
              <a:lnSpc>
                <a:spcPct val="200000"/>
              </a:lnSpc>
            </a:pPr>
            <a:r>
              <a:rPr lang="lt-LT" sz="4000" b="1" dirty="0">
                <a:solidFill>
                  <a:srgbClr val="92D050"/>
                </a:solidFill>
                <a:latin typeface="Trebuchet MS" panose="020B0603020202020204" pitchFamily="34" charset="0"/>
              </a:rPr>
              <a:t>41 tūkst. </a:t>
            </a:r>
            <a:r>
              <a:rPr lang="lt-LT" sz="4000" b="1" dirty="0" smtClean="0">
                <a:solidFill>
                  <a:srgbClr val="FF5640"/>
                </a:solidFill>
                <a:latin typeface="Trebuchet MS" panose="020B0603020202020204" pitchFamily="34" charset="0"/>
              </a:rPr>
              <a:t>įmonių</a:t>
            </a:r>
          </a:p>
          <a:p>
            <a:pPr>
              <a:lnSpc>
                <a:spcPct val="200000"/>
              </a:lnSpc>
            </a:pPr>
            <a:r>
              <a:rPr lang="lt-LT" sz="4000" b="1" dirty="0" smtClean="0">
                <a:solidFill>
                  <a:srgbClr val="92D050"/>
                </a:solidFill>
                <a:latin typeface="Trebuchet MS" panose="020B0603020202020204" pitchFamily="34" charset="0"/>
              </a:rPr>
              <a:t>118 </a:t>
            </a:r>
            <a:r>
              <a:rPr lang="lt-LT" sz="4000" b="1" dirty="0">
                <a:solidFill>
                  <a:srgbClr val="92D050"/>
                </a:solidFill>
                <a:latin typeface="Trebuchet MS" panose="020B0603020202020204" pitchFamily="34" charset="0"/>
              </a:rPr>
              <a:t>tūkst. </a:t>
            </a:r>
            <a:r>
              <a:rPr lang="lt-LT" sz="4000" b="1" dirty="0">
                <a:solidFill>
                  <a:srgbClr val="FF5640"/>
                </a:solidFill>
                <a:latin typeface="Trebuchet MS" panose="020B0603020202020204" pitchFamily="34" charset="0"/>
              </a:rPr>
              <a:t>automobilių</a:t>
            </a:r>
            <a:endParaRPr lang="en-US" sz="4000" b="1" dirty="0">
              <a:solidFill>
                <a:srgbClr val="FF5640"/>
              </a:solidFill>
              <a:latin typeface="Trebuchet MS" panose="020B0603020202020204" pitchFamily="34" charset="0"/>
            </a:endParaRPr>
          </a:p>
        </p:txBody>
      </p:sp>
      <p:pic>
        <p:nvPicPr>
          <p:cNvPr id="8" name="Paveikslėlis 7">
            <a:extLst>
              <a:ext uri="{FF2B5EF4-FFF2-40B4-BE49-F238E27FC236}">
                <a16:creationId xmlns:a16="http://schemas.microsoft.com/office/drawing/2014/main" xmlns="" id="{82C5C822-847A-49F4-ADDA-7BD353FF686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7397" y="2291119"/>
            <a:ext cx="1279255" cy="1279255"/>
          </a:xfrm>
          <a:prstGeom prst="rect">
            <a:avLst/>
          </a:prstGeom>
        </p:spPr>
      </p:pic>
      <p:pic>
        <p:nvPicPr>
          <p:cNvPr id="9" name="Paveikslėlis 8">
            <a:extLst>
              <a:ext uri="{FF2B5EF4-FFF2-40B4-BE49-F238E27FC236}">
                <a16:creationId xmlns:a16="http://schemas.microsoft.com/office/drawing/2014/main" xmlns="" id="{418A291F-FCDD-4013-83DE-5EC99D7C593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3177" y="4246863"/>
            <a:ext cx="1061544" cy="1061544"/>
          </a:xfrm>
          <a:prstGeom prst="rect">
            <a:avLst/>
          </a:prstGeom>
        </p:spPr>
      </p:pic>
    </p:spTree>
    <p:extLst>
      <p:ext uri="{BB962C8B-B14F-4D97-AF65-F5344CB8AC3E}">
        <p14:creationId xmlns:p14="http://schemas.microsoft.com/office/powerpoint/2010/main" xmlns="" val="2692258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17D41"/>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xmlns="" id="{9CEA30CF-0D18-4912-8F61-CB8471C6C5B7}"/>
              </a:ext>
            </a:extLst>
          </p:cNvPr>
          <p:cNvSpPr/>
          <p:nvPr/>
        </p:nvSpPr>
        <p:spPr>
          <a:xfrm>
            <a:off x="3128577" y="601941"/>
            <a:ext cx="7903313" cy="984885"/>
          </a:xfrm>
          <a:prstGeom prst="rect">
            <a:avLst/>
          </a:prstGeom>
        </p:spPr>
        <p:txBody>
          <a:bodyPr wrap="square">
            <a:spAutoFit/>
          </a:bodyPr>
          <a:lstStyle/>
          <a:p>
            <a:r>
              <a:rPr lang="lt-LT" dirty="0">
                <a:solidFill>
                  <a:prstClr val="white"/>
                </a:solidFill>
                <a:latin typeface="Trebuchet MS" panose="020B0603020202020204" pitchFamily="34" charset="0"/>
              </a:rPr>
              <a:t>VMI inicijavo </a:t>
            </a:r>
            <a:r>
              <a:rPr lang="lt-LT" sz="2000" b="1" dirty="0">
                <a:solidFill>
                  <a:prstClr val="white"/>
                </a:solidFill>
                <a:latin typeface="Trebuchet MS" panose="020B0603020202020204" pitchFamily="34" charset="0"/>
              </a:rPr>
              <a:t>190</a:t>
            </a:r>
            <a:r>
              <a:rPr lang="lt-LT" sz="2000" dirty="0">
                <a:solidFill>
                  <a:prstClr val="white"/>
                </a:solidFill>
                <a:latin typeface="Trebuchet MS" panose="020B0603020202020204" pitchFamily="34" charset="0"/>
              </a:rPr>
              <a:t>*</a:t>
            </a:r>
            <a:r>
              <a:rPr lang="lt-LT" dirty="0">
                <a:solidFill>
                  <a:prstClr val="white"/>
                </a:solidFill>
                <a:latin typeface="Trebuchet MS" panose="020B0603020202020204" pitchFamily="34" charset="0"/>
              </a:rPr>
              <a:t> įmonių stebėsenos / kontrolės veiksmų, kuriems atrinktos įmonės 2019 - 2021 m. įsigijo </a:t>
            </a:r>
            <a:r>
              <a:rPr lang="lt-LT" sz="2000" b="1" dirty="0">
                <a:solidFill>
                  <a:prstClr val="white"/>
                </a:solidFill>
                <a:latin typeface="Trebuchet MS" panose="020B0603020202020204" pitchFamily="34" charset="0"/>
              </a:rPr>
              <a:t>511</a:t>
            </a:r>
            <a:r>
              <a:rPr lang="lt-LT" dirty="0">
                <a:solidFill>
                  <a:prstClr val="white"/>
                </a:solidFill>
                <a:latin typeface="Trebuchet MS" panose="020B0603020202020204" pitchFamily="34" charset="0"/>
              </a:rPr>
              <a:t> </a:t>
            </a:r>
            <a:r>
              <a:rPr lang="lt-LT" dirty="0" smtClean="0">
                <a:solidFill>
                  <a:prstClr val="white"/>
                </a:solidFill>
                <a:latin typeface="Trebuchet MS" panose="020B0603020202020204" pitchFamily="34" charset="0"/>
              </a:rPr>
              <a:t>automobilių</a:t>
            </a:r>
            <a:r>
              <a:rPr lang="lt-LT" dirty="0">
                <a:solidFill>
                  <a:prstClr val="white"/>
                </a:solidFill>
                <a:latin typeface="Trebuchet MS" panose="020B0603020202020204" pitchFamily="34" charset="0"/>
              </a:rPr>
              <a:t>, kurių vertė </a:t>
            </a:r>
            <a:r>
              <a:rPr lang="lt-LT" b="1" dirty="0">
                <a:solidFill>
                  <a:prstClr val="white"/>
                </a:solidFill>
                <a:latin typeface="Trebuchet MS" panose="020B0603020202020204" pitchFamily="34" charset="0"/>
              </a:rPr>
              <a:t>&gt;50 </a:t>
            </a:r>
            <a:r>
              <a:rPr lang="lt-LT" b="1" dirty="0" smtClean="0">
                <a:solidFill>
                  <a:prstClr val="white"/>
                </a:solidFill>
                <a:latin typeface="Trebuchet MS" panose="020B0603020202020204" pitchFamily="34" charset="0"/>
              </a:rPr>
              <a:t>tūkst. </a:t>
            </a:r>
            <a:r>
              <a:rPr lang="lt-LT" b="1" dirty="0">
                <a:solidFill>
                  <a:prstClr val="white"/>
                </a:solidFill>
                <a:latin typeface="Trebuchet MS" panose="020B0603020202020204" pitchFamily="34" charset="0"/>
              </a:rPr>
              <a:t>€</a:t>
            </a:r>
            <a:r>
              <a:rPr lang="lt-LT" dirty="0">
                <a:solidFill>
                  <a:prstClr val="white"/>
                </a:solidFill>
                <a:latin typeface="Trebuchet MS" panose="020B0603020202020204" pitchFamily="34" charset="0"/>
              </a:rPr>
              <a:t>. Bendra šių automobilių suma - </a:t>
            </a:r>
            <a:r>
              <a:rPr lang="lt-LT" b="1" dirty="0">
                <a:solidFill>
                  <a:prstClr val="white"/>
                </a:solidFill>
                <a:latin typeface="Trebuchet MS" panose="020B0603020202020204" pitchFamily="34" charset="0"/>
              </a:rPr>
              <a:t>25,8 mln. €</a:t>
            </a:r>
            <a:r>
              <a:rPr lang="lt-LT" dirty="0">
                <a:solidFill>
                  <a:prstClr val="white"/>
                </a:solidFill>
                <a:latin typeface="Trebuchet MS" panose="020B0603020202020204" pitchFamily="34" charset="0"/>
              </a:rPr>
              <a:t>.</a:t>
            </a:r>
            <a:endParaRPr lang="en-US" dirty="0">
              <a:solidFill>
                <a:prstClr val="white"/>
              </a:solidFill>
              <a:latin typeface="Trebuchet MS" panose="020B0603020202020204" pitchFamily="34" charset="0"/>
            </a:endParaRPr>
          </a:p>
        </p:txBody>
      </p:sp>
      <p:sp>
        <p:nvSpPr>
          <p:cNvPr id="3" name="Stačiakampis 2">
            <a:extLst>
              <a:ext uri="{FF2B5EF4-FFF2-40B4-BE49-F238E27FC236}">
                <a16:creationId xmlns:a16="http://schemas.microsoft.com/office/drawing/2014/main" xmlns="" id="{AD6DB686-CB66-490D-A4C4-0A2177FBDFC3}"/>
              </a:ext>
            </a:extLst>
          </p:cNvPr>
          <p:cNvSpPr/>
          <p:nvPr/>
        </p:nvSpPr>
        <p:spPr>
          <a:xfrm>
            <a:off x="7419975" y="6282747"/>
            <a:ext cx="4705350" cy="461665"/>
          </a:xfrm>
          <a:prstGeom prst="rect">
            <a:avLst/>
          </a:prstGeom>
        </p:spPr>
        <p:txBody>
          <a:bodyPr wrap="square">
            <a:spAutoFit/>
          </a:bodyPr>
          <a:lstStyle/>
          <a:p>
            <a:r>
              <a:rPr lang="lt-LT" sz="1200" i="1" dirty="0">
                <a:solidFill>
                  <a:prstClr val="white"/>
                </a:solidFill>
                <a:latin typeface="Trebuchet MS" panose="020B0603020202020204" pitchFamily="34" charset="0"/>
              </a:rPr>
              <a:t>*daugiau kaip </a:t>
            </a:r>
            <a:r>
              <a:rPr lang="lt-LT" sz="1200" i="1" dirty="0" smtClean="0">
                <a:solidFill>
                  <a:prstClr val="white"/>
                </a:solidFill>
                <a:latin typeface="Trebuchet MS" panose="020B0603020202020204" pitchFamily="34" charset="0"/>
              </a:rPr>
              <a:t>pusė </a:t>
            </a:r>
            <a:r>
              <a:rPr lang="lt-LT" sz="1200" i="1" dirty="0">
                <a:solidFill>
                  <a:prstClr val="white"/>
                </a:solidFill>
                <a:latin typeface="Trebuchet MS" panose="020B0603020202020204" pitchFamily="34" charset="0"/>
              </a:rPr>
              <a:t>įmonių prieš įsigydamos automobilius, buvo įtrauktos į nuo Covid-19 pandemijos nukentėjusių įmonių sąrašus.</a:t>
            </a:r>
            <a:endParaRPr lang="en-US" sz="1200" i="1" dirty="0">
              <a:solidFill>
                <a:prstClr val="white"/>
              </a:solidFill>
              <a:latin typeface="Trebuchet MS" panose="020B0603020202020204" pitchFamily="34" charset="0"/>
            </a:endParaRPr>
          </a:p>
        </p:txBody>
      </p:sp>
      <p:sp>
        <p:nvSpPr>
          <p:cNvPr id="15" name="Stačiakampis 14">
            <a:extLst>
              <a:ext uri="{FF2B5EF4-FFF2-40B4-BE49-F238E27FC236}">
                <a16:creationId xmlns:a16="http://schemas.microsoft.com/office/drawing/2014/main" xmlns="" id="{FFBC0361-F250-4179-8EB2-B61A8528A173}"/>
              </a:ext>
            </a:extLst>
          </p:cNvPr>
          <p:cNvSpPr/>
          <p:nvPr/>
        </p:nvSpPr>
        <p:spPr>
          <a:xfrm>
            <a:off x="4428354" y="3557297"/>
            <a:ext cx="5753100" cy="707886"/>
          </a:xfrm>
          <a:prstGeom prst="rect">
            <a:avLst/>
          </a:prstGeom>
        </p:spPr>
        <p:txBody>
          <a:bodyPr wrap="square">
            <a:spAutoFit/>
          </a:bodyPr>
          <a:lstStyle/>
          <a:p>
            <a:r>
              <a:rPr lang="lt-LT" dirty="0">
                <a:solidFill>
                  <a:prstClr val="white"/>
                </a:solidFill>
                <a:latin typeface="Trebuchet MS" panose="020B0603020202020204" pitchFamily="34" charset="0"/>
              </a:rPr>
              <a:t>Iš </a:t>
            </a:r>
            <a:r>
              <a:rPr lang="lt-LT" sz="2000" b="1" dirty="0">
                <a:solidFill>
                  <a:prstClr val="white"/>
                </a:solidFill>
                <a:latin typeface="Trebuchet MS" panose="020B0603020202020204" pitchFamily="34" charset="0"/>
              </a:rPr>
              <a:t>266</a:t>
            </a:r>
            <a:r>
              <a:rPr lang="lt-LT" dirty="0">
                <a:solidFill>
                  <a:prstClr val="white"/>
                </a:solidFill>
                <a:latin typeface="Trebuchet MS" panose="020B0603020202020204" pitchFamily="34" charset="0"/>
              </a:rPr>
              <a:t> automobilių įmonėse naudojamų asmeniniais tikslais vos</a:t>
            </a:r>
            <a:r>
              <a:rPr lang="en-US" dirty="0">
                <a:solidFill>
                  <a:prstClr val="white"/>
                </a:solidFill>
                <a:latin typeface="Trebuchet MS" panose="020B0603020202020204" pitchFamily="34" charset="0"/>
              </a:rPr>
              <a:t> </a:t>
            </a:r>
            <a:r>
              <a:rPr lang="lt-LT" sz="2000" b="1" dirty="0">
                <a:solidFill>
                  <a:prstClr val="white"/>
                </a:solidFill>
                <a:latin typeface="Trebuchet MS" panose="020B0603020202020204" pitchFamily="34" charset="0"/>
              </a:rPr>
              <a:t>15 </a:t>
            </a:r>
            <a:r>
              <a:rPr lang="en-US" sz="2000" b="1" dirty="0">
                <a:solidFill>
                  <a:prstClr val="white"/>
                </a:solidFill>
                <a:latin typeface="Trebuchet MS" panose="020B0603020202020204" pitchFamily="34" charset="0"/>
              </a:rPr>
              <a:t>%</a:t>
            </a:r>
            <a:r>
              <a:rPr lang="lt-LT" dirty="0">
                <a:solidFill>
                  <a:prstClr val="white"/>
                </a:solidFill>
                <a:latin typeface="Trebuchet MS" panose="020B0603020202020204" pitchFamily="34" charset="0"/>
              </a:rPr>
              <a:t> buvo skaičiuojamos pajamos natūra</a:t>
            </a:r>
            <a:endParaRPr lang="en-US" dirty="0">
              <a:solidFill>
                <a:prstClr val="white"/>
              </a:solidFill>
              <a:latin typeface="Trebuchet MS" panose="020B0603020202020204" pitchFamily="34" charset="0"/>
            </a:endParaRPr>
          </a:p>
        </p:txBody>
      </p:sp>
      <p:sp>
        <p:nvSpPr>
          <p:cNvPr id="19" name="Stačiakampis 18">
            <a:extLst>
              <a:ext uri="{FF2B5EF4-FFF2-40B4-BE49-F238E27FC236}">
                <a16:creationId xmlns:a16="http://schemas.microsoft.com/office/drawing/2014/main" xmlns="" id="{5E2A5EC6-31C4-4D5F-9F0B-217DCEFB9BC7}"/>
              </a:ext>
            </a:extLst>
          </p:cNvPr>
          <p:cNvSpPr/>
          <p:nvPr/>
        </p:nvSpPr>
        <p:spPr>
          <a:xfrm>
            <a:off x="3126193" y="5054249"/>
            <a:ext cx="7339788" cy="584775"/>
          </a:xfrm>
          <a:prstGeom prst="rect">
            <a:avLst/>
          </a:prstGeom>
        </p:spPr>
        <p:txBody>
          <a:bodyPr wrap="square">
            <a:spAutoFit/>
          </a:bodyPr>
          <a:lstStyle/>
          <a:p>
            <a:r>
              <a:rPr lang="lt-LT" sz="3200" b="1" dirty="0">
                <a:solidFill>
                  <a:srgbClr val="92D050"/>
                </a:solidFill>
                <a:latin typeface="Trebuchet MS" panose="020B0603020202020204" pitchFamily="34" charset="0"/>
              </a:rPr>
              <a:t>84 MM </a:t>
            </a:r>
            <a:r>
              <a:rPr lang="lt-LT" dirty="0">
                <a:solidFill>
                  <a:prstClr val="white"/>
                </a:solidFill>
                <a:latin typeface="Trebuchet MS" panose="020B0603020202020204" pitchFamily="34" charset="0"/>
              </a:rPr>
              <a:t>jau papildomai deklaravo per </a:t>
            </a:r>
            <a:r>
              <a:rPr lang="lt-LT" sz="2400" b="1" dirty="0">
                <a:solidFill>
                  <a:prstClr val="white"/>
                </a:solidFill>
                <a:latin typeface="Trebuchet MS" panose="020B0603020202020204" pitchFamily="34" charset="0"/>
              </a:rPr>
              <a:t>0,54</a:t>
            </a:r>
            <a:r>
              <a:rPr lang="lt-LT" sz="2000" b="1" dirty="0">
                <a:solidFill>
                  <a:prstClr val="white"/>
                </a:solidFill>
                <a:latin typeface="Trebuchet MS" panose="020B0603020202020204" pitchFamily="34" charset="0"/>
              </a:rPr>
              <a:t> </a:t>
            </a:r>
            <a:r>
              <a:rPr lang="lt-LT" b="1" dirty="0">
                <a:solidFill>
                  <a:prstClr val="white"/>
                </a:solidFill>
                <a:latin typeface="Trebuchet MS" panose="020B0603020202020204" pitchFamily="34" charset="0"/>
              </a:rPr>
              <a:t>mln. € </a:t>
            </a:r>
            <a:r>
              <a:rPr lang="lt-LT" dirty="0">
                <a:solidFill>
                  <a:prstClr val="white"/>
                </a:solidFill>
                <a:latin typeface="Trebuchet MS" panose="020B0603020202020204" pitchFamily="34" charset="0"/>
              </a:rPr>
              <a:t>mokesčių!</a:t>
            </a:r>
            <a:endParaRPr lang="en-US" dirty="0">
              <a:solidFill>
                <a:prstClr val="white"/>
              </a:solidFill>
              <a:latin typeface="Trebuchet MS" panose="020B0603020202020204" pitchFamily="34" charset="0"/>
            </a:endParaRPr>
          </a:p>
        </p:txBody>
      </p:sp>
      <p:cxnSp>
        <p:nvCxnSpPr>
          <p:cNvPr id="23" name="Tiesioji rodyklės jungtis 22">
            <a:extLst>
              <a:ext uri="{FF2B5EF4-FFF2-40B4-BE49-F238E27FC236}">
                <a16:creationId xmlns:a16="http://schemas.microsoft.com/office/drawing/2014/main" xmlns="" id="{202BA247-A25B-41D9-ABBF-60753BDBC119}"/>
              </a:ext>
            </a:extLst>
          </p:cNvPr>
          <p:cNvCxnSpPr>
            <a:cxnSpLocks/>
          </p:cNvCxnSpPr>
          <p:nvPr/>
        </p:nvCxnSpPr>
        <p:spPr>
          <a:xfrm>
            <a:off x="3128577" y="3914578"/>
            <a:ext cx="12192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aveikslėlis 9">
            <a:extLst>
              <a:ext uri="{FF2B5EF4-FFF2-40B4-BE49-F238E27FC236}">
                <a16:creationId xmlns:a16="http://schemas.microsoft.com/office/drawing/2014/main" xmlns="" id="{B21A15E9-B86E-47AE-BF39-C45B887D0FB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00175" y="2627355"/>
            <a:ext cx="1586955" cy="1586955"/>
          </a:xfrm>
          <a:prstGeom prst="rect">
            <a:avLst/>
          </a:prstGeom>
        </p:spPr>
      </p:pic>
      <p:cxnSp>
        <p:nvCxnSpPr>
          <p:cNvPr id="24" name="Tiesioji jungtis 23">
            <a:extLst>
              <a:ext uri="{FF2B5EF4-FFF2-40B4-BE49-F238E27FC236}">
                <a16:creationId xmlns:a16="http://schemas.microsoft.com/office/drawing/2014/main" xmlns="" id="{61137B0D-CDF6-4122-804E-54492C8BEE18}"/>
              </a:ext>
            </a:extLst>
          </p:cNvPr>
          <p:cNvCxnSpPr/>
          <p:nvPr/>
        </p:nvCxnSpPr>
        <p:spPr>
          <a:xfrm>
            <a:off x="657224" y="2313702"/>
            <a:ext cx="108775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Tiesioji jungtis 25">
            <a:extLst>
              <a:ext uri="{FF2B5EF4-FFF2-40B4-BE49-F238E27FC236}">
                <a16:creationId xmlns:a16="http://schemas.microsoft.com/office/drawing/2014/main" xmlns="" id="{E8A02579-3299-4628-8B1F-82FB7C925856}"/>
              </a:ext>
            </a:extLst>
          </p:cNvPr>
          <p:cNvCxnSpPr/>
          <p:nvPr/>
        </p:nvCxnSpPr>
        <p:spPr>
          <a:xfrm>
            <a:off x="657224" y="4465485"/>
            <a:ext cx="108775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tačiakampis 12">
            <a:extLst>
              <a:ext uri="{FF2B5EF4-FFF2-40B4-BE49-F238E27FC236}">
                <a16:creationId xmlns:a16="http://schemas.microsoft.com/office/drawing/2014/main" xmlns="" id="{B835FE10-9EF0-4AD9-8FCA-F45F35C14E96}"/>
              </a:ext>
            </a:extLst>
          </p:cNvPr>
          <p:cNvSpPr/>
          <p:nvPr/>
        </p:nvSpPr>
        <p:spPr>
          <a:xfrm>
            <a:off x="1740644" y="1516704"/>
            <a:ext cx="906017" cy="584775"/>
          </a:xfrm>
          <a:prstGeom prst="rect">
            <a:avLst/>
          </a:prstGeom>
        </p:spPr>
        <p:txBody>
          <a:bodyPr wrap="none">
            <a:spAutoFit/>
          </a:bodyPr>
          <a:lstStyle/>
          <a:p>
            <a:r>
              <a:rPr lang="lt-LT" sz="3200" b="1" dirty="0">
                <a:solidFill>
                  <a:srgbClr val="92D050"/>
                </a:solidFill>
                <a:latin typeface="Trebuchet MS" panose="020B0603020202020204" pitchFamily="34" charset="0"/>
              </a:rPr>
              <a:t>511</a:t>
            </a:r>
            <a:endParaRPr lang="en-US" sz="3200" dirty="0">
              <a:solidFill>
                <a:srgbClr val="92D050"/>
              </a:solidFill>
              <a:latin typeface="Trebuchet MS" panose="020B0603020202020204" pitchFamily="34" charset="0"/>
            </a:endParaRPr>
          </a:p>
        </p:txBody>
      </p:sp>
      <p:pic>
        <p:nvPicPr>
          <p:cNvPr id="29" name="Paveikslėlis 28">
            <a:extLst>
              <a:ext uri="{FF2B5EF4-FFF2-40B4-BE49-F238E27FC236}">
                <a16:creationId xmlns:a16="http://schemas.microsoft.com/office/drawing/2014/main" xmlns="" id="{05B4E391-4D15-45B5-BC5D-6F31F3B4777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84052" y="348213"/>
            <a:ext cx="1219200" cy="1219200"/>
          </a:xfrm>
          <a:prstGeom prst="rect">
            <a:avLst/>
          </a:prstGeom>
        </p:spPr>
      </p:pic>
      <p:pic>
        <p:nvPicPr>
          <p:cNvPr id="30" name="Paveikslėlis 29">
            <a:extLst>
              <a:ext uri="{FF2B5EF4-FFF2-40B4-BE49-F238E27FC236}">
                <a16:creationId xmlns:a16="http://schemas.microsoft.com/office/drawing/2014/main" xmlns="" id="{D4320DDE-EFE4-443F-867E-F7A87D799E7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762765" y="4910409"/>
            <a:ext cx="861774" cy="861774"/>
          </a:xfrm>
          <a:prstGeom prst="rect">
            <a:avLst/>
          </a:prstGeom>
        </p:spPr>
      </p:pic>
      <p:pic>
        <p:nvPicPr>
          <p:cNvPr id="31" name="Paveikslėlis 30">
            <a:extLst>
              <a:ext uri="{FF2B5EF4-FFF2-40B4-BE49-F238E27FC236}">
                <a16:creationId xmlns:a16="http://schemas.microsoft.com/office/drawing/2014/main" xmlns="" id="{2625A386-38B0-440C-A497-2634B139892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9332" y="4910409"/>
            <a:ext cx="861774" cy="861774"/>
          </a:xfrm>
          <a:prstGeom prst="rect">
            <a:avLst/>
          </a:prstGeom>
        </p:spPr>
      </p:pic>
      <p:pic>
        <p:nvPicPr>
          <p:cNvPr id="32" name="Paveikslėlis 31">
            <a:extLst>
              <a:ext uri="{FF2B5EF4-FFF2-40B4-BE49-F238E27FC236}">
                <a16:creationId xmlns:a16="http://schemas.microsoft.com/office/drawing/2014/main" xmlns="" id="{E4EE6F07-AFC8-4092-BC96-5EBF36FBFF7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20015" y="4910409"/>
            <a:ext cx="861774" cy="861774"/>
          </a:xfrm>
          <a:prstGeom prst="rect">
            <a:avLst/>
          </a:prstGeom>
        </p:spPr>
      </p:pic>
    </p:spTree>
    <p:extLst>
      <p:ext uri="{BB962C8B-B14F-4D97-AF65-F5344CB8AC3E}">
        <p14:creationId xmlns:p14="http://schemas.microsoft.com/office/powerpoint/2010/main" xmlns="" val="8869534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17D41"/>
        </a:solidFill>
        <a:effectLst/>
      </p:bgPr>
    </p:bg>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xmlns="" id="{2EB24678-2143-4A55-B6C5-053B0B998DB4}"/>
              </a:ext>
            </a:extLst>
          </p:cNvPr>
          <p:cNvSpPr/>
          <p:nvPr/>
        </p:nvSpPr>
        <p:spPr>
          <a:xfrm>
            <a:off x="1519403" y="456722"/>
            <a:ext cx="3158237" cy="738664"/>
          </a:xfrm>
          <a:prstGeom prst="rect">
            <a:avLst/>
          </a:prstGeom>
        </p:spPr>
        <p:txBody>
          <a:bodyPr wrap="none">
            <a:spAutoFit/>
          </a:bodyPr>
          <a:lstStyle/>
          <a:p>
            <a:pPr algn="ctr"/>
            <a:r>
              <a:rPr lang="lt-LT" dirty="0">
                <a:solidFill>
                  <a:prstClr val="white"/>
                </a:solidFill>
                <a:latin typeface="Trebuchet MS" panose="020B0603020202020204" pitchFamily="34" charset="0"/>
              </a:rPr>
              <a:t>VMI išsiuntė </a:t>
            </a:r>
            <a:r>
              <a:rPr lang="lt-LT" sz="2400" b="1" dirty="0">
                <a:solidFill>
                  <a:srgbClr val="92D050"/>
                </a:solidFill>
                <a:latin typeface="Trebuchet MS" panose="020B0603020202020204" pitchFamily="34" charset="0"/>
              </a:rPr>
              <a:t>18,6 tūkst.</a:t>
            </a:r>
            <a:r>
              <a:rPr lang="en-US" sz="2400" b="1" dirty="0">
                <a:solidFill>
                  <a:srgbClr val="92D050"/>
                </a:solidFill>
                <a:latin typeface="Trebuchet MS" panose="020B0603020202020204" pitchFamily="34" charset="0"/>
              </a:rPr>
              <a:t> </a:t>
            </a:r>
          </a:p>
          <a:p>
            <a:pPr algn="ctr"/>
            <a:r>
              <a:rPr lang="lt-LT" dirty="0">
                <a:solidFill>
                  <a:prstClr val="white"/>
                </a:solidFill>
                <a:latin typeface="Trebuchet MS" panose="020B0603020202020204" pitchFamily="34" charset="0"/>
              </a:rPr>
              <a:t>klausimynų įmonėms.</a:t>
            </a:r>
            <a:endParaRPr lang="en-US" dirty="0">
              <a:solidFill>
                <a:prstClr val="white"/>
              </a:solidFill>
              <a:latin typeface="Trebuchet MS" panose="020B0603020202020204" pitchFamily="34" charset="0"/>
            </a:endParaRPr>
          </a:p>
        </p:txBody>
      </p:sp>
      <p:sp>
        <p:nvSpPr>
          <p:cNvPr id="6" name="Stačiakampis 5">
            <a:extLst>
              <a:ext uri="{FF2B5EF4-FFF2-40B4-BE49-F238E27FC236}">
                <a16:creationId xmlns:a16="http://schemas.microsoft.com/office/drawing/2014/main" xmlns="" id="{009E3322-DF70-4CFA-A865-E348EAD99DCB}"/>
              </a:ext>
            </a:extLst>
          </p:cNvPr>
          <p:cNvSpPr/>
          <p:nvPr/>
        </p:nvSpPr>
        <p:spPr>
          <a:xfrm>
            <a:off x="4153024" y="4884328"/>
            <a:ext cx="7229864" cy="1446550"/>
          </a:xfrm>
          <a:prstGeom prst="rect">
            <a:avLst/>
          </a:prstGeom>
        </p:spPr>
        <p:txBody>
          <a:bodyPr wrap="none">
            <a:spAutoFit/>
          </a:bodyPr>
          <a:lstStyle/>
          <a:p>
            <a:r>
              <a:rPr lang="en-US" sz="2000" dirty="0" smtClean="0">
                <a:solidFill>
                  <a:prstClr val="white"/>
                </a:solidFill>
                <a:latin typeface="Trebuchet MS" panose="020B0603020202020204" pitchFamily="34" charset="0"/>
              </a:rPr>
              <a:t>I</a:t>
            </a:r>
            <a:r>
              <a:rPr lang="lt-LT" sz="2000" dirty="0" err="1" smtClean="0">
                <a:solidFill>
                  <a:prstClr val="white"/>
                </a:solidFill>
                <a:latin typeface="Trebuchet MS" panose="020B0603020202020204" pitchFamily="34" charset="0"/>
              </a:rPr>
              <a:t>šsiuntus</a:t>
            </a:r>
            <a:r>
              <a:rPr lang="lt-LT" sz="2000" dirty="0" smtClean="0">
                <a:solidFill>
                  <a:prstClr val="white"/>
                </a:solidFill>
                <a:latin typeface="Trebuchet MS" panose="020B0603020202020204" pitchFamily="34" charset="0"/>
              </a:rPr>
              <a:t> klausimynus įmonių daugiau kaip </a:t>
            </a:r>
            <a:r>
              <a:rPr lang="lt-LT" sz="2000" dirty="0" smtClean="0">
                <a:solidFill>
                  <a:srgbClr val="FFFF00"/>
                </a:solidFill>
                <a:latin typeface="Trebuchet MS" panose="020B0603020202020204" pitchFamily="34" charset="0"/>
              </a:rPr>
              <a:t>2,</a:t>
            </a:r>
            <a:r>
              <a:rPr lang="en-US" sz="2000" dirty="0" smtClean="0">
                <a:solidFill>
                  <a:srgbClr val="FFFF00"/>
                </a:solidFill>
                <a:latin typeface="Trebuchet MS" panose="020B0603020202020204" pitchFamily="34" charset="0"/>
              </a:rPr>
              <a:t>8</a:t>
            </a:r>
            <a:r>
              <a:rPr lang="lt-LT" sz="2000" dirty="0" smtClean="0">
                <a:solidFill>
                  <a:srgbClr val="FFFF00"/>
                </a:solidFill>
                <a:latin typeface="Trebuchet MS" panose="020B0603020202020204" pitchFamily="34" charset="0"/>
              </a:rPr>
              <a:t> tūkst., </a:t>
            </a:r>
            <a:endParaRPr lang="en-US" sz="2000" dirty="0">
              <a:solidFill>
                <a:srgbClr val="FFFF00"/>
              </a:solidFill>
              <a:latin typeface="Trebuchet MS" panose="020B0603020202020204" pitchFamily="34" charset="0"/>
            </a:endParaRPr>
          </a:p>
          <a:p>
            <a:r>
              <a:rPr lang="lt-LT" sz="2000" dirty="0" smtClean="0">
                <a:solidFill>
                  <a:prstClr val="white"/>
                </a:solidFill>
                <a:latin typeface="Trebuchet MS" panose="020B0603020202020204" pitchFamily="34" charset="0"/>
              </a:rPr>
              <a:t>savarankiškai patikslino </a:t>
            </a:r>
            <a:r>
              <a:rPr lang="lt-LT" sz="2000" dirty="0">
                <a:solidFill>
                  <a:prstClr val="white"/>
                </a:solidFill>
                <a:latin typeface="Trebuchet MS" panose="020B0603020202020204" pitchFamily="34" charset="0"/>
              </a:rPr>
              <a:t>deklaracijas ir papildomai deklaravo </a:t>
            </a:r>
            <a:endParaRPr lang="lt-LT" sz="2000" dirty="0" smtClean="0">
              <a:solidFill>
                <a:prstClr val="white"/>
              </a:solidFill>
              <a:latin typeface="Trebuchet MS" panose="020B0603020202020204" pitchFamily="34" charset="0"/>
            </a:endParaRPr>
          </a:p>
          <a:p>
            <a:r>
              <a:rPr lang="lt-LT" sz="2400" b="1" dirty="0" smtClean="0">
                <a:solidFill>
                  <a:srgbClr val="FFFF00"/>
                </a:solidFill>
                <a:latin typeface="Trebuchet MS" panose="020B0603020202020204" pitchFamily="34" charset="0"/>
              </a:rPr>
              <a:t>4</a:t>
            </a:r>
            <a:r>
              <a:rPr lang="en-US" sz="2400" b="1" dirty="0" smtClean="0">
                <a:solidFill>
                  <a:srgbClr val="FFFF00"/>
                </a:solidFill>
                <a:latin typeface="Trebuchet MS" panose="020B0603020202020204" pitchFamily="34" charset="0"/>
              </a:rPr>
              <a:t>67</a:t>
            </a:r>
            <a:r>
              <a:rPr lang="lt-LT" sz="2400" b="1" dirty="0" smtClean="0">
                <a:solidFill>
                  <a:srgbClr val="FFFF00"/>
                </a:solidFill>
                <a:latin typeface="Trebuchet MS" panose="020B0603020202020204" pitchFamily="34" charset="0"/>
              </a:rPr>
              <a:t> </a:t>
            </a:r>
            <a:r>
              <a:rPr lang="lt-LT" sz="2400" b="1" dirty="0" smtClean="0">
                <a:solidFill>
                  <a:srgbClr val="FF5640"/>
                </a:solidFill>
                <a:latin typeface="Trebuchet MS" panose="020B0603020202020204" pitchFamily="34" charset="0"/>
              </a:rPr>
              <a:t>tūkst. € </a:t>
            </a:r>
            <a:r>
              <a:rPr lang="lt-LT" sz="2400" b="1" dirty="0" smtClean="0">
                <a:solidFill>
                  <a:srgbClr val="92D050"/>
                </a:solidFill>
                <a:latin typeface="Trebuchet MS" panose="020B0603020202020204" pitchFamily="34" charset="0"/>
              </a:rPr>
              <a:t>PVM</a:t>
            </a:r>
          </a:p>
          <a:p>
            <a:r>
              <a:rPr lang="en-US" sz="2400" b="1" dirty="0" smtClean="0">
                <a:solidFill>
                  <a:srgbClr val="FFFF00"/>
                </a:solidFill>
                <a:latin typeface="Trebuchet MS" panose="020B0603020202020204" pitchFamily="34" charset="0"/>
              </a:rPr>
              <a:t>95</a:t>
            </a:r>
            <a:r>
              <a:rPr lang="lt-LT" sz="2400" b="1" dirty="0" smtClean="0">
                <a:solidFill>
                  <a:srgbClr val="FF5640"/>
                </a:solidFill>
                <a:latin typeface="Trebuchet MS" panose="020B0603020202020204" pitchFamily="34" charset="0"/>
              </a:rPr>
              <a:t> </a:t>
            </a:r>
            <a:r>
              <a:rPr lang="lt-LT" sz="2400" b="1" dirty="0" err="1" smtClean="0">
                <a:solidFill>
                  <a:srgbClr val="FF5640"/>
                </a:solidFill>
                <a:latin typeface="Trebuchet MS" panose="020B0603020202020204" pitchFamily="34" charset="0"/>
              </a:rPr>
              <a:t>tūks</a:t>
            </a:r>
            <a:r>
              <a:rPr lang="lt-LT" sz="2400" b="1" dirty="0" smtClean="0">
                <a:solidFill>
                  <a:srgbClr val="FF5640"/>
                </a:solidFill>
                <a:latin typeface="Trebuchet MS" panose="020B0603020202020204" pitchFamily="34" charset="0"/>
              </a:rPr>
              <a:t>. </a:t>
            </a:r>
            <a:r>
              <a:rPr lang="lt-LT" sz="2400" b="1" dirty="0">
                <a:solidFill>
                  <a:srgbClr val="FF5640"/>
                </a:solidFill>
                <a:latin typeface="Trebuchet MS" panose="020B0603020202020204" pitchFamily="34" charset="0"/>
              </a:rPr>
              <a:t>€ </a:t>
            </a:r>
            <a:r>
              <a:rPr lang="lt-LT" sz="2400" b="1" dirty="0" smtClean="0">
                <a:solidFill>
                  <a:srgbClr val="92D050"/>
                </a:solidFill>
                <a:latin typeface="Trebuchet MS" panose="020B0603020202020204" pitchFamily="34" charset="0"/>
              </a:rPr>
              <a:t>GPM</a:t>
            </a:r>
            <a:endParaRPr lang="en-US" sz="2000" b="1" dirty="0">
              <a:solidFill>
                <a:srgbClr val="92D050"/>
              </a:solidFill>
              <a:latin typeface="Trebuchet MS" panose="020B0603020202020204" pitchFamily="34" charset="0"/>
            </a:endParaRPr>
          </a:p>
        </p:txBody>
      </p:sp>
      <p:sp>
        <p:nvSpPr>
          <p:cNvPr id="8" name="Stačiakampis 7">
            <a:extLst>
              <a:ext uri="{FF2B5EF4-FFF2-40B4-BE49-F238E27FC236}">
                <a16:creationId xmlns:a16="http://schemas.microsoft.com/office/drawing/2014/main" xmlns="" id="{10699BAF-2444-4C73-B28A-7CD4335699D8}"/>
              </a:ext>
            </a:extLst>
          </p:cNvPr>
          <p:cNvSpPr/>
          <p:nvPr/>
        </p:nvSpPr>
        <p:spPr>
          <a:xfrm>
            <a:off x="6378185" y="537877"/>
            <a:ext cx="4854214" cy="646331"/>
          </a:xfrm>
          <a:prstGeom prst="rect">
            <a:avLst/>
          </a:prstGeom>
        </p:spPr>
        <p:txBody>
          <a:bodyPr wrap="none">
            <a:spAutoFit/>
          </a:bodyPr>
          <a:lstStyle/>
          <a:p>
            <a:pPr algn="ctr"/>
            <a:r>
              <a:rPr lang="lt-LT" dirty="0">
                <a:solidFill>
                  <a:prstClr val="white"/>
                </a:solidFill>
                <a:latin typeface="Trebuchet MS" panose="020B0603020202020204" pitchFamily="34" charset="0"/>
              </a:rPr>
              <a:t>Daugiau kaip pusė mokesčių mokėtojų jau </a:t>
            </a:r>
            <a:endParaRPr lang="en-US" dirty="0">
              <a:solidFill>
                <a:prstClr val="white"/>
              </a:solidFill>
              <a:latin typeface="Trebuchet MS" panose="020B0603020202020204" pitchFamily="34" charset="0"/>
            </a:endParaRPr>
          </a:p>
          <a:p>
            <a:pPr algn="ctr"/>
            <a:r>
              <a:rPr lang="lt-LT" dirty="0">
                <a:solidFill>
                  <a:prstClr val="white"/>
                </a:solidFill>
                <a:latin typeface="Trebuchet MS" panose="020B0603020202020204" pitchFamily="34" charset="0"/>
              </a:rPr>
              <a:t>pateikė duomenis mokesčių administratoriui.</a:t>
            </a:r>
          </a:p>
        </p:txBody>
      </p:sp>
      <p:sp>
        <p:nvSpPr>
          <p:cNvPr id="5" name="Stačiakampis 4">
            <a:extLst>
              <a:ext uri="{FF2B5EF4-FFF2-40B4-BE49-F238E27FC236}">
                <a16:creationId xmlns:a16="http://schemas.microsoft.com/office/drawing/2014/main" xmlns="" id="{65E37C5D-ED96-4F1F-B405-79A2912D0A5F}"/>
              </a:ext>
            </a:extLst>
          </p:cNvPr>
          <p:cNvSpPr/>
          <p:nvPr/>
        </p:nvSpPr>
        <p:spPr>
          <a:xfrm>
            <a:off x="7086160" y="2140239"/>
            <a:ext cx="3438264" cy="1292662"/>
          </a:xfrm>
          <a:prstGeom prst="rect">
            <a:avLst/>
          </a:prstGeom>
        </p:spPr>
        <p:txBody>
          <a:bodyPr wrap="square">
            <a:spAutoFit/>
          </a:bodyPr>
          <a:lstStyle/>
          <a:p>
            <a:pPr algn="ctr"/>
            <a:r>
              <a:rPr lang="lt-LT" sz="2400" b="1" dirty="0" smtClean="0">
                <a:solidFill>
                  <a:srgbClr val="92D050"/>
                </a:solidFill>
                <a:latin typeface="Trebuchet MS" panose="020B0603020202020204" pitchFamily="34" charset="0"/>
              </a:rPr>
              <a:t>9,7 </a:t>
            </a:r>
            <a:r>
              <a:rPr lang="lt-LT" sz="2400" b="1" dirty="0">
                <a:solidFill>
                  <a:srgbClr val="92D050"/>
                </a:solidFill>
                <a:latin typeface="Trebuchet MS" panose="020B0603020202020204" pitchFamily="34" charset="0"/>
              </a:rPr>
              <a:t>tūkst. </a:t>
            </a:r>
            <a:endParaRPr lang="en-US" sz="2400" b="1" dirty="0">
              <a:solidFill>
                <a:srgbClr val="92D050"/>
              </a:solidFill>
              <a:latin typeface="Trebuchet MS" panose="020B0603020202020204" pitchFamily="34" charset="0"/>
            </a:endParaRPr>
          </a:p>
          <a:p>
            <a:pPr algn="ctr"/>
            <a:r>
              <a:rPr lang="lt-LT" dirty="0">
                <a:solidFill>
                  <a:srgbClr val="92D050"/>
                </a:solidFill>
                <a:latin typeface="Trebuchet MS" panose="020B0603020202020204" pitchFamily="34" charset="0"/>
              </a:rPr>
              <a:t>į</a:t>
            </a:r>
            <a:r>
              <a:rPr lang="lt-LT" dirty="0" smtClean="0">
                <a:solidFill>
                  <a:srgbClr val="92D050"/>
                </a:solidFill>
                <a:latin typeface="Trebuchet MS" panose="020B0603020202020204" pitchFamily="34" charset="0"/>
              </a:rPr>
              <a:t>monių neskaičiuoja pajamų natūra</a:t>
            </a:r>
          </a:p>
          <a:p>
            <a:pPr algn="ctr"/>
            <a:endParaRPr lang="lt-LT" dirty="0">
              <a:solidFill>
                <a:srgbClr val="92D050"/>
              </a:solidFill>
              <a:latin typeface="Trebuchet MS" panose="020B0603020202020204" pitchFamily="34" charset="0"/>
            </a:endParaRPr>
          </a:p>
        </p:txBody>
      </p:sp>
      <p:sp>
        <p:nvSpPr>
          <p:cNvPr id="15" name="Stačiakampis 14">
            <a:extLst>
              <a:ext uri="{FF2B5EF4-FFF2-40B4-BE49-F238E27FC236}">
                <a16:creationId xmlns:a16="http://schemas.microsoft.com/office/drawing/2014/main" xmlns="" id="{38A89186-80BC-4119-B23F-924C1DFED75E}"/>
              </a:ext>
            </a:extLst>
          </p:cNvPr>
          <p:cNvSpPr/>
          <p:nvPr/>
        </p:nvSpPr>
        <p:spPr>
          <a:xfrm>
            <a:off x="6096000" y="3452775"/>
            <a:ext cx="5418942" cy="738664"/>
          </a:xfrm>
          <a:prstGeom prst="rect">
            <a:avLst/>
          </a:prstGeom>
        </p:spPr>
        <p:txBody>
          <a:bodyPr wrap="square">
            <a:spAutoFit/>
          </a:bodyPr>
          <a:lstStyle/>
          <a:p>
            <a:pPr algn="ctr"/>
            <a:r>
              <a:rPr lang="lt-LT" sz="2400" b="1" dirty="0">
                <a:solidFill>
                  <a:srgbClr val="FF5640"/>
                </a:solidFill>
                <a:latin typeface="Trebuchet MS" panose="020B0603020202020204" pitchFamily="34" charset="0"/>
              </a:rPr>
              <a:t>15 </a:t>
            </a:r>
            <a:r>
              <a:rPr lang="en-US" sz="2400" b="1" dirty="0">
                <a:solidFill>
                  <a:srgbClr val="FF5640"/>
                </a:solidFill>
                <a:latin typeface="Trebuchet MS" panose="020B0603020202020204" pitchFamily="34" charset="0"/>
              </a:rPr>
              <a:t>%</a:t>
            </a:r>
            <a:r>
              <a:rPr lang="lt-LT" sz="2400" dirty="0">
                <a:solidFill>
                  <a:srgbClr val="92D050"/>
                </a:solidFill>
                <a:latin typeface="Trebuchet MS" panose="020B0603020202020204" pitchFamily="34" charset="0"/>
              </a:rPr>
              <a:t> </a:t>
            </a:r>
            <a:r>
              <a:rPr lang="lt-LT" dirty="0" smtClean="0">
                <a:solidFill>
                  <a:srgbClr val="92D050"/>
                </a:solidFill>
                <a:latin typeface="Trebuchet MS" panose="020B0603020202020204" pitchFamily="34" charset="0"/>
              </a:rPr>
              <a:t>įmonių naudoja automobilius</a:t>
            </a:r>
            <a:endParaRPr lang="en-US" dirty="0">
              <a:solidFill>
                <a:srgbClr val="92D050"/>
              </a:solidFill>
              <a:latin typeface="Trebuchet MS" panose="020B0603020202020204" pitchFamily="34" charset="0"/>
            </a:endParaRPr>
          </a:p>
          <a:p>
            <a:pPr algn="ctr"/>
            <a:r>
              <a:rPr lang="lt-LT" dirty="0">
                <a:solidFill>
                  <a:srgbClr val="92D050"/>
                </a:solidFill>
                <a:latin typeface="Trebuchet MS" panose="020B0603020202020204" pitchFamily="34" charset="0"/>
              </a:rPr>
              <a:t>privatiems poreikiams</a:t>
            </a:r>
            <a:r>
              <a:rPr lang="en-US" dirty="0">
                <a:solidFill>
                  <a:srgbClr val="92D050"/>
                </a:solidFill>
                <a:latin typeface="Trebuchet MS" panose="020B0603020202020204" pitchFamily="34" charset="0"/>
              </a:rPr>
              <a:t>.</a:t>
            </a:r>
            <a:endParaRPr lang="lt-LT" dirty="0">
              <a:solidFill>
                <a:srgbClr val="92D050"/>
              </a:solidFill>
              <a:latin typeface="Trebuchet MS" panose="020B0603020202020204" pitchFamily="34" charset="0"/>
            </a:endParaRPr>
          </a:p>
        </p:txBody>
      </p:sp>
      <p:sp>
        <p:nvSpPr>
          <p:cNvPr id="18" name="Stačiakampis 17">
            <a:extLst>
              <a:ext uri="{FF2B5EF4-FFF2-40B4-BE49-F238E27FC236}">
                <a16:creationId xmlns:a16="http://schemas.microsoft.com/office/drawing/2014/main" xmlns="" id="{4B929AE2-1F29-433A-B93E-303F16A45EA8}"/>
              </a:ext>
            </a:extLst>
          </p:cNvPr>
          <p:cNvSpPr/>
          <p:nvPr/>
        </p:nvSpPr>
        <p:spPr>
          <a:xfrm>
            <a:off x="6075808" y="1381701"/>
            <a:ext cx="5458968" cy="1741254"/>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Stačiakampis 19">
            <a:extLst>
              <a:ext uri="{FF2B5EF4-FFF2-40B4-BE49-F238E27FC236}">
                <a16:creationId xmlns:a16="http://schemas.microsoft.com/office/drawing/2014/main" xmlns="" id="{E3B90F56-D3B9-4B6F-B3C9-6B1C1D41A15E}"/>
              </a:ext>
            </a:extLst>
          </p:cNvPr>
          <p:cNvSpPr/>
          <p:nvPr/>
        </p:nvSpPr>
        <p:spPr>
          <a:xfrm>
            <a:off x="6075808" y="3444808"/>
            <a:ext cx="5458968" cy="820955"/>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aveikslėlis 34">
            <a:extLst>
              <a:ext uri="{FF2B5EF4-FFF2-40B4-BE49-F238E27FC236}">
                <a16:creationId xmlns:a16="http://schemas.microsoft.com/office/drawing/2014/main" xmlns="" id="{D5B0DEF6-6FC0-44DF-A7B3-FBA68F2F908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86386" y="1383589"/>
            <a:ext cx="1247775" cy="1247775"/>
          </a:xfrm>
          <a:prstGeom prst="rect">
            <a:avLst/>
          </a:prstGeom>
        </p:spPr>
      </p:pic>
      <p:cxnSp>
        <p:nvCxnSpPr>
          <p:cNvPr id="42" name="Tiesioji jungtis 41">
            <a:extLst>
              <a:ext uri="{FF2B5EF4-FFF2-40B4-BE49-F238E27FC236}">
                <a16:creationId xmlns:a16="http://schemas.microsoft.com/office/drawing/2014/main" xmlns="" id="{4FCF0BFF-3324-4B20-917E-BB8F9A350264}"/>
              </a:ext>
            </a:extLst>
          </p:cNvPr>
          <p:cNvCxnSpPr>
            <a:cxnSpLocks/>
          </p:cNvCxnSpPr>
          <p:nvPr/>
        </p:nvCxnSpPr>
        <p:spPr>
          <a:xfrm>
            <a:off x="5257799" y="456722"/>
            <a:ext cx="0" cy="40867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Tiesioji jungtis 44">
            <a:extLst>
              <a:ext uri="{FF2B5EF4-FFF2-40B4-BE49-F238E27FC236}">
                <a16:creationId xmlns:a16="http://schemas.microsoft.com/office/drawing/2014/main" xmlns="" id="{CE5C38E7-2849-4B95-82D3-7CC13CF0FC46}"/>
              </a:ext>
            </a:extLst>
          </p:cNvPr>
          <p:cNvCxnSpPr/>
          <p:nvPr/>
        </p:nvCxnSpPr>
        <p:spPr>
          <a:xfrm>
            <a:off x="657224" y="4543425"/>
            <a:ext cx="108775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aveikslėlis 22">
            <a:extLst>
              <a:ext uri="{FF2B5EF4-FFF2-40B4-BE49-F238E27FC236}">
                <a16:creationId xmlns:a16="http://schemas.microsoft.com/office/drawing/2014/main" xmlns="" id="{DB0C32C2-692D-40BC-A597-8ADBEE400E3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62683" y="1418361"/>
            <a:ext cx="685218" cy="685218"/>
          </a:xfrm>
          <a:prstGeom prst="rect">
            <a:avLst/>
          </a:prstGeom>
        </p:spPr>
      </p:pic>
      <p:pic>
        <p:nvPicPr>
          <p:cNvPr id="4" name="Paveikslėlis 3">
            <a:extLst>
              <a:ext uri="{FF2B5EF4-FFF2-40B4-BE49-F238E27FC236}">
                <a16:creationId xmlns:a16="http://schemas.microsoft.com/office/drawing/2014/main" xmlns="" id="{BA3F68A5-3A6E-4F30-B897-8D3111CB468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62126" y="4958314"/>
            <a:ext cx="1261279" cy="1261279"/>
          </a:xfrm>
          <a:prstGeom prst="rect">
            <a:avLst/>
          </a:prstGeom>
        </p:spPr>
      </p:pic>
    </p:spTree>
    <p:extLst>
      <p:ext uri="{BB962C8B-B14F-4D97-AF65-F5344CB8AC3E}">
        <p14:creationId xmlns:p14="http://schemas.microsoft.com/office/powerpoint/2010/main" xmlns="" val="2597855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3891" y="1345772"/>
            <a:ext cx="6532218" cy="2862322"/>
          </a:xfrm>
          <a:prstGeom prst="rect">
            <a:avLst/>
          </a:prstGeom>
          <a:noFill/>
        </p:spPr>
        <p:txBody>
          <a:bodyPr wrap="square" rtlCol="0">
            <a:spAutoFit/>
          </a:bodyPr>
          <a:lstStyle/>
          <a:p>
            <a:endParaRPr lang="lt-LT" b="1" dirty="0" smtClean="0">
              <a:solidFill>
                <a:prstClr val="black"/>
              </a:solidFill>
            </a:endParaRPr>
          </a:p>
          <a:p>
            <a:pPr marL="285750" indent="-285750" algn="just">
              <a:buFont typeface="Wingdings" panose="05000000000000000000" pitchFamily="2" charset="2"/>
              <a:buChar char="§"/>
            </a:pPr>
            <a:r>
              <a:rPr lang="lt-LT" dirty="0" smtClean="0">
                <a:solidFill>
                  <a:prstClr val="black"/>
                </a:solidFill>
                <a:latin typeface="Trebuchet MS" panose="020B0603020202020204" pitchFamily="34" charset="0"/>
              </a:rPr>
              <a:t>Užkirsti kelią sudaryti fiktyvius transporto priemonių pardavimų sandorius;</a:t>
            </a:r>
          </a:p>
          <a:p>
            <a:pPr marL="285750" indent="-285750">
              <a:buFont typeface="Wingdings" panose="05000000000000000000" pitchFamily="2" charset="2"/>
              <a:buChar char="§"/>
            </a:pPr>
            <a:endParaRPr lang="lt-LT" dirty="0" smtClean="0">
              <a:solidFill>
                <a:prstClr val="black"/>
              </a:solidFill>
              <a:latin typeface="Trebuchet MS" panose="020B0603020202020204" pitchFamily="34" charset="0"/>
            </a:endParaRPr>
          </a:p>
          <a:p>
            <a:pPr marL="285750" indent="-285750" algn="just">
              <a:buFont typeface="Wingdings" panose="05000000000000000000" pitchFamily="2" charset="2"/>
              <a:buChar char="§"/>
            </a:pPr>
            <a:r>
              <a:rPr lang="lt-LT" dirty="0" smtClean="0">
                <a:solidFill>
                  <a:prstClr val="black"/>
                </a:solidFill>
                <a:latin typeface="Trebuchet MS" panose="020B0603020202020204" pitchFamily="34" charset="0"/>
              </a:rPr>
              <a:t>Sudaryti galimybę nustatyti tikruosius transporto priemonių pardavėjus (perpardavinėtojus) bei savininkus;</a:t>
            </a:r>
          </a:p>
          <a:p>
            <a:pPr marL="285750" indent="-285750">
              <a:buFont typeface="Wingdings" panose="05000000000000000000" pitchFamily="2" charset="2"/>
              <a:buChar char="§"/>
            </a:pPr>
            <a:endParaRPr lang="lt-LT" dirty="0" smtClean="0">
              <a:solidFill>
                <a:prstClr val="black"/>
              </a:solidFill>
              <a:latin typeface="Trebuchet MS" panose="020B0603020202020204" pitchFamily="34" charset="0"/>
            </a:endParaRPr>
          </a:p>
          <a:p>
            <a:pPr marL="285750" indent="-285750" algn="just">
              <a:buFont typeface="Wingdings" panose="05000000000000000000" pitchFamily="2" charset="2"/>
              <a:buChar char="§"/>
            </a:pPr>
            <a:r>
              <a:rPr lang="lt-LT" dirty="0" smtClean="0">
                <a:solidFill>
                  <a:prstClr val="black"/>
                </a:solidFill>
                <a:latin typeface="Trebuchet MS" panose="020B0603020202020204" pitchFamily="34" charset="0"/>
              </a:rPr>
              <a:t>Užtikrinti sąžiningą konkurenciją automobilių pardavimo rinkoje kai visi prekybininkai mokesčius į valstybės biudžetą sumoka laiku ir tai daro tinkamai.</a:t>
            </a:r>
            <a:endParaRPr lang="lt-LT" dirty="0">
              <a:solidFill>
                <a:prstClr val="black"/>
              </a:solidFill>
              <a:latin typeface="Trebuchet MS" panose="020B0603020202020204" pitchFamily="34" charset="0"/>
            </a:endParaRPr>
          </a:p>
        </p:txBody>
      </p:sp>
      <p:pic>
        <p:nvPicPr>
          <p:cNvPr id="12" name="Paveikslėlis 11">
            <a:extLst>
              <a:ext uri="{FF2B5EF4-FFF2-40B4-BE49-F238E27FC236}">
                <a16:creationId xmlns="" xmlns:a16="http://schemas.microsoft.com/office/drawing/2014/main" id="{B3C57565-778F-4180-809E-F79AF0F2320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0" y="0"/>
            <a:ext cx="4572000" cy="6858000"/>
          </a:xfrm>
          <a:prstGeom prst="rect">
            <a:avLst/>
          </a:prstGeom>
        </p:spPr>
      </p:pic>
      <p:sp>
        <p:nvSpPr>
          <p:cNvPr id="10" name="Rectangle 18">
            <a:extLst>
              <a:ext uri="{FF2B5EF4-FFF2-40B4-BE49-F238E27FC236}">
                <a16:creationId xmlns="" xmlns:a16="http://schemas.microsoft.com/office/drawing/2014/main" id="{05ECCF5C-543E-F043-9DC9-9B3E93030406}"/>
              </a:ext>
            </a:extLst>
          </p:cNvPr>
          <p:cNvSpPr/>
          <p:nvPr/>
        </p:nvSpPr>
        <p:spPr>
          <a:xfrm>
            <a:off x="0" y="-1"/>
            <a:ext cx="12192000" cy="922417"/>
          </a:xfrm>
          <a:prstGeom prst="rect">
            <a:avLst/>
          </a:prstGeom>
          <a:solidFill>
            <a:srgbClr val="006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prstClr val="white"/>
              </a:solidFill>
            </a:endParaRPr>
          </a:p>
        </p:txBody>
      </p:sp>
      <p:pic>
        <p:nvPicPr>
          <p:cNvPr id="6" name="Paveikslėlis 5"/>
          <p:cNvPicPr>
            <a:picLocks noChangeAspect="1"/>
          </p:cNvPicPr>
          <p:nvPr/>
        </p:nvPicPr>
        <p:blipFill rotWithShape="1">
          <a:blip r:embed="rId4" cstate="print">
            <a:extLst>
              <a:ext uri="{28A0092B-C50C-407E-A947-70E740481C1C}">
                <a14:useLocalDpi xmlns:a14="http://schemas.microsoft.com/office/drawing/2010/main" xmlns="" val="0"/>
              </a:ext>
            </a:extLst>
          </a:blip>
          <a:srcRect t="78322"/>
          <a:stretch/>
        </p:blipFill>
        <p:spPr>
          <a:xfrm>
            <a:off x="-307630" y="6642340"/>
            <a:ext cx="12499630" cy="215660"/>
          </a:xfrm>
          <a:prstGeom prst="rect">
            <a:avLst/>
          </a:prstGeom>
        </p:spPr>
      </p:pic>
      <p:sp>
        <p:nvSpPr>
          <p:cNvPr id="49" name="TextBox 48"/>
          <p:cNvSpPr txBox="1"/>
          <p:nvPr/>
        </p:nvSpPr>
        <p:spPr>
          <a:xfrm>
            <a:off x="298579" y="186065"/>
            <a:ext cx="11984861" cy="523220"/>
          </a:xfrm>
          <a:prstGeom prst="rect">
            <a:avLst/>
          </a:prstGeom>
          <a:noFill/>
        </p:spPr>
        <p:txBody>
          <a:bodyPr wrap="square" rtlCol="0">
            <a:spAutoFit/>
          </a:bodyPr>
          <a:lstStyle/>
          <a:p>
            <a:r>
              <a:rPr lang="lt-LT" sz="2800" b="1" dirty="0" smtClean="0">
                <a:solidFill>
                  <a:prstClr val="white"/>
                </a:solidFill>
                <a:latin typeface="Trebuchet MS" panose="020B0603020202020204" pitchFamily="34" charset="0"/>
              </a:rPr>
              <a:t>Saugaus eismo automobilių keliais įstatymo (SEAKĮ) pakeitimų tikslai</a:t>
            </a:r>
            <a:endParaRPr lang="lt-LT" sz="2800" b="1" dirty="0">
              <a:solidFill>
                <a:prstClr val="white"/>
              </a:solidFill>
              <a:latin typeface="Trebuchet MS" panose="020B0603020202020204" pitchFamily="34" charset="0"/>
            </a:endParaRPr>
          </a:p>
        </p:txBody>
      </p:sp>
      <p:pic>
        <p:nvPicPr>
          <p:cNvPr id="13" name="Paveikslėlis 12">
            <a:extLst>
              <a:ext uri="{FF2B5EF4-FFF2-40B4-BE49-F238E27FC236}">
                <a16:creationId xmlns="" xmlns:a16="http://schemas.microsoft.com/office/drawing/2014/main" id="{58825092-1346-4CF0-9CB9-68868357EA8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570851" y="2776933"/>
            <a:ext cx="670297" cy="670297"/>
          </a:xfrm>
          <a:prstGeom prst="rect">
            <a:avLst/>
          </a:prstGeom>
        </p:spPr>
      </p:pic>
      <p:sp>
        <p:nvSpPr>
          <p:cNvPr id="2" name="TextBox 1"/>
          <p:cNvSpPr txBox="1"/>
          <p:nvPr/>
        </p:nvSpPr>
        <p:spPr>
          <a:xfrm>
            <a:off x="195008" y="4438575"/>
            <a:ext cx="5632989" cy="369332"/>
          </a:xfrm>
          <a:prstGeom prst="rect">
            <a:avLst/>
          </a:prstGeom>
          <a:noFill/>
        </p:spPr>
        <p:txBody>
          <a:bodyPr wrap="square" rtlCol="0">
            <a:spAutoFit/>
          </a:bodyPr>
          <a:lstStyle/>
          <a:p>
            <a:r>
              <a:rPr lang="en-US" b="1" dirty="0" smtClean="0">
                <a:latin typeface="Trebuchet MS" panose="020B0603020202020204" pitchFamily="34" charset="0"/>
              </a:rPr>
              <a:t>REZULTATAI:</a:t>
            </a:r>
            <a:endParaRPr lang="lt-LT" b="1" dirty="0">
              <a:latin typeface="Trebuchet MS" panose="020B0603020202020204" pitchFamily="34" charset="0"/>
            </a:endParaRPr>
          </a:p>
        </p:txBody>
      </p:sp>
      <p:sp>
        <p:nvSpPr>
          <p:cNvPr id="3" name="Stačiakampis 2"/>
          <p:cNvSpPr/>
          <p:nvPr/>
        </p:nvSpPr>
        <p:spPr>
          <a:xfrm>
            <a:off x="195008" y="4896164"/>
            <a:ext cx="6800965" cy="1631216"/>
          </a:xfrm>
          <a:prstGeom prst="rect">
            <a:avLst/>
          </a:prstGeom>
        </p:spPr>
        <p:txBody>
          <a:bodyPr wrap="square">
            <a:spAutoFit/>
          </a:bodyPr>
          <a:lstStyle/>
          <a:p>
            <a:pPr algn="just"/>
            <a:r>
              <a:rPr lang="lt-LT" dirty="0">
                <a:solidFill>
                  <a:prstClr val="black"/>
                </a:solidFill>
                <a:latin typeface="Trebuchet MS" panose="020B0603020202020204" pitchFamily="34" charset="0"/>
                <a:ea typeface="Times New Roman" panose="02020603050405020304" pitchFamily="18" charset="0"/>
                <a:cs typeface="Courier New" panose="02070309020205020404" pitchFamily="49" charset="0"/>
              </a:rPr>
              <a:t>2018 – 202</a:t>
            </a:r>
            <a:r>
              <a:rPr lang="en-US" dirty="0">
                <a:solidFill>
                  <a:prstClr val="black"/>
                </a:solidFill>
                <a:latin typeface="Trebuchet MS" panose="020B0603020202020204" pitchFamily="34" charset="0"/>
                <a:ea typeface="Times New Roman" panose="02020603050405020304" pitchFamily="18" charset="0"/>
                <a:cs typeface="Courier New" panose="02070309020205020404" pitchFamily="49" charset="0"/>
              </a:rPr>
              <a:t>1 </a:t>
            </a:r>
            <a:r>
              <a:rPr lang="lt-LT" dirty="0">
                <a:solidFill>
                  <a:prstClr val="black"/>
                </a:solidFill>
                <a:latin typeface="Trebuchet MS" panose="020B0603020202020204" pitchFamily="34" charset="0"/>
                <a:ea typeface="Times New Roman" panose="02020603050405020304" pitchFamily="18" charset="0"/>
                <a:cs typeface="Courier New" panose="02070309020205020404" pitchFamily="49" charset="0"/>
              </a:rPr>
              <a:t>m. I pusm. atliekant kontrolės veiksmus šiame sektoriuje, buvo nustatyta </a:t>
            </a:r>
            <a:r>
              <a:rPr lang="lt-LT" b="1" dirty="0">
                <a:solidFill>
                  <a:prstClr val="black"/>
                </a:solidFill>
                <a:latin typeface="Trebuchet MS" panose="020B0603020202020204" pitchFamily="34" charset="0"/>
                <a:ea typeface="Times New Roman" panose="02020603050405020304" pitchFamily="18" charset="0"/>
                <a:cs typeface="Courier New" panose="02070309020205020404" pitchFamily="49" charset="0"/>
              </a:rPr>
              <a:t>apie </a:t>
            </a:r>
            <a:r>
              <a:rPr lang="lt-LT" sz="2400" b="1" dirty="0">
                <a:solidFill>
                  <a:srgbClr val="34984C"/>
                </a:solidFill>
                <a:latin typeface="Trebuchet MS" panose="020B0603020202020204" pitchFamily="34" charset="0"/>
                <a:ea typeface="Times New Roman" panose="02020603050405020304" pitchFamily="18" charset="0"/>
                <a:cs typeface="Courier New" panose="02070309020205020404" pitchFamily="49" charset="0"/>
              </a:rPr>
              <a:t>5,8 mln. </a:t>
            </a:r>
            <a:r>
              <a:rPr lang="lt-LT" b="1" dirty="0">
                <a:latin typeface="Trebuchet MS" panose="020B0603020202020204" pitchFamily="34" charset="0"/>
                <a:ea typeface="Times New Roman" panose="02020603050405020304" pitchFamily="18" charset="0"/>
                <a:cs typeface="Courier New" panose="02070309020205020404" pitchFamily="49" charset="0"/>
              </a:rPr>
              <a:t>eurų</a:t>
            </a:r>
            <a:r>
              <a:rPr lang="lt-LT" b="1" dirty="0">
                <a:solidFill>
                  <a:srgbClr val="61C250"/>
                </a:solidFill>
                <a:latin typeface="Trebuchet MS" panose="020B0603020202020204" pitchFamily="34" charset="0"/>
                <a:ea typeface="Times New Roman" panose="02020603050405020304" pitchFamily="18" charset="0"/>
                <a:cs typeface="Courier New" panose="02070309020205020404" pitchFamily="49" charset="0"/>
              </a:rPr>
              <a:t> </a:t>
            </a:r>
            <a:r>
              <a:rPr lang="lt-LT" b="1" dirty="0">
                <a:solidFill>
                  <a:prstClr val="black"/>
                </a:solidFill>
                <a:latin typeface="Trebuchet MS" panose="020B0603020202020204" pitchFamily="34" charset="0"/>
                <a:ea typeface="Times New Roman" panose="02020603050405020304" pitchFamily="18" charset="0"/>
                <a:cs typeface="Courier New" panose="02070309020205020404" pitchFamily="49" charset="0"/>
              </a:rPr>
              <a:t>papildomai mokėtinų mokesčių</a:t>
            </a:r>
            <a:r>
              <a:rPr lang="lt-LT" dirty="0">
                <a:solidFill>
                  <a:prstClr val="black"/>
                </a:solidFill>
                <a:latin typeface="Trebuchet MS" panose="020B0603020202020204" pitchFamily="34" charset="0"/>
                <a:ea typeface="Times New Roman" panose="02020603050405020304" pitchFamily="18" charset="0"/>
                <a:cs typeface="Courier New" panose="02070309020205020404" pitchFamily="49" charset="0"/>
              </a:rPr>
              <a:t>. </a:t>
            </a:r>
            <a:endParaRPr lang="lt-LT" dirty="0" smtClean="0">
              <a:solidFill>
                <a:prstClr val="black"/>
              </a:solidFill>
              <a:latin typeface="Trebuchet MS" panose="020B0603020202020204" pitchFamily="34" charset="0"/>
              <a:ea typeface="Times New Roman" panose="02020603050405020304" pitchFamily="18" charset="0"/>
              <a:cs typeface="Courier New" panose="02070309020205020404" pitchFamily="49" charset="0"/>
            </a:endParaRPr>
          </a:p>
          <a:p>
            <a:endParaRPr lang="lt-LT" sz="1600" dirty="0">
              <a:solidFill>
                <a:prstClr val="black"/>
              </a:solidFill>
              <a:latin typeface="Trebuchet MS" panose="020B0603020202020204" pitchFamily="34" charset="0"/>
              <a:cs typeface="Courier New" panose="02070309020205020404" pitchFamily="49" charset="0"/>
            </a:endParaRPr>
          </a:p>
          <a:p>
            <a:endParaRPr lang="lt-LT" sz="2400" dirty="0"/>
          </a:p>
        </p:txBody>
      </p:sp>
    </p:spTree>
    <p:extLst>
      <p:ext uri="{BB962C8B-B14F-4D97-AF65-F5344CB8AC3E}">
        <p14:creationId xmlns:p14="http://schemas.microsoft.com/office/powerpoint/2010/main" xmlns="" val="17280851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xmlns="" id="{83C7C67F-E4DF-43E1-B357-C474378C7860}"/>
              </a:ext>
            </a:extLst>
          </p:cNvPr>
          <p:cNvSpPr/>
          <p:nvPr/>
        </p:nvSpPr>
        <p:spPr>
          <a:xfrm>
            <a:off x="0" y="1"/>
            <a:ext cx="12192000" cy="6857999"/>
          </a:xfrm>
          <a:prstGeom prst="rect">
            <a:avLst/>
          </a:prstGeom>
          <a:solidFill>
            <a:srgbClr val="006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D40"/>
              </a:solidFill>
            </a:endParaRPr>
          </a:p>
        </p:txBody>
      </p:sp>
      <p:pic>
        <p:nvPicPr>
          <p:cNvPr id="9" name="Paveikslėlis 8">
            <a:extLst>
              <a:ext uri="{FF2B5EF4-FFF2-40B4-BE49-F238E27FC236}">
                <a16:creationId xmlns:a16="http://schemas.microsoft.com/office/drawing/2014/main" xmlns="" id="{1C7CF7E5-D214-4899-8603-B21722D505B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08213" y="0"/>
            <a:ext cx="10283786" cy="6858000"/>
          </a:xfrm>
          <a:prstGeom prst="rect">
            <a:avLst/>
          </a:prstGeom>
        </p:spPr>
      </p:pic>
      <p:sp>
        <p:nvSpPr>
          <p:cNvPr id="4" name="Stačiakampis 3">
            <a:extLst>
              <a:ext uri="{FF2B5EF4-FFF2-40B4-BE49-F238E27FC236}">
                <a16:creationId xmlns:a16="http://schemas.microsoft.com/office/drawing/2014/main" xmlns="" id="{4E533A1F-C458-4A01-A229-3B891C1E9EF3}"/>
              </a:ext>
            </a:extLst>
          </p:cNvPr>
          <p:cNvSpPr/>
          <p:nvPr/>
        </p:nvSpPr>
        <p:spPr>
          <a:xfrm>
            <a:off x="374852" y="190446"/>
            <a:ext cx="11442295" cy="1077218"/>
          </a:xfrm>
          <a:prstGeom prst="rect">
            <a:avLst/>
          </a:prstGeom>
        </p:spPr>
        <p:txBody>
          <a:bodyPr wrap="square">
            <a:spAutoFit/>
          </a:bodyPr>
          <a:lstStyle/>
          <a:p>
            <a:r>
              <a:rPr lang="lt-LT" sz="3200" b="1" dirty="0" smtClean="0">
                <a:solidFill>
                  <a:prstClr val="white"/>
                </a:solidFill>
                <a:latin typeface="Trebuchet MS" panose="020B0603020202020204" pitchFamily="34" charset="0"/>
              </a:rPr>
              <a:t>ANK protokolų surašymas dėl deklaracijų nepateikimo (2020 m. spalis – 2021 m. rugpjūtis)</a:t>
            </a:r>
            <a:endParaRPr lang="lt-LT" sz="3200" b="1" dirty="0">
              <a:solidFill>
                <a:prstClr val="white"/>
              </a:solidFill>
              <a:latin typeface="Trebuchet MS" panose="020B0603020202020204" pitchFamily="34" charset="0"/>
            </a:endParaRPr>
          </a:p>
        </p:txBody>
      </p:sp>
      <p:graphicFrame>
        <p:nvGraphicFramePr>
          <p:cNvPr id="7" name="Diagrama 6"/>
          <p:cNvGraphicFramePr>
            <a:graphicFrameLocks/>
          </p:cNvGraphicFramePr>
          <p:nvPr>
            <p:extLst>
              <p:ext uri="{D42A27DB-BD31-4B8C-83A1-F6EECF244321}">
                <p14:modId xmlns:p14="http://schemas.microsoft.com/office/powerpoint/2010/main" xmlns="" val="3765518554"/>
              </p:ext>
            </p:extLst>
          </p:nvPr>
        </p:nvGraphicFramePr>
        <p:xfrm>
          <a:off x="374852" y="1251247"/>
          <a:ext cx="11442295" cy="532971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1"/>
          <p:cNvSpPr txBox="1"/>
          <p:nvPr/>
        </p:nvSpPr>
        <p:spPr>
          <a:xfrm>
            <a:off x="1393094" y="5927725"/>
            <a:ext cx="2661381" cy="434976"/>
          </a:xfrm>
          <a:prstGeom prst="rect">
            <a:avLst/>
          </a:prstGeom>
          <a:noFill/>
          <a:ln>
            <a:solidFill>
              <a:schemeClr val="tx1">
                <a:lumMod val="85000"/>
                <a:lumOff val="15000"/>
              </a:schemeClr>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lt-LT" sz="1100" dirty="0" smtClean="0">
              <a:latin typeface="Trebuchet MS" panose="020B0603020202020204" pitchFamily="34" charset="0"/>
            </a:endParaRPr>
          </a:p>
          <a:p>
            <a:pPr algn="ctr"/>
            <a:r>
              <a:rPr lang="lt-LT" sz="1100" dirty="0" smtClean="0">
                <a:solidFill>
                  <a:schemeClr val="tx1">
                    <a:lumMod val="75000"/>
                    <a:lumOff val="25000"/>
                  </a:schemeClr>
                </a:solidFill>
                <a:latin typeface="Trebuchet MS" panose="020B0603020202020204" pitchFamily="34" charset="0"/>
              </a:rPr>
              <a:t>2020 m.</a:t>
            </a:r>
            <a:endParaRPr lang="lt-LT" sz="1100" dirty="0">
              <a:solidFill>
                <a:schemeClr val="tx1">
                  <a:lumMod val="75000"/>
                  <a:lumOff val="25000"/>
                </a:schemeClr>
              </a:solidFill>
              <a:latin typeface="Trebuchet MS" panose="020B0603020202020204" pitchFamily="34" charset="0"/>
            </a:endParaRPr>
          </a:p>
        </p:txBody>
      </p:sp>
    </p:spTree>
    <p:extLst>
      <p:ext uri="{BB962C8B-B14F-4D97-AF65-F5344CB8AC3E}">
        <p14:creationId xmlns:p14="http://schemas.microsoft.com/office/powerpoint/2010/main" xmlns="" val="5084402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2">
            <a:extLst>
              <a:ext uri="{FF2B5EF4-FFF2-40B4-BE49-F238E27FC236}">
                <a16:creationId xmlns="" xmlns:a16="http://schemas.microsoft.com/office/drawing/2014/main" id="{4657E171-2D34-4818-B1E3-CC3E32822D1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4958"/>
          <a:stretch/>
        </p:blipFill>
        <p:spPr>
          <a:xfrm>
            <a:off x="0" y="0"/>
            <a:ext cx="12192000" cy="6867331"/>
          </a:xfrm>
          <a:prstGeom prst="rect">
            <a:avLst/>
          </a:prstGeom>
        </p:spPr>
      </p:pic>
      <p:sp>
        <p:nvSpPr>
          <p:cNvPr id="7" name="TextBox 6">
            <a:extLst>
              <a:ext uri="{FF2B5EF4-FFF2-40B4-BE49-F238E27FC236}">
                <a16:creationId xmlns="" xmlns:a16="http://schemas.microsoft.com/office/drawing/2014/main" id="{AE13999E-01C7-4095-A8D3-BD54E85DBEA2}"/>
              </a:ext>
            </a:extLst>
          </p:cNvPr>
          <p:cNvSpPr txBox="1"/>
          <p:nvPr/>
        </p:nvSpPr>
        <p:spPr>
          <a:xfrm>
            <a:off x="369341" y="1945172"/>
            <a:ext cx="8560053" cy="1569660"/>
          </a:xfrm>
          <a:prstGeom prst="rect">
            <a:avLst/>
          </a:prstGeom>
          <a:noFill/>
        </p:spPr>
        <p:txBody>
          <a:bodyPr wrap="square" rtlCol="0">
            <a:spAutoFit/>
          </a:bodyPr>
          <a:lstStyle/>
          <a:p>
            <a:r>
              <a:rPr lang="lt-LT" sz="4800" b="1" dirty="0" smtClean="0">
                <a:solidFill>
                  <a:prstClr val="white"/>
                </a:solidFill>
                <a:latin typeface="Trebuchet MS" panose="020B0603020202020204" pitchFamily="34" charset="0"/>
              </a:rPr>
              <a:t>Pasitikėjimą </a:t>
            </a:r>
          </a:p>
          <a:p>
            <a:r>
              <a:rPr lang="lt-LT" sz="4800" b="1" dirty="0" smtClean="0">
                <a:solidFill>
                  <a:prstClr val="white"/>
                </a:solidFill>
                <a:latin typeface="Trebuchet MS" panose="020B0603020202020204" pitchFamily="34" charset="0"/>
              </a:rPr>
              <a:t>kurkime kartu!</a:t>
            </a:r>
            <a:endParaRPr lang="lt-LT" sz="4800" b="1" dirty="0">
              <a:solidFill>
                <a:prstClr val="white"/>
              </a:solidFill>
              <a:latin typeface="Trebuchet MS" panose="020B0603020202020204" pitchFamily="34" charset="0"/>
            </a:endParaRPr>
          </a:p>
        </p:txBody>
      </p:sp>
      <p:sp>
        <p:nvSpPr>
          <p:cNvPr id="9" name="TextBox 8"/>
          <p:cNvSpPr txBox="1"/>
          <p:nvPr/>
        </p:nvSpPr>
        <p:spPr>
          <a:xfrm>
            <a:off x="369341" y="4388516"/>
            <a:ext cx="5154805" cy="1846659"/>
          </a:xfrm>
          <a:prstGeom prst="rect">
            <a:avLst/>
          </a:prstGeom>
          <a:noFill/>
        </p:spPr>
        <p:txBody>
          <a:bodyPr wrap="square" rtlCol="0">
            <a:spAutoFit/>
          </a:bodyPr>
          <a:lstStyle/>
          <a:p>
            <a:r>
              <a:rPr lang="lt-LT" sz="1600" b="1" dirty="0" smtClean="0">
                <a:solidFill>
                  <a:schemeClr val="bg1"/>
                </a:solidFill>
                <a:latin typeface="Trebuchet MS" panose="020B0603020202020204" pitchFamily="34" charset="0"/>
              </a:rPr>
              <a:t>Judita Stankienė</a:t>
            </a:r>
          </a:p>
          <a:p>
            <a:r>
              <a:rPr lang="lt-LT" sz="1400" dirty="0" smtClean="0">
                <a:solidFill>
                  <a:schemeClr val="bg1"/>
                </a:solidFill>
                <a:latin typeface="Trebuchet MS" panose="020B0603020202020204" pitchFamily="34" charset="0"/>
              </a:rPr>
              <a:t>Kauno apskrities valstybinės mokesčių inspekcijos </a:t>
            </a:r>
          </a:p>
          <a:p>
            <a:r>
              <a:rPr lang="lt-LT" sz="1400" dirty="0" smtClean="0">
                <a:solidFill>
                  <a:schemeClr val="bg1"/>
                </a:solidFill>
                <a:latin typeface="Trebuchet MS" panose="020B0603020202020204" pitchFamily="34" charset="0"/>
              </a:rPr>
              <a:t>viršininkė</a:t>
            </a:r>
          </a:p>
          <a:p>
            <a:endParaRPr lang="lt-LT" sz="1400" dirty="0" smtClean="0">
              <a:solidFill>
                <a:schemeClr val="bg1"/>
              </a:solidFill>
              <a:latin typeface="Trebuchet MS" panose="020B0603020202020204" pitchFamily="34" charset="0"/>
            </a:endParaRPr>
          </a:p>
          <a:p>
            <a:r>
              <a:rPr lang="lt-LT" sz="1400" dirty="0" smtClean="0">
                <a:solidFill>
                  <a:schemeClr val="bg1"/>
                </a:solidFill>
                <a:latin typeface="Trebuchet MS" panose="020B0603020202020204" pitchFamily="34" charset="0"/>
              </a:rPr>
              <a:t>Tel. (8 37) 465643</a:t>
            </a:r>
          </a:p>
          <a:p>
            <a:r>
              <a:rPr lang="lt-LT" sz="1400" dirty="0" smtClean="0">
                <a:solidFill>
                  <a:schemeClr val="bg1"/>
                </a:solidFill>
                <a:latin typeface="Trebuchet MS" panose="020B0603020202020204" pitchFamily="34" charset="0"/>
              </a:rPr>
              <a:t>Mob. 8 686 35166</a:t>
            </a:r>
          </a:p>
          <a:p>
            <a:r>
              <a:rPr lang="lt-LT" sz="1400" dirty="0" smtClean="0">
                <a:solidFill>
                  <a:schemeClr val="bg1"/>
                </a:solidFill>
                <a:latin typeface="Trebuchet MS" panose="020B0603020202020204" pitchFamily="34" charset="0"/>
              </a:rPr>
              <a:t>El. p. </a:t>
            </a:r>
            <a:r>
              <a:rPr lang="lt-LT" sz="1400" u="sng" dirty="0" err="1" smtClean="0">
                <a:solidFill>
                  <a:srgbClr val="61C250"/>
                </a:solidFill>
                <a:latin typeface="Trebuchet MS" panose="020B0603020202020204" pitchFamily="34" charset="0"/>
              </a:rPr>
              <a:t>Judita.Stankiene@vmi.lt</a:t>
            </a:r>
            <a:endParaRPr lang="lt-LT" sz="1400" u="sng" dirty="0" smtClean="0">
              <a:solidFill>
                <a:srgbClr val="61C250"/>
              </a:solidFill>
              <a:latin typeface="Trebuchet MS" panose="020B0603020202020204" pitchFamily="34" charset="0"/>
            </a:endParaRPr>
          </a:p>
          <a:p>
            <a:r>
              <a:rPr lang="lt-LT" sz="1400" u="sng" dirty="0" smtClean="0">
                <a:solidFill>
                  <a:srgbClr val="61C250"/>
                </a:solidFill>
                <a:latin typeface="Trebuchet MS" panose="020B0603020202020204" pitchFamily="34" charset="0"/>
              </a:rPr>
              <a:t>www.vmi.lt</a:t>
            </a:r>
          </a:p>
        </p:txBody>
      </p:sp>
      <p:pic>
        <p:nvPicPr>
          <p:cNvPr id="14" name="Picture 13">
            <a:extLst>
              <a:ext uri="{FF2B5EF4-FFF2-40B4-BE49-F238E27FC236}">
                <a16:creationId xmlns:a16="http://schemas.microsoft.com/office/drawing/2014/main" xmlns="" id="{0FB036C8-59C6-4164-98C1-A56C41BFA32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2390" y="413774"/>
            <a:ext cx="1343198" cy="690403"/>
          </a:xfrm>
          <a:prstGeom prst="rect">
            <a:avLst/>
          </a:prstGeom>
        </p:spPr>
      </p:pic>
    </p:spTree>
    <p:extLst>
      <p:ext uri="{BB962C8B-B14F-4D97-AF65-F5344CB8AC3E}">
        <p14:creationId xmlns:p14="http://schemas.microsoft.com/office/powerpoint/2010/main" xmlns="" val="4109107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 xmlns:a16="http://schemas.microsoft.com/office/drawing/2014/main" id="{412D0E5B-3D26-46EA-BC42-2E6F96A8432B}"/>
              </a:ext>
            </a:extLst>
          </p:cNvPr>
          <p:cNvSpPr/>
          <p:nvPr/>
        </p:nvSpPr>
        <p:spPr>
          <a:xfrm>
            <a:off x="0" y="0"/>
            <a:ext cx="12192000" cy="6858000"/>
          </a:xfrm>
          <a:prstGeom prst="rect">
            <a:avLst/>
          </a:prstGeom>
          <a:solidFill>
            <a:srgbClr val="006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17">
            <a:extLst>
              <a:ext uri="{FF2B5EF4-FFF2-40B4-BE49-F238E27FC236}">
                <a16:creationId xmlns="" xmlns:a16="http://schemas.microsoft.com/office/drawing/2014/main" id="{C2C65F86-E30B-40D3-8E9F-E9C24158A741}"/>
              </a:ext>
            </a:extLst>
          </p:cNvPr>
          <p:cNvSpPr/>
          <p:nvPr/>
        </p:nvSpPr>
        <p:spPr>
          <a:xfrm>
            <a:off x="0" y="6060559"/>
            <a:ext cx="12192000" cy="7974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ačiakampis 5">
            <a:extLst>
              <a:ext uri="{FF2B5EF4-FFF2-40B4-BE49-F238E27FC236}">
                <a16:creationId xmlns="" xmlns:a16="http://schemas.microsoft.com/office/drawing/2014/main" id="{8A7E9664-51B7-4B37-81EA-27C3B8DA23D4}"/>
              </a:ext>
            </a:extLst>
          </p:cNvPr>
          <p:cNvSpPr/>
          <p:nvPr/>
        </p:nvSpPr>
        <p:spPr>
          <a:xfrm>
            <a:off x="729103" y="348787"/>
            <a:ext cx="3193503" cy="646331"/>
          </a:xfrm>
          <a:prstGeom prst="rect">
            <a:avLst/>
          </a:prstGeom>
        </p:spPr>
        <p:txBody>
          <a:bodyPr wrap="none">
            <a:spAutoFit/>
          </a:bodyPr>
          <a:lstStyle/>
          <a:p>
            <a:r>
              <a:rPr lang="lt-LT" sz="3600" b="1" dirty="0">
                <a:solidFill>
                  <a:prstClr val="white"/>
                </a:solidFill>
                <a:latin typeface="Trebuchet MS" panose="020B0603020202020204" pitchFamily="34" charset="0"/>
              </a:rPr>
              <a:t>VMI</a:t>
            </a:r>
            <a:r>
              <a:rPr lang="en-US" sz="3600" b="1" dirty="0">
                <a:solidFill>
                  <a:prstClr val="white"/>
                </a:solidFill>
                <a:latin typeface="Trebuchet MS" panose="020B0603020202020204" pitchFamily="34" charset="0"/>
              </a:rPr>
              <a:t> </a:t>
            </a:r>
            <a:r>
              <a:rPr lang="lt-LT" sz="3600" b="1" smtClean="0">
                <a:solidFill>
                  <a:prstClr val="white"/>
                </a:solidFill>
                <a:latin typeface="Trebuchet MS" panose="020B0603020202020204" pitchFamily="34" charset="0"/>
              </a:rPr>
              <a:t>rezultatai</a:t>
            </a:r>
            <a:endParaRPr lang="en-US" sz="3600" b="1" dirty="0">
              <a:solidFill>
                <a:prstClr val="white"/>
              </a:solidFill>
              <a:latin typeface="Trebuchet MS" panose="020B0603020202020204" pitchFamily="34" charset="0"/>
            </a:endParaRPr>
          </a:p>
        </p:txBody>
      </p:sp>
      <p:sp>
        <p:nvSpPr>
          <p:cNvPr id="7" name="Stačiakampis 6">
            <a:extLst>
              <a:ext uri="{FF2B5EF4-FFF2-40B4-BE49-F238E27FC236}">
                <a16:creationId xmlns="" xmlns:a16="http://schemas.microsoft.com/office/drawing/2014/main" id="{5632F6FB-CCBF-4631-821F-680D696B42A2}"/>
              </a:ext>
            </a:extLst>
          </p:cNvPr>
          <p:cNvSpPr/>
          <p:nvPr/>
        </p:nvSpPr>
        <p:spPr>
          <a:xfrm>
            <a:off x="729103" y="1476376"/>
            <a:ext cx="7252847" cy="3847207"/>
          </a:xfrm>
          <a:prstGeom prst="rect">
            <a:avLst/>
          </a:prstGeom>
        </p:spPr>
        <p:txBody>
          <a:bodyPr wrap="square">
            <a:spAutoFit/>
          </a:bodyPr>
          <a:lstStyle/>
          <a:p>
            <a:r>
              <a:rPr lang="lt-LT" sz="2000" dirty="0">
                <a:solidFill>
                  <a:schemeClr val="bg1"/>
                </a:solidFill>
                <a:latin typeface="Trebuchet MS" panose="020B0603020202020204" pitchFamily="34" charset="0"/>
              </a:rPr>
              <a:t>2020 m. surinkta </a:t>
            </a:r>
            <a:r>
              <a:rPr lang="lt-LT" sz="2400" b="1" dirty="0">
                <a:solidFill>
                  <a:srgbClr val="61C24F"/>
                </a:solidFill>
                <a:latin typeface="Trebuchet MS" panose="020B0603020202020204" pitchFamily="34" charset="0"/>
              </a:rPr>
              <a:t>10,3 mlrd. €</a:t>
            </a:r>
            <a:r>
              <a:rPr lang="lt-LT" sz="2400" dirty="0">
                <a:solidFill>
                  <a:schemeClr val="bg1"/>
                </a:solidFill>
                <a:latin typeface="Trebuchet MS" panose="020B0603020202020204" pitchFamily="34" charset="0"/>
              </a:rPr>
              <a:t> </a:t>
            </a:r>
            <a:r>
              <a:rPr lang="lt-LT" sz="2000" dirty="0">
                <a:solidFill>
                  <a:schemeClr val="bg1"/>
                </a:solidFill>
                <a:latin typeface="Trebuchet MS" panose="020B0603020202020204" pitchFamily="34" charset="0"/>
              </a:rPr>
              <a:t>biudžeto lėšų</a:t>
            </a:r>
          </a:p>
          <a:p>
            <a:endParaRPr lang="lt-LT" sz="2000" dirty="0">
              <a:solidFill>
                <a:schemeClr val="bg1"/>
              </a:solidFill>
              <a:latin typeface="Trebuchet MS" panose="020B0603020202020204" pitchFamily="34" charset="0"/>
            </a:endParaRPr>
          </a:p>
          <a:p>
            <a:r>
              <a:rPr lang="lt-LT" sz="2400" b="1" dirty="0">
                <a:solidFill>
                  <a:srgbClr val="61C24F"/>
                </a:solidFill>
                <a:latin typeface="Trebuchet MS" panose="020B0603020202020204" pitchFamily="34" charset="0"/>
              </a:rPr>
              <a:t>91,5 % </a:t>
            </a:r>
            <a:r>
              <a:rPr lang="lt-LT" sz="2000" dirty="0">
                <a:solidFill>
                  <a:schemeClr val="bg1"/>
                </a:solidFill>
                <a:latin typeface="Trebuchet MS" panose="020B0603020202020204" pitchFamily="34" charset="0"/>
              </a:rPr>
              <a:t>biudžeto pajamų plano vykdymas 2020 m.</a:t>
            </a:r>
          </a:p>
          <a:p>
            <a:endParaRPr lang="lt-LT" sz="2400" b="1" dirty="0" smtClean="0">
              <a:solidFill>
                <a:srgbClr val="61C24F"/>
              </a:solidFill>
              <a:latin typeface="Trebuchet MS" panose="020B0603020202020204" pitchFamily="34" charset="0"/>
            </a:endParaRPr>
          </a:p>
          <a:p>
            <a:r>
              <a:rPr lang="lt-LT" sz="2400" b="1" dirty="0" smtClean="0">
                <a:solidFill>
                  <a:srgbClr val="61C24F"/>
                </a:solidFill>
                <a:latin typeface="Trebuchet MS" panose="020B0603020202020204" pitchFamily="34" charset="0"/>
              </a:rPr>
              <a:t>805,6 </a:t>
            </a:r>
            <a:r>
              <a:rPr lang="lt-LT" sz="2400" b="1" dirty="0">
                <a:solidFill>
                  <a:srgbClr val="61C24F"/>
                </a:solidFill>
                <a:latin typeface="Trebuchet MS" panose="020B0603020202020204" pitchFamily="34" charset="0"/>
              </a:rPr>
              <a:t>mln. € </a:t>
            </a:r>
            <a:r>
              <a:rPr lang="lt-LT" sz="2000" dirty="0">
                <a:solidFill>
                  <a:schemeClr val="bg1"/>
                </a:solidFill>
                <a:latin typeface="Trebuchet MS" panose="020B0603020202020204" pitchFamily="34" charset="0"/>
              </a:rPr>
              <a:t>mokestinė nepriemoka, kuriai taikomos </a:t>
            </a:r>
          </a:p>
          <a:p>
            <a:r>
              <a:rPr lang="lt-LT" sz="2000" dirty="0">
                <a:solidFill>
                  <a:schemeClr val="bg1"/>
                </a:solidFill>
                <a:latin typeface="Trebuchet MS" panose="020B0603020202020204" pitchFamily="34" charset="0"/>
              </a:rPr>
              <a:t>mokestinės pagalbos </a:t>
            </a:r>
            <a:r>
              <a:rPr lang="lt-LT" sz="2000" dirty="0" smtClean="0">
                <a:solidFill>
                  <a:schemeClr val="bg1"/>
                </a:solidFill>
                <a:latin typeface="Trebuchet MS" panose="020B0603020202020204" pitchFamily="34" charset="0"/>
              </a:rPr>
              <a:t>priemonės 2020-12-31</a:t>
            </a:r>
            <a:endParaRPr lang="lt-LT" sz="2000" dirty="0">
              <a:solidFill>
                <a:schemeClr val="bg1"/>
              </a:solidFill>
              <a:latin typeface="Trebuchet MS" panose="020B0603020202020204" pitchFamily="34" charset="0"/>
            </a:endParaRPr>
          </a:p>
          <a:p>
            <a:endParaRPr lang="lt-LT" sz="2000" dirty="0" smtClean="0">
              <a:solidFill>
                <a:schemeClr val="bg1"/>
              </a:solidFill>
              <a:latin typeface="Trebuchet MS" panose="020B0603020202020204" pitchFamily="34" charset="0"/>
            </a:endParaRPr>
          </a:p>
          <a:p>
            <a:r>
              <a:rPr lang="lt-LT" sz="2000" dirty="0" smtClean="0">
                <a:solidFill>
                  <a:schemeClr val="bg1"/>
                </a:solidFill>
                <a:latin typeface="Trebuchet MS" panose="020B0603020202020204" pitchFamily="34" charset="0"/>
              </a:rPr>
              <a:t>2018</a:t>
            </a:r>
            <a:r>
              <a:rPr lang="lt-LT" sz="2000" dirty="0">
                <a:solidFill>
                  <a:schemeClr val="bg1"/>
                </a:solidFill>
                <a:latin typeface="Trebuchet MS" panose="020B0603020202020204" pitchFamily="34" charset="0"/>
              </a:rPr>
              <a:t>−2020 m. mokestinės nepriemokos sumažėjimas </a:t>
            </a:r>
            <a:r>
              <a:rPr lang="lt-LT" sz="2400" b="1" dirty="0">
                <a:solidFill>
                  <a:srgbClr val="61C24F"/>
                </a:solidFill>
                <a:latin typeface="Trebuchet MS" panose="020B0603020202020204" pitchFamily="34" charset="0"/>
              </a:rPr>
              <a:t>30,9 %</a:t>
            </a:r>
            <a:r>
              <a:rPr lang="lt-LT" sz="2000" dirty="0">
                <a:solidFill>
                  <a:schemeClr val="bg1"/>
                </a:solidFill>
                <a:latin typeface="Trebuchet MS" panose="020B0603020202020204" pitchFamily="34" charset="0"/>
              </a:rPr>
              <a:t> </a:t>
            </a:r>
          </a:p>
          <a:p>
            <a:r>
              <a:rPr lang="lt-LT" sz="2000" dirty="0">
                <a:solidFill>
                  <a:schemeClr val="bg1"/>
                </a:solidFill>
                <a:latin typeface="Trebuchet MS" panose="020B0603020202020204" pitchFamily="34" charset="0"/>
              </a:rPr>
              <a:t>(neįskaitant susidariusios dėl COVID-19)</a:t>
            </a:r>
          </a:p>
          <a:p>
            <a:endParaRPr lang="lt-LT" sz="2000" dirty="0">
              <a:solidFill>
                <a:schemeClr val="bg1"/>
              </a:solidFill>
              <a:latin typeface="Trebuchet MS" panose="020B0603020202020204" pitchFamily="34" charset="0"/>
            </a:endParaRPr>
          </a:p>
          <a:p>
            <a:r>
              <a:rPr lang="lt-LT" sz="2400" b="1" dirty="0" smtClean="0">
                <a:solidFill>
                  <a:srgbClr val="61C24F"/>
                </a:solidFill>
                <a:latin typeface="Trebuchet MS" panose="020B0603020202020204" pitchFamily="34" charset="0"/>
              </a:rPr>
              <a:t>21,6 </a:t>
            </a:r>
            <a:r>
              <a:rPr lang="lt-LT" sz="2400" b="1" dirty="0">
                <a:solidFill>
                  <a:srgbClr val="61C24F"/>
                </a:solidFill>
                <a:latin typeface="Trebuchet MS" panose="020B0603020202020204" pitchFamily="34" charset="0"/>
              </a:rPr>
              <a:t>% </a:t>
            </a:r>
            <a:r>
              <a:rPr lang="lt-LT" sz="2000" dirty="0">
                <a:solidFill>
                  <a:schemeClr val="bg1"/>
                </a:solidFill>
                <a:latin typeface="Trebuchet MS" panose="020B0603020202020204" pitchFamily="34" charset="0"/>
              </a:rPr>
              <a:t>prognozuojamas PVM atotrūkis 2019 m. </a:t>
            </a:r>
          </a:p>
        </p:txBody>
      </p:sp>
      <p:pic>
        <p:nvPicPr>
          <p:cNvPr id="9" name="Paveikslėlis 8">
            <a:extLst>
              <a:ext uri="{FF2B5EF4-FFF2-40B4-BE49-F238E27FC236}">
                <a16:creationId xmlns="" xmlns:a16="http://schemas.microsoft.com/office/drawing/2014/main" id="{24E6D655-FA3D-45F5-A1C2-7A9D0FF589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92122" y="2374084"/>
            <a:ext cx="6399878" cy="4483915"/>
          </a:xfrm>
          <a:prstGeom prst="rect">
            <a:avLst/>
          </a:prstGeom>
        </p:spPr>
      </p:pic>
    </p:spTree>
    <p:extLst>
      <p:ext uri="{BB962C8B-B14F-4D97-AF65-F5344CB8AC3E}">
        <p14:creationId xmlns:p14="http://schemas.microsoft.com/office/powerpoint/2010/main" xmlns="" val="3460184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 xmlns:a16="http://schemas.microsoft.com/office/drawing/2014/main" id="{55990037-800F-4875-918D-25CAB49DD3A9}"/>
              </a:ext>
            </a:extLst>
          </p:cNvPr>
          <p:cNvSpPr/>
          <p:nvPr/>
        </p:nvSpPr>
        <p:spPr>
          <a:xfrm>
            <a:off x="0" y="0"/>
            <a:ext cx="12192000" cy="6858000"/>
          </a:xfrm>
          <a:prstGeom prst="rect">
            <a:avLst/>
          </a:prstGeom>
          <a:solidFill>
            <a:srgbClr val="006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17">
            <a:extLst>
              <a:ext uri="{FF2B5EF4-FFF2-40B4-BE49-F238E27FC236}">
                <a16:creationId xmlns="" xmlns:a16="http://schemas.microsoft.com/office/drawing/2014/main" id="{E8D1B36F-A98C-425E-B98B-7D0D7AAFBDD2}"/>
              </a:ext>
            </a:extLst>
          </p:cNvPr>
          <p:cNvSpPr/>
          <p:nvPr/>
        </p:nvSpPr>
        <p:spPr>
          <a:xfrm>
            <a:off x="0" y="6060559"/>
            <a:ext cx="12192000" cy="7974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aveikslėlis 8">
            <a:extLst>
              <a:ext uri="{FF2B5EF4-FFF2-40B4-BE49-F238E27FC236}">
                <a16:creationId xmlns="" xmlns:a16="http://schemas.microsoft.com/office/drawing/2014/main" id="{B01C6767-47B4-4659-98E1-90317FC15F4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29002" y="-7603"/>
            <a:ext cx="4127006" cy="6858000"/>
          </a:xfrm>
          <a:prstGeom prst="rect">
            <a:avLst/>
          </a:prstGeom>
        </p:spPr>
      </p:pic>
      <p:sp>
        <p:nvSpPr>
          <p:cNvPr id="6" name="Stačiakampis 5">
            <a:extLst>
              <a:ext uri="{FF2B5EF4-FFF2-40B4-BE49-F238E27FC236}">
                <a16:creationId xmlns="" xmlns:a16="http://schemas.microsoft.com/office/drawing/2014/main" id="{4672E3AE-CADF-44E2-B042-C118F8CD20BB}"/>
              </a:ext>
            </a:extLst>
          </p:cNvPr>
          <p:cNvSpPr/>
          <p:nvPr/>
        </p:nvSpPr>
        <p:spPr>
          <a:xfrm>
            <a:off x="729103" y="1343905"/>
            <a:ext cx="9138797" cy="4154984"/>
          </a:xfrm>
          <a:prstGeom prst="rect">
            <a:avLst/>
          </a:prstGeom>
        </p:spPr>
        <p:txBody>
          <a:bodyPr wrap="square">
            <a:spAutoFit/>
          </a:bodyPr>
          <a:lstStyle/>
          <a:p>
            <a:r>
              <a:rPr lang="lt-LT" sz="2400" b="1" dirty="0" smtClean="0">
                <a:solidFill>
                  <a:srgbClr val="61C24F"/>
                </a:solidFill>
                <a:latin typeface="Trebuchet MS" panose="020B0603020202020204" pitchFamily="34" charset="0"/>
              </a:rPr>
              <a:t>&gt; 5,9 </a:t>
            </a:r>
            <a:r>
              <a:rPr lang="lt-LT" sz="2400" b="1" dirty="0">
                <a:solidFill>
                  <a:srgbClr val="61C24F"/>
                </a:solidFill>
                <a:latin typeface="Trebuchet MS" panose="020B0603020202020204" pitchFamily="34" charset="0"/>
              </a:rPr>
              <a:t>mln. </a:t>
            </a:r>
            <a:r>
              <a:rPr lang="lt-LT" sz="2000" dirty="0" smtClean="0">
                <a:solidFill>
                  <a:schemeClr val="bg1"/>
                </a:solidFill>
                <a:latin typeface="Trebuchet MS" panose="020B0603020202020204" pitchFamily="34" charset="0"/>
              </a:rPr>
              <a:t>pateikta deklaracijų</a:t>
            </a:r>
          </a:p>
          <a:p>
            <a:pPr marL="342900" indent="-342900">
              <a:buFont typeface="Wingdings" panose="05000000000000000000" pitchFamily="2" charset="2"/>
              <a:buChar char="Ø"/>
            </a:pPr>
            <a:endParaRPr lang="lt-LT" sz="2000" dirty="0">
              <a:solidFill>
                <a:schemeClr val="bg1"/>
              </a:solidFill>
              <a:latin typeface="Trebuchet MS" panose="020B0603020202020204" pitchFamily="34" charset="0"/>
            </a:endParaRPr>
          </a:p>
          <a:p>
            <a:r>
              <a:rPr lang="lt-LT" sz="2400" b="1" dirty="0" smtClean="0">
                <a:solidFill>
                  <a:srgbClr val="61C24F"/>
                </a:solidFill>
                <a:latin typeface="Trebuchet MS" panose="020B0603020202020204" pitchFamily="34" charset="0"/>
              </a:rPr>
              <a:t>&gt; </a:t>
            </a:r>
            <a:r>
              <a:rPr lang="lt-LT" sz="2400" b="1" dirty="0">
                <a:solidFill>
                  <a:srgbClr val="61C24F"/>
                </a:solidFill>
                <a:latin typeface="Trebuchet MS" panose="020B0603020202020204" pitchFamily="34" charset="0"/>
              </a:rPr>
              <a:t>70 %</a:t>
            </a:r>
            <a:r>
              <a:rPr lang="lt-LT" sz="2400" dirty="0">
                <a:solidFill>
                  <a:schemeClr val="bg1"/>
                </a:solidFill>
                <a:latin typeface="Trebuchet MS" panose="020B0603020202020204" pitchFamily="34" charset="0"/>
              </a:rPr>
              <a:t> </a:t>
            </a:r>
            <a:r>
              <a:rPr lang="lt-LT" sz="2000" dirty="0">
                <a:solidFill>
                  <a:schemeClr val="bg1"/>
                </a:solidFill>
                <a:latin typeface="Trebuchet MS" panose="020B0603020202020204" pitchFamily="34" charset="0"/>
              </a:rPr>
              <a:t>gyventojų GPM311 deklaracijas pateikė</a:t>
            </a:r>
            <a:endParaRPr lang="en-US" sz="2000" dirty="0">
              <a:solidFill>
                <a:schemeClr val="bg1"/>
              </a:solidFill>
              <a:latin typeface="Trebuchet MS" panose="020B0603020202020204" pitchFamily="34" charset="0"/>
            </a:endParaRPr>
          </a:p>
          <a:p>
            <a:r>
              <a:rPr lang="lt-LT" sz="2000" dirty="0">
                <a:solidFill>
                  <a:schemeClr val="bg1"/>
                </a:solidFill>
                <a:latin typeface="Trebuchet MS" panose="020B0603020202020204" pitchFamily="34" charset="0"/>
              </a:rPr>
              <a:t>„vienu paspaudimu“ ir tai vidutiniškai užtruko 2-3 min.</a:t>
            </a:r>
          </a:p>
          <a:p>
            <a:endParaRPr lang="lt-LT" sz="2000" dirty="0">
              <a:solidFill>
                <a:schemeClr val="bg1"/>
              </a:solidFill>
              <a:latin typeface="Trebuchet MS" panose="020B0603020202020204" pitchFamily="34" charset="0"/>
            </a:endParaRPr>
          </a:p>
          <a:p>
            <a:r>
              <a:rPr lang="lt-LT" sz="2400" b="1" dirty="0">
                <a:solidFill>
                  <a:srgbClr val="61C24F"/>
                </a:solidFill>
                <a:latin typeface="Trebuchet MS" panose="020B0603020202020204" pitchFamily="34" charset="0"/>
              </a:rPr>
              <a:t>&gt; 5,2 mln. </a:t>
            </a:r>
            <a:r>
              <a:rPr lang="lt-LT" sz="2000" dirty="0">
                <a:solidFill>
                  <a:schemeClr val="bg1"/>
                </a:solidFill>
                <a:latin typeface="Trebuchet MS" panose="020B0603020202020204" pitchFamily="34" charset="0"/>
              </a:rPr>
              <a:t>gautų įmokų, kurių &gt; 90 % tvarkoma automatiniu būdu</a:t>
            </a:r>
          </a:p>
          <a:p>
            <a:endParaRPr lang="lt-LT" sz="2000" dirty="0">
              <a:solidFill>
                <a:schemeClr val="bg1"/>
              </a:solidFill>
              <a:latin typeface="Trebuchet MS" panose="020B0603020202020204" pitchFamily="34" charset="0"/>
            </a:endParaRPr>
          </a:p>
          <a:p>
            <a:r>
              <a:rPr lang="lt-LT" sz="2000" dirty="0" smtClean="0">
                <a:solidFill>
                  <a:schemeClr val="bg1"/>
                </a:solidFill>
                <a:latin typeface="Trebuchet MS" panose="020B0603020202020204" pitchFamily="34" charset="0"/>
              </a:rPr>
              <a:t>1882 </a:t>
            </a:r>
            <a:r>
              <a:rPr lang="lt-LT" sz="2000" dirty="0">
                <a:solidFill>
                  <a:schemeClr val="bg1"/>
                </a:solidFill>
                <a:latin typeface="Trebuchet MS" panose="020B0603020202020204" pitchFamily="34" charset="0"/>
              </a:rPr>
              <a:t>aptarnavo </a:t>
            </a:r>
            <a:r>
              <a:rPr lang="lt-LT" sz="2400" b="1" dirty="0">
                <a:solidFill>
                  <a:srgbClr val="61C24F"/>
                </a:solidFill>
                <a:latin typeface="Trebuchet MS" panose="020B0603020202020204" pitchFamily="34" charset="0"/>
              </a:rPr>
              <a:t>&gt; 800 tūkst. </a:t>
            </a:r>
            <a:r>
              <a:rPr lang="lt-LT" sz="2000" dirty="0">
                <a:solidFill>
                  <a:schemeClr val="bg1"/>
                </a:solidFill>
                <a:latin typeface="Trebuchet MS" panose="020B0603020202020204" pitchFamily="34" charset="0"/>
              </a:rPr>
              <a:t>skambučių, </a:t>
            </a:r>
            <a:r>
              <a:rPr lang="lt-LT" sz="2000" b="1" dirty="0">
                <a:solidFill>
                  <a:srgbClr val="61C24F"/>
                </a:solidFill>
                <a:latin typeface="Trebuchet MS" panose="020B0603020202020204" pitchFamily="34" charset="0"/>
              </a:rPr>
              <a:t>28 % </a:t>
            </a:r>
            <a:r>
              <a:rPr lang="lt-LT" sz="2000" dirty="0">
                <a:solidFill>
                  <a:schemeClr val="bg1"/>
                </a:solidFill>
                <a:latin typeface="Trebuchet MS" panose="020B0603020202020204" pitchFamily="34" charset="0"/>
              </a:rPr>
              <a:t>daugiau nei 2019 m. </a:t>
            </a:r>
          </a:p>
          <a:p>
            <a:endParaRPr lang="lt-LT" sz="2000" dirty="0">
              <a:solidFill>
                <a:schemeClr val="bg1"/>
              </a:solidFill>
              <a:latin typeface="Trebuchet MS" panose="020B0603020202020204" pitchFamily="34" charset="0"/>
            </a:endParaRPr>
          </a:p>
          <a:p>
            <a:r>
              <a:rPr lang="lt-LT" sz="2400" b="1" dirty="0">
                <a:solidFill>
                  <a:srgbClr val="61C24F"/>
                </a:solidFill>
                <a:latin typeface="Trebuchet MS" panose="020B0603020202020204" pitchFamily="34" charset="0"/>
              </a:rPr>
              <a:t>&gt; 30 tūkst. </a:t>
            </a:r>
            <a:r>
              <a:rPr lang="lt-LT" sz="2000" dirty="0">
                <a:solidFill>
                  <a:schemeClr val="bg1"/>
                </a:solidFill>
                <a:latin typeface="Trebuchet MS" panose="020B0603020202020204" pitchFamily="34" charset="0"/>
              </a:rPr>
              <a:t>atsakytų rašytinių paklausimų,</a:t>
            </a:r>
            <a:r>
              <a:rPr lang="en-US" sz="2000" dirty="0">
                <a:solidFill>
                  <a:schemeClr val="bg1"/>
                </a:solidFill>
                <a:latin typeface="Trebuchet MS" panose="020B0603020202020204" pitchFamily="34" charset="0"/>
              </a:rPr>
              <a:t> </a:t>
            </a:r>
            <a:r>
              <a:rPr lang="lt-LT" sz="2000" b="1" dirty="0">
                <a:solidFill>
                  <a:srgbClr val="61C24F"/>
                </a:solidFill>
                <a:latin typeface="Trebuchet MS" panose="020B0603020202020204" pitchFamily="34" charset="0"/>
              </a:rPr>
              <a:t>56 % </a:t>
            </a:r>
            <a:r>
              <a:rPr lang="lt-LT" sz="2000" dirty="0">
                <a:solidFill>
                  <a:schemeClr val="bg1"/>
                </a:solidFill>
                <a:latin typeface="Trebuchet MS" panose="020B0603020202020204" pitchFamily="34" charset="0"/>
              </a:rPr>
              <a:t>daugiau nei 2019 m</a:t>
            </a:r>
            <a:r>
              <a:rPr lang="lt-LT" sz="2000" dirty="0" smtClean="0">
                <a:solidFill>
                  <a:schemeClr val="bg1"/>
                </a:solidFill>
                <a:latin typeface="Trebuchet MS" panose="020B0603020202020204" pitchFamily="34" charset="0"/>
              </a:rPr>
              <a:t>.</a:t>
            </a:r>
          </a:p>
          <a:p>
            <a:pPr marL="342900" indent="-342900">
              <a:buFont typeface="Wingdings" panose="05000000000000000000" pitchFamily="2" charset="2"/>
              <a:buChar char="Ø"/>
            </a:pPr>
            <a:endParaRPr lang="lt-LT" sz="2000" dirty="0">
              <a:solidFill>
                <a:schemeClr val="bg1"/>
              </a:solidFill>
              <a:latin typeface="Trebuchet MS" panose="020B0603020202020204" pitchFamily="34" charset="0"/>
            </a:endParaRPr>
          </a:p>
          <a:p>
            <a:r>
              <a:rPr lang="lt-LT" sz="2400" b="1" dirty="0" smtClean="0">
                <a:solidFill>
                  <a:srgbClr val="61C24F"/>
                </a:solidFill>
                <a:latin typeface="Trebuchet MS" panose="020B0603020202020204" pitchFamily="34" charset="0"/>
              </a:rPr>
              <a:t>&gt;</a:t>
            </a:r>
            <a:r>
              <a:rPr lang="en-US" sz="2400" b="1" dirty="0" smtClean="0">
                <a:solidFill>
                  <a:srgbClr val="61C24F"/>
                </a:solidFill>
                <a:latin typeface="Trebuchet MS" panose="020B0603020202020204" pitchFamily="34" charset="0"/>
              </a:rPr>
              <a:t> 17 </a:t>
            </a:r>
            <a:r>
              <a:rPr lang="lt-LT" sz="2400" b="1" dirty="0" smtClean="0">
                <a:solidFill>
                  <a:srgbClr val="61C24F"/>
                </a:solidFill>
                <a:latin typeface="Trebuchet MS" panose="020B0603020202020204" pitchFamily="34" charset="0"/>
              </a:rPr>
              <a:t>tūkst. </a:t>
            </a:r>
            <a:r>
              <a:rPr lang="lt-LT" sz="2000" dirty="0">
                <a:solidFill>
                  <a:schemeClr val="bg1"/>
                </a:solidFill>
                <a:latin typeface="Trebuchet MS" panose="020B0603020202020204" pitchFamily="34" charset="0"/>
              </a:rPr>
              <a:t>s</a:t>
            </a:r>
            <a:r>
              <a:rPr lang="lt-LT" sz="2000" dirty="0" smtClean="0">
                <a:solidFill>
                  <a:schemeClr val="bg1"/>
                </a:solidFill>
                <a:latin typeface="Trebuchet MS" panose="020B0603020202020204" pitchFamily="34" charset="0"/>
              </a:rPr>
              <a:t>tebėsenos ir kontrolės veiksmų rezultatas –</a:t>
            </a:r>
            <a:r>
              <a:rPr lang="en-US" sz="2000" dirty="0" smtClean="0">
                <a:solidFill>
                  <a:schemeClr val="bg1"/>
                </a:solidFill>
                <a:latin typeface="Trebuchet MS" panose="020B0603020202020204" pitchFamily="34" charset="0"/>
              </a:rPr>
              <a:t> </a:t>
            </a:r>
            <a:r>
              <a:rPr lang="en-US" sz="2400" b="1" dirty="0" smtClean="0">
                <a:solidFill>
                  <a:srgbClr val="61C24F"/>
                </a:solidFill>
                <a:latin typeface="Trebuchet MS" panose="020B0603020202020204" pitchFamily="34" charset="0"/>
              </a:rPr>
              <a:t>84,9 </a:t>
            </a:r>
            <a:r>
              <a:rPr lang="en-US" sz="2400" b="1" dirty="0" err="1" smtClean="0">
                <a:solidFill>
                  <a:srgbClr val="61C24F"/>
                </a:solidFill>
                <a:latin typeface="Trebuchet MS" panose="020B0603020202020204" pitchFamily="34" charset="0"/>
              </a:rPr>
              <a:t>mln</a:t>
            </a:r>
            <a:r>
              <a:rPr lang="en-US" sz="2400" b="1" dirty="0">
                <a:solidFill>
                  <a:srgbClr val="61C24F"/>
                </a:solidFill>
                <a:latin typeface="Trebuchet MS" panose="020B0603020202020204" pitchFamily="34" charset="0"/>
              </a:rPr>
              <a:t>. € </a:t>
            </a:r>
            <a:endParaRPr lang="lt-LT" sz="2400" b="1" dirty="0">
              <a:solidFill>
                <a:srgbClr val="61C24F"/>
              </a:solidFill>
              <a:latin typeface="Trebuchet MS" panose="020B0603020202020204" pitchFamily="34" charset="0"/>
            </a:endParaRPr>
          </a:p>
        </p:txBody>
      </p:sp>
      <p:sp>
        <p:nvSpPr>
          <p:cNvPr id="7" name="Stačiakampis 6">
            <a:extLst>
              <a:ext uri="{FF2B5EF4-FFF2-40B4-BE49-F238E27FC236}">
                <a16:creationId xmlns="" xmlns:a16="http://schemas.microsoft.com/office/drawing/2014/main" id="{D20B2F78-7CD4-4E20-9CEB-41F345DB6813}"/>
              </a:ext>
            </a:extLst>
          </p:cNvPr>
          <p:cNvSpPr/>
          <p:nvPr/>
        </p:nvSpPr>
        <p:spPr>
          <a:xfrm>
            <a:off x="729103" y="348787"/>
            <a:ext cx="1975221" cy="646331"/>
          </a:xfrm>
          <a:prstGeom prst="rect">
            <a:avLst/>
          </a:prstGeom>
        </p:spPr>
        <p:txBody>
          <a:bodyPr wrap="none">
            <a:spAutoFit/>
          </a:bodyPr>
          <a:lstStyle/>
          <a:p>
            <a:r>
              <a:rPr lang="lt-LT" sz="3600" b="1" dirty="0" smtClean="0">
                <a:solidFill>
                  <a:prstClr val="white"/>
                </a:solidFill>
                <a:latin typeface="Trebuchet MS" panose="020B0603020202020204" pitchFamily="34" charset="0"/>
              </a:rPr>
              <a:t>2020 m.</a:t>
            </a:r>
            <a:endParaRPr lang="en-US" sz="3600" b="1"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xmlns="" val="3413790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 xmlns:a16="http://schemas.microsoft.com/office/drawing/2014/main" id="{55990037-800F-4875-918D-25CAB49DD3A9}"/>
              </a:ext>
            </a:extLst>
          </p:cNvPr>
          <p:cNvSpPr/>
          <p:nvPr/>
        </p:nvSpPr>
        <p:spPr>
          <a:xfrm>
            <a:off x="0" y="0"/>
            <a:ext cx="12192000" cy="6858000"/>
          </a:xfrm>
          <a:prstGeom prst="rect">
            <a:avLst/>
          </a:prstGeom>
          <a:solidFill>
            <a:srgbClr val="006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tačiakampis 5">
            <a:extLst>
              <a:ext uri="{FF2B5EF4-FFF2-40B4-BE49-F238E27FC236}">
                <a16:creationId xmlns="" xmlns:a16="http://schemas.microsoft.com/office/drawing/2014/main" id="{4672E3AE-CADF-44E2-B042-C118F8CD20BB}"/>
              </a:ext>
            </a:extLst>
          </p:cNvPr>
          <p:cNvSpPr/>
          <p:nvPr/>
        </p:nvSpPr>
        <p:spPr>
          <a:xfrm>
            <a:off x="1514966" y="1320304"/>
            <a:ext cx="3017416" cy="892552"/>
          </a:xfrm>
          <a:prstGeom prst="rect">
            <a:avLst/>
          </a:prstGeom>
        </p:spPr>
        <p:txBody>
          <a:bodyPr wrap="square">
            <a:spAutoFit/>
          </a:bodyPr>
          <a:lstStyle/>
          <a:p>
            <a:pPr algn="ctr"/>
            <a:r>
              <a:rPr lang="lt-LT" sz="2800" b="1" dirty="0">
                <a:solidFill>
                  <a:srgbClr val="61C24F"/>
                </a:solidFill>
                <a:latin typeface="Trebuchet MS" panose="020B0603020202020204" pitchFamily="34" charset="0"/>
              </a:rPr>
              <a:t>2,1 mln.</a:t>
            </a:r>
            <a:endParaRPr lang="en-US" sz="2800" b="1" dirty="0">
              <a:solidFill>
                <a:srgbClr val="61C24F"/>
              </a:solidFill>
              <a:latin typeface="Trebuchet MS" panose="020B0603020202020204" pitchFamily="34" charset="0"/>
            </a:endParaRPr>
          </a:p>
          <a:p>
            <a:pPr algn="ctr"/>
            <a:r>
              <a:rPr lang="lt-LT" sz="2400" dirty="0">
                <a:solidFill>
                  <a:schemeClr val="bg1"/>
                </a:solidFill>
                <a:latin typeface="Trebuchet MS" panose="020B0603020202020204" pitchFamily="34" charset="0"/>
              </a:rPr>
              <a:t>mokesčių mokėtojų</a:t>
            </a:r>
          </a:p>
        </p:txBody>
      </p:sp>
      <p:sp>
        <p:nvSpPr>
          <p:cNvPr id="7" name="Stačiakampis 6">
            <a:extLst>
              <a:ext uri="{FF2B5EF4-FFF2-40B4-BE49-F238E27FC236}">
                <a16:creationId xmlns="" xmlns:a16="http://schemas.microsoft.com/office/drawing/2014/main" id="{894B8962-CF6A-44C8-B218-EBB037FB5D45}"/>
              </a:ext>
            </a:extLst>
          </p:cNvPr>
          <p:cNvSpPr/>
          <p:nvPr/>
        </p:nvSpPr>
        <p:spPr>
          <a:xfrm>
            <a:off x="0" y="203506"/>
            <a:ext cx="12191999" cy="646331"/>
          </a:xfrm>
          <a:prstGeom prst="rect">
            <a:avLst/>
          </a:prstGeom>
        </p:spPr>
        <p:txBody>
          <a:bodyPr wrap="square">
            <a:spAutoFit/>
          </a:bodyPr>
          <a:lstStyle/>
          <a:p>
            <a:pPr algn="ctr"/>
            <a:r>
              <a:rPr lang="lt-LT" sz="3600" b="1" dirty="0">
                <a:solidFill>
                  <a:prstClr val="white"/>
                </a:solidFill>
                <a:latin typeface="Trebuchet MS" panose="020B0603020202020204" pitchFamily="34" charset="0"/>
              </a:rPr>
              <a:t>VMI</a:t>
            </a:r>
            <a:r>
              <a:rPr lang="en-US" sz="3600" b="1" dirty="0">
                <a:solidFill>
                  <a:prstClr val="white"/>
                </a:solidFill>
                <a:latin typeface="Trebuchet MS" panose="020B0603020202020204" pitchFamily="34" charset="0"/>
              </a:rPr>
              <a:t> klientai</a:t>
            </a:r>
          </a:p>
        </p:txBody>
      </p:sp>
      <p:sp>
        <p:nvSpPr>
          <p:cNvPr id="18" name="Stačiakampis 17">
            <a:extLst>
              <a:ext uri="{FF2B5EF4-FFF2-40B4-BE49-F238E27FC236}">
                <a16:creationId xmlns="" xmlns:a16="http://schemas.microsoft.com/office/drawing/2014/main" id="{58B99A94-AC0E-4BA4-B5DB-D93F55ED9F27}"/>
              </a:ext>
            </a:extLst>
          </p:cNvPr>
          <p:cNvSpPr/>
          <p:nvPr/>
        </p:nvSpPr>
        <p:spPr>
          <a:xfrm>
            <a:off x="4894088" y="1320304"/>
            <a:ext cx="2381230" cy="892552"/>
          </a:xfrm>
          <a:prstGeom prst="rect">
            <a:avLst/>
          </a:prstGeom>
        </p:spPr>
        <p:txBody>
          <a:bodyPr wrap="square">
            <a:spAutoFit/>
          </a:bodyPr>
          <a:lstStyle/>
          <a:p>
            <a:pPr algn="ctr"/>
            <a:r>
              <a:rPr lang="lt-LT" sz="2800" b="1" dirty="0">
                <a:solidFill>
                  <a:srgbClr val="61C24F"/>
                </a:solidFill>
                <a:latin typeface="Trebuchet MS" panose="020B0603020202020204" pitchFamily="34" charset="0"/>
              </a:rPr>
              <a:t>258 tūkst.</a:t>
            </a:r>
            <a:endParaRPr lang="en-US" sz="2800" b="1" dirty="0">
              <a:solidFill>
                <a:srgbClr val="61C24F"/>
              </a:solidFill>
              <a:latin typeface="Trebuchet MS" panose="020B0603020202020204" pitchFamily="34" charset="0"/>
            </a:endParaRPr>
          </a:p>
          <a:p>
            <a:pPr algn="ctr"/>
            <a:r>
              <a:rPr lang="lt-LT" sz="2400" dirty="0">
                <a:solidFill>
                  <a:schemeClr val="bg1"/>
                </a:solidFill>
                <a:latin typeface="Trebuchet MS" panose="020B0603020202020204" pitchFamily="34" charset="0"/>
              </a:rPr>
              <a:t>įmonių</a:t>
            </a:r>
          </a:p>
        </p:txBody>
      </p:sp>
      <p:sp>
        <p:nvSpPr>
          <p:cNvPr id="19" name="Stačiakampis 18">
            <a:extLst>
              <a:ext uri="{FF2B5EF4-FFF2-40B4-BE49-F238E27FC236}">
                <a16:creationId xmlns="" xmlns:a16="http://schemas.microsoft.com/office/drawing/2014/main" id="{BF2ACF2D-503B-463D-B4BA-87F7E3202A63}"/>
              </a:ext>
            </a:extLst>
          </p:cNvPr>
          <p:cNvSpPr/>
          <p:nvPr/>
        </p:nvSpPr>
        <p:spPr>
          <a:xfrm>
            <a:off x="7633397" y="1342343"/>
            <a:ext cx="2846393" cy="892552"/>
          </a:xfrm>
          <a:prstGeom prst="rect">
            <a:avLst/>
          </a:prstGeom>
        </p:spPr>
        <p:txBody>
          <a:bodyPr wrap="square">
            <a:spAutoFit/>
          </a:bodyPr>
          <a:lstStyle/>
          <a:p>
            <a:pPr algn="ctr"/>
            <a:r>
              <a:rPr lang="lt-LT" sz="2800" b="1" dirty="0">
                <a:solidFill>
                  <a:srgbClr val="61C24F"/>
                </a:solidFill>
                <a:latin typeface="Trebuchet MS" panose="020B0603020202020204" pitchFamily="34" charset="0"/>
              </a:rPr>
              <a:t>1,85 mln.</a:t>
            </a:r>
            <a:endParaRPr lang="en-US" sz="2800" b="1" dirty="0">
              <a:solidFill>
                <a:srgbClr val="61C24F"/>
              </a:solidFill>
              <a:latin typeface="Trebuchet MS" panose="020B0603020202020204" pitchFamily="34" charset="0"/>
            </a:endParaRPr>
          </a:p>
          <a:p>
            <a:pPr algn="ctr"/>
            <a:r>
              <a:rPr lang="lt-LT" sz="2400" dirty="0">
                <a:solidFill>
                  <a:schemeClr val="bg1"/>
                </a:solidFill>
                <a:latin typeface="Trebuchet MS" panose="020B0603020202020204" pitchFamily="34" charset="0"/>
              </a:rPr>
              <a:t>gyventojų </a:t>
            </a:r>
          </a:p>
        </p:txBody>
      </p:sp>
      <p:sp>
        <p:nvSpPr>
          <p:cNvPr id="20" name="Stačiakampis 19">
            <a:extLst>
              <a:ext uri="{FF2B5EF4-FFF2-40B4-BE49-F238E27FC236}">
                <a16:creationId xmlns="" xmlns:a16="http://schemas.microsoft.com/office/drawing/2014/main" id="{3C869AB1-651C-4B95-99E3-88F776D41E2E}"/>
              </a:ext>
            </a:extLst>
          </p:cNvPr>
          <p:cNvSpPr/>
          <p:nvPr/>
        </p:nvSpPr>
        <p:spPr>
          <a:xfrm>
            <a:off x="6084703" y="3954480"/>
            <a:ext cx="3312845" cy="892552"/>
          </a:xfrm>
          <a:prstGeom prst="rect">
            <a:avLst/>
          </a:prstGeom>
        </p:spPr>
        <p:txBody>
          <a:bodyPr wrap="square">
            <a:spAutoFit/>
          </a:bodyPr>
          <a:lstStyle/>
          <a:p>
            <a:pPr algn="ctr"/>
            <a:r>
              <a:rPr lang="lt-LT" sz="2800" b="1" dirty="0">
                <a:solidFill>
                  <a:srgbClr val="61C24F"/>
                </a:solidFill>
                <a:latin typeface="Trebuchet MS" panose="020B0603020202020204" pitchFamily="34" charset="0"/>
              </a:rPr>
              <a:t>81</a:t>
            </a:r>
            <a:endParaRPr lang="en-US" sz="2400" b="1" dirty="0">
              <a:solidFill>
                <a:schemeClr val="bg1"/>
              </a:solidFill>
              <a:latin typeface="Trebuchet MS" panose="020B0603020202020204" pitchFamily="34" charset="0"/>
            </a:endParaRPr>
          </a:p>
          <a:p>
            <a:pPr algn="ctr"/>
            <a:r>
              <a:rPr lang="lt-LT" sz="2400" dirty="0">
                <a:solidFill>
                  <a:schemeClr val="bg1"/>
                </a:solidFill>
                <a:latin typeface="Trebuchet MS" panose="020B0603020202020204" pitchFamily="34" charset="0"/>
              </a:rPr>
              <a:t>teikiama e. paslauga</a:t>
            </a:r>
          </a:p>
        </p:txBody>
      </p:sp>
      <p:sp>
        <p:nvSpPr>
          <p:cNvPr id="21" name="Stačiakampis 20">
            <a:extLst>
              <a:ext uri="{FF2B5EF4-FFF2-40B4-BE49-F238E27FC236}">
                <a16:creationId xmlns="" xmlns:a16="http://schemas.microsoft.com/office/drawing/2014/main" id="{60A2F4A7-21CF-4376-9D4B-98D9B516E4A3}"/>
              </a:ext>
            </a:extLst>
          </p:cNvPr>
          <p:cNvSpPr/>
          <p:nvPr/>
        </p:nvSpPr>
        <p:spPr>
          <a:xfrm>
            <a:off x="2874164" y="3954480"/>
            <a:ext cx="2771966" cy="892552"/>
          </a:xfrm>
          <a:prstGeom prst="rect">
            <a:avLst/>
          </a:prstGeom>
        </p:spPr>
        <p:txBody>
          <a:bodyPr wrap="square">
            <a:spAutoFit/>
          </a:bodyPr>
          <a:lstStyle/>
          <a:p>
            <a:pPr algn="ctr"/>
            <a:r>
              <a:rPr lang="lt-LT" sz="2800" b="1" dirty="0">
                <a:solidFill>
                  <a:srgbClr val="61C24F"/>
                </a:solidFill>
                <a:latin typeface="Trebuchet MS" panose="020B0603020202020204" pitchFamily="34" charset="0"/>
              </a:rPr>
              <a:t>93 tūkst.</a:t>
            </a:r>
            <a:endParaRPr lang="en-US" sz="2800" b="1" dirty="0">
              <a:solidFill>
                <a:srgbClr val="61C24F"/>
              </a:solidFill>
              <a:latin typeface="Trebuchet MS" panose="020B0603020202020204" pitchFamily="34" charset="0"/>
            </a:endParaRPr>
          </a:p>
          <a:p>
            <a:pPr algn="ctr"/>
            <a:r>
              <a:rPr lang="lt-LT" sz="2400" dirty="0">
                <a:solidFill>
                  <a:schemeClr val="bg1"/>
                </a:solidFill>
                <a:latin typeface="Trebuchet MS" panose="020B0603020202020204" pitchFamily="34" charset="0"/>
              </a:rPr>
              <a:t>PVM mokėtojų</a:t>
            </a:r>
          </a:p>
        </p:txBody>
      </p:sp>
      <p:pic>
        <p:nvPicPr>
          <p:cNvPr id="4" name="Paveikslėlis 3">
            <a:extLst>
              <a:ext uri="{FF2B5EF4-FFF2-40B4-BE49-F238E27FC236}">
                <a16:creationId xmlns="" xmlns:a16="http://schemas.microsoft.com/office/drawing/2014/main" id="{A2B35409-282D-4C2F-9F26-ADBC428A4E8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25734" y="2391887"/>
            <a:ext cx="995879" cy="995879"/>
          </a:xfrm>
          <a:prstGeom prst="rect">
            <a:avLst/>
          </a:prstGeom>
        </p:spPr>
      </p:pic>
      <p:pic>
        <p:nvPicPr>
          <p:cNvPr id="9" name="Paveikslėlis 8">
            <a:extLst>
              <a:ext uri="{FF2B5EF4-FFF2-40B4-BE49-F238E27FC236}">
                <a16:creationId xmlns="" xmlns:a16="http://schemas.microsoft.com/office/drawing/2014/main" id="{0DE4A7AE-A1FE-47D5-8EFE-F9B32B5E881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86763" y="2391887"/>
            <a:ext cx="995879" cy="995879"/>
          </a:xfrm>
          <a:prstGeom prst="rect">
            <a:avLst/>
          </a:prstGeom>
        </p:spPr>
      </p:pic>
      <p:pic>
        <p:nvPicPr>
          <p:cNvPr id="13" name="Paveikslėlis 12">
            <a:extLst>
              <a:ext uri="{FF2B5EF4-FFF2-40B4-BE49-F238E27FC236}">
                <a16:creationId xmlns="" xmlns:a16="http://schemas.microsoft.com/office/drawing/2014/main" id="{D2011BD4-7014-4A5D-8BD2-29392281F80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558653" y="2391887"/>
            <a:ext cx="995879" cy="995879"/>
          </a:xfrm>
          <a:prstGeom prst="rect">
            <a:avLst/>
          </a:prstGeom>
        </p:spPr>
      </p:pic>
      <p:pic>
        <p:nvPicPr>
          <p:cNvPr id="17" name="Paveikslėlis 16">
            <a:extLst>
              <a:ext uri="{FF2B5EF4-FFF2-40B4-BE49-F238E27FC236}">
                <a16:creationId xmlns="" xmlns:a16="http://schemas.microsoft.com/office/drawing/2014/main" id="{899F9165-ACAF-41F6-820F-21D91045C2F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762207" y="5138390"/>
            <a:ext cx="995879" cy="995879"/>
          </a:xfrm>
          <a:prstGeom prst="rect">
            <a:avLst/>
          </a:prstGeom>
        </p:spPr>
      </p:pic>
      <p:pic>
        <p:nvPicPr>
          <p:cNvPr id="23" name="Paveikslėlis 22">
            <a:extLst>
              <a:ext uri="{FF2B5EF4-FFF2-40B4-BE49-F238E27FC236}">
                <a16:creationId xmlns="" xmlns:a16="http://schemas.microsoft.com/office/drawing/2014/main" id="{B878E604-7558-4922-B643-BCA2F34091A2}"/>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275318" y="5023603"/>
            <a:ext cx="995879" cy="995879"/>
          </a:xfrm>
          <a:prstGeom prst="rect">
            <a:avLst/>
          </a:prstGeom>
        </p:spPr>
      </p:pic>
    </p:spTree>
    <p:extLst>
      <p:ext uri="{BB962C8B-B14F-4D97-AF65-F5344CB8AC3E}">
        <p14:creationId xmlns:p14="http://schemas.microsoft.com/office/powerpoint/2010/main" xmlns="" val="248648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veikslėlis 9">
            <a:extLst>
              <a:ext uri="{FF2B5EF4-FFF2-40B4-BE49-F238E27FC236}">
                <a16:creationId xmlns="" xmlns:a16="http://schemas.microsoft.com/office/drawing/2014/main" id="{547E5F4B-E5C8-459D-9198-5AF7EB1DDA5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89709" cy="8121394"/>
          </a:xfrm>
          <a:prstGeom prst="rect">
            <a:avLst/>
          </a:prstGeom>
        </p:spPr>
      </p:pic>
      <p:sp>
        <p:nvSpPr>
          <p:cNvPr id="2" name="TextBox 1">
            <a:extLst>
              <a:ext uri="{FF2B5EF4-FFF2-40B4-BE49-F238E27FC236}">
                <a16:creationId xmlns="" xmlns:a16="http://schemas.microsoft.com/office/drawing/2014/main" id="{6842D5D0-29EC-449A-A87B-EEFDC173906E}"/>
              </a:ext>
            </a:extLst>
          </p:cNvPr>
          <p:cNvSpPr txBox="1"/>
          <p:nvPr/>
        </p:nvSpPr>
        <p:spPr>
          <a:xfrm>
            <a:off x="7686939" y="2435949"/>
            <a:ext cx="3213672" cy="461665"/>
          </a:xfrm>
          <a:prstGeom prst="rect">
            <a:avLst/>
          </a:prstGeom>
          <a:noFill/>
        </p:spPr>
        <p:txBody>
          <a:bodyPr wrap="square" rtlCol="0">
            <a:spAutoFit/>
          </a:bodyPr>
          <a:lstStyle/>
          <a:p>
            <a:pPr algn="ctr"/>
            <a:r>
              <a:rPr lang="lt-LT" sz="2400" b="1" dirty="0" smtClean="0">
                <a:solidFill>
                  <a:schemeClr val="bg1"/>
                </a:solidFill>
                <a:latin typeface="Trebuchet MS" panose="020B0603020202020204" pitchFamily="34" charset="0"/>
              </a:rPr>
              <a:t> Skaitmenizacija</a:t>
            </a:r>
            <a:endParaRPr lang="lt-LT" sz="2400" b="1" dirty="0">
              <a:solidFill>
                <a:schemeClr val="bg1"/>
              </a:solidFill>
              <a:latin typeface="Trebuchet MS" panose="020B0603020202020204" pitchFamily="34" charset="0"/>
            </a:endParaRPr>
          </a:p>
        </p:txBody>
      </p:sp>
      <p:sp>
        <p:nvSpPr>
          <p:cNvPr id="3" name="TextBox 2">
            <a:extLst>
              <a:ext uri="{FF2B5EF4-FFF2-40B4-BE49-F238E27FC236}">
                <a16:creationId xmlns="" xmlns:a16="http://schemas.microsoft.com/office/drawing/2014/main" id="{C8B6BA79-8FFA-4985-AD24-41B4018EEA14}"/>
              </a:ext>
            </a:extLst>
          </p:cNvPr>
          <p:cNvSpPr txBox="1"/>
          <p:nvPr/>
        </p:nvSpPr>
        <p:spPr>
          <a:xfrm>
            <a:off x="882321" y="2359005"/>
            <a:ext cx="1949573" cy="954107"/>
          </a:xfrm>
          <a:prstGeom prst="rect">
            <a:avLst/>
          </a:prstGeom>
          <a:noFill/>
        </p:spPr>
        <p:txBody>
          <a:bodyPr wrap="none" rtlCol="0">
            <a:spAutoFit/>
          </a:bodyPr>
          <a:lstStyle/>
          <a:p>
            <a:pPr algn="ctr"/>
            <a:r>
              <a:rPr lang="en-US" sz="2800" b="1" dirty="0">
                <a:solidFill>
                  <a:schemeClr val="bg1"/>
                </a:solidFill>
                <a:latin typeface="Trebuchet MS" panose="020B0603020202020204" pitchFamily="34" charset="0"/>
              </a:rPr>
              <a:t>COVID-19</a:t>
            </a:r>
            <a:endParaRPr lang="lt-LT" sz="2800" b="1" dirty="0">
              <a:solidFill>
                <a:schemeClr val="bg1"/>
              </a:solidFill>
              <a:latin typeface="Trebuchet MS" panose="020B0603020202020204" pitchFamily="34" charset="0"/>
            </a:endParaRPr>
          </a:p>
          <a:p>
            <a:pPr algn="ctr"/>
            <a:r>
              <a:rPr lang="en-US" sz="2800" b="1" dirty="0">
                <a:solidFill>
                  <a:schemeClr val="bg1"/>
                </a:solidFill>
                <a:latin typeface="Trebuchet MS" panose="020B0603020202020204" pitchFamily="34" charset="0"/>
              </a:rPr>
              <a:t>pandemija</a:t>
            </a:r>
          </a:p>
        </p:txBody>
      </p:sp>
      <p:sp>
        <p:nvSpPr>
          <p:cNvPr id="4" name="TextBox 3">
            <a:extLst>
              <a:ext uri="{FF2B5EF4-FFF2-40B4-BE49-F238E27FC236}">
                <a16:creationId xmlns="" xmlns:a16="http://schemas.microsoft.com/office/drawing/2014/main" id="{B25575FD-0FC6-4216-B09B-60ADA02901A4}"/>
              </a:ext>
            </a:extLst>
          </p:cNvPr>
          <p:cNvSpPr txBox="1"/>
          <p:nvPr/>
        </p:nvSpPr>
        <p:spPr>
          <a:xfrm>
            <a:off x="2722121" y="3720847"/>
            <a:ext cx="2542684" cy="830997"/>
          </a:xfrm>
          <a:prstGeom prst="rect">
            <a:avLst/>
          </a:prstGeom>
          <a:noFill/>
        </p:spPr>
        <p:txBody>
          <a:bodyPr wrap="none" rtlCol="0">
            <a:spAutoFit/>
          </a:bodyPr>
          <a:lstStyle/>
          <a:p>
            <a:pPr algn="ctr"/>
            <a:r>
              <a:rPr lang="lt-LT" sz="2400" b="1" dirty="0">
                <a:solidFill>
                  <a:schemeClr val="bg1"/>
                </a:solidFill>
                <a:latin typeface="Trebuchet MS" panose="020B0603020202020204" pitchFamily="34" charset="0"/>
              </a:rPr>
              <a:t>Augantys</a:t>
            </a:r>
          </a:p>
          <a:p>
            <a:pPr algn="ctr"/>
            <a:r>
              <a:rPr lang="lt-LT" sz="2400" b="1" dirty="0">
                <a:solidFill>
                  <a:schemeClr val="bg1"/>
                </a:solidFill>
                <a:latin typeface="Trebuchet MS" panose="020B0603020202020204" pitchFamily="34" charset="0"/>
              </a:rPr>
              <a:t>klientų lūkesčiai</a:t>
            </a:r>
          </a:p>
        </p:txBody>
      </p:sp>
      <p:sp>
        <p:nvSpPr>
          <p:cNvPr id="5" name="TextBox 4">
            <a:extLst>
              <a:ext uri="{FF2B5EF4-FFF2-40B4-BE49-F238E27FC236}">
                <a16:creationId xmlns="" xmlns:a16="http://schemas.microsoft.com/office/drawing/2014/main" id="{042592FB-4EE9-483C-AA71-1DEEAA5EB1B3}"/>
              </a:ext>
            </a:extLst>
          </p:cNvPr>
          <p:cNvSpPr txBox="1"/>
          <p:nvPr/>
        </p:nvSpPr>
        <p:spPr>
          <a:xfrm>
            <a:off x="947673" y="5055121"/>
            <a:ext cx="3099528" cy="523220"/>
          </a:xfrm>
          <a:prstGeom prst="rect">
            <a:avLst/>
          </a:prstGeom>
          <a:noFill/>
        </p:spPr>
        <p:txBody>
          <a:bodyPr wrap="square" rtlCol="0">
            <a:spAutoFit/>
          </a:bodyPr>
          <a:lstStyle/>
          <a:p>
            <a:pPr algn="ctr"/>
            <a:r>
              <a:rPr lang="lt-LT" sz="2800" dirty="0">
                <a:solidFill>
                  <a:schemeClr val="bg1"/>
                </a:solidFill>
                <a:latin typeface="Trebuchet MS" panose="020B0603020202020204" pitchFamily="34" charset="0"/>
              </a:rPr>
              <a:t>Gerovės valstybė</a:t>
            </a:r>
          </a:p>
        </p:txBody>
      </p:sp>
      <p:sp>
        <p:nvSpPr>
          <p:cNvPr id="6" name="TextBox 5">
            <a:extLst>
              <a:ext uri="{FF2B5EF4-FFF2-40B4-BE49-F238E27FC236}">
                <a16:creationId xmlns="" xmlns:a16="http://schemas.microsoft.com/office/drawing/2014/main" id="{D622AC64-F4AB-4511-BEBB-120B3A2F6AC9}"/>
              </a:ext>
            </a:extLst>
          </p:cNvPr>
          <p:cNvSpPr txBox="1"/>
          <p:nvPr/>
        </p:nvSpPr>
        <p:spPr>
          <a:xfrm>
            <a:off x="4800706" y="3029053"/>
            <a:ext cx="3071727" cy="461665"/>
          </a:xfrm>
          <a:prstGeom prst="rect">
            <a:avLst/>
          </a:prstGeom>
          <a:noFill/>
        </p:spPr>
        <p:txBody>
          <a:bodyPr wrap="square" rtlCol="0">
            <a:spAutoFit/>
          </a:bodyPr>
          <a:lstStyle/>
          <a:p>
            <a:pPr algn="ctr"/>
            <a:r>
              <a:rPr lang="lt-LT" sz="2400" dirty="0">
                <a:solidFill>
                  <a:schemeClr val="bg1"/>
                </a:solidFill>
                <a:latin typeface="Trebuchet MS" panose="020B0603020202020204" pitchFamily="34" charset="0"/>
              </a:rPr>
              <a:t>Verslo dinamika</a:t>
            </a:r>
          </a:p>
        </p:txBody>
      </p:sp>
      <p:sp>
        <p:nvSpPr>
          <p:cNvPr id="7" name="TextBox 6">
            <a:extLst>
              <a:ext uri="{FF2B5EF4-FFF2-40B4-BE49-F238E27FC236}">
                <a16:creationId xmlns="" xmlns:a16="http://schemas.microsoft.com/office/drawing/2014/main" id="{DC0CAA94-2E23-439A-BFD0-124FB517720C}"/>
              </a:ext>
            </a:extLst>
          </p:cNvPr>
          <p:cNvSpPr txBox="1"/>
          <p:nvPr/>
        </p:nvSpPr>
        <p:spPr>
          <a:xfrm>
            <a:off x="6336570" y="4347235"/>
            <a:ext cx="3297134" cy="707886"/>
          </a:xfrm>
          <a:prstGeom prst="rect">
            <a:avLst/>
          </a:prstGeom>
          <a:noFill/>
        </p:spPr>
        <p:txBody>
          <a:bodyPr wrap="square" rtlCol="0">
            <a:spAutoFit/>
          </a:bodyPr>
          <a:lstStyle/>
          <a:p>
            <a:pPr algn="ctr"/>
            <a:r>
              <a:rPr lang="lt-LT" sz="2000" dirty="0">
                <a:solidFill>
                  <a:schemeClr val="bg1"/>
                </a:solidFill>
                <a:latin typeface="Trebuchet MS" panose="020B0603020202020204" pitchFamily="34" charset="0"/>
              </a:rPr>
              <a:t>Kolektyvinis intelektinio potencialo stiprinimas</a:t>
            </a:r>
            <a:endParaRPr lang="en-US" sz="2000" dirty="0">
              <a:solidFill>
                <a:schemeClr val="bg1"/>
              </a:solidFill>
              <a:latin typeface="Trebuchet MS" panose="020B0603020202020204" pitchFamily="34" charset="0"/>
            </a:endParaRPr>
          </a:p>
        </p:txBody>
      </p:sp>
      <p:sp>
        <p:nvSpPr>
          <p:cNvPr id="8" name="Stačiakampis 7">
            <a:extLst>
              <a:ext uri="{FF2B5EF4-FFF2-40B4-BE49-F238E27FC236}">
                <a16:creationId xmlns="" xmlns:a16="http://schemas.microsoft.com/office/drawing/2014/main" id="{936A19E9-C4BE-4D38-B066-9FB741480CA7}"/>
              </a:ext>
            </a:extLst>
          </p:cNvPr>
          <p:cNvSpPr/>
          <p:nvPr/>
        </p:nvSpPr>
        <p:spPr>
          <a:xfrm>
            <a:off x="2992582" y="752936"/>
            <a:ext cx="6972000" cy="646331"/>
          </a:xfrm>
          <a:prstGeom prst="rect">
            <a:avLst/>
          </a:prstGeom>
        </p:spPr>
        <p:txBody>
          <a:bodyPr wrap="square">
            <a:spAutoFit/>
          </a:bodyPr>
          <a:lstStyle/>
          <a:p>
            <a:pPr algn="ctr"/>
            <a:r>
              <a:rPr lang="lt-LT" sz="3600" b="1" dirty="0">
                <a:solidFill>
                  <a:schemeClr val="bg1">
                    <a:lumMod val="85000"/>
                  </a:schemeClr>
                </a:solidFill>
                <a:latin typeface="Trebuchet MS" panose="020B0603020202020204" pitchFamily="34" charset="0"/>
              </a:rPr>
              <a:t>Šešėlinė </a:t>
            </a:r>
            <a:r>
              <a:rPr lang="lt-LT" sz="3600" b="1" dirty="0" smtClean="0">
                <a:solidFill>
                  <a:schemeClr val="bg1">
                    <a:lumMod val="85000"/>
                  </a:schemeClr>
                </a:solidFill>
                <a:latin typeface="Trebuchet MS" panose="020B0603020202020204" pitchFamily="34" charset="0"/>
              </a:rPr>
              <a:t>ekonomika</a:t>
            </a:r>
          </a:p>
        </p:txBody>
      </p:sp>
      <p:sp>
        <p:nvSpPr>
          <p:cNvPr id="13" name="TextBox 12">
            <a:extLst>
              <a:ext uri="{FF2B5EF4-FFF2-40B4-BE49-F238E27FC236}">
                <a16:creationId xmlns="" xmlns:a16="http://schemas.microsoft.com/office/drawing/2014/main" id="{A02BCECD-0390-4AB1-9154-312D83CD7C0A}"/>
              </a:ext>
            </a:extLst>
          </p:cNvPr>
          <p:cNvSpPr txBox="1"/>
          <p:nvPr/>
        </p:nvSpPr>
        <p:spPr>
          <a:xfrm>
            <a:off x="9189185" y="3465530"/>
            <a:ext cx="2561633" cy="523220"/>
          </a:xfrm>
          <a:prstGeom prst="rect">
            <a:avLst/>
          </a:prstGeom>
          <a:noFill/>
        </p:spPr>
        <p:txBody>
          <a:bodyPr wrap="square" rtlCol="0">
            <a:spAutoFit/>
          </a:bodyPr>
          <a:lstStyle/>
          <a:p>
            <a:pPr algn="ctr"/>
            <a:r>
              <a:rPr lang="lt-LT" sz="2800" dirty="0">
                <a:solidFill>
                  <a:schemeClr val="bg1"/>
                </a:solidFill>
                <a:latin typeface="Trebuchet MS" panose="020B0603020202020204" pitchFamily="34" charset="0"/>
              </a:rPr>
              <a:t>Kompetencijos</a:t>
            </a:r>
          </a:p>
        </p:txBody>
      </p:sp>
      <p:sp>
        <p:nvSpPr>
          <p:cNvPr id="14" name="TextBox 13">
            <a:extLst>
              <a:ext uri="{FF2B5EF4-FFF2-40B4-BE49-F238E27FC236}">
                <a16:creationId xmlns="" xmlns:a16="http://schemas.microsoft.com/office/drawing/2014/main" id="{C5BA33A7-46C2-4D7C-8F58-16FDAF49D963}"/>
              </a:ext>
            </a:extLst>
          </p:cNvPr>
          <p:cNvSpPr txBox="1"/>
          <p:nvPr/>
        </p:nvSpPr>
        <p:spPr>
          <a:xfrm>
            <a:off x="4438638" y="5730495"/>
            <a:ext cx="2974482" cy="707886"/>
          </a:xfrm>
          <a:prstGeom prst="rect">
            <a:avLst/>
          </a:prstGeom>
          <a:noFill/>
        </p:spPr>
        <p:txBody>
          <a:bodyPr wrap="square" rtlCol="0">
            <a:spAutoFit/>
          </a:bodyPr>
          <a:lstStyle/>
          <a:p>
            <a:pPr algn="ctr"/>
            <a:r>
              <a:rPr lang="lt-LT" sz="2000" b="1" dirty="0">
                <a:solidFill>
                  <a:schemeClr val="bg1"/>
                </a:solidFill>
                <a:latin typeface="Trebuchet MS" panose="020B0603020202020204" pitchFamily="34" charset="0"/>
              </a:rPr>
              <a:t>Lankstaus įdarbinimo</a:t>
            </a:r>
          </a:p>
          <a:p>
            <a:pPr algn="ctr"/>
            <a:r>
              <a:rPr lang="lt-LT" sz="2000" b="1" dirty="0">
                <a:solidFill>
                  <a:schemeClr val="bg1"/>
                </a:solidFill>
                <a:latin typeface="Trebuchet MS" panose="020B0603020202020204" pitchFamily="34" charset="0"/>
              </a:rPr>
              <a:t>galimybės</a:t>
            </a:r>
            <a:endParaRPr lang="en-US" sz="20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3259106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veikslėlis 17">
            <a:extLst>
              <a:ext uri="{FF2B5EF4-FFF2-40B4-BE49-F238E27FC236}">
                <a16:creationId xmlns:a16="http://schemas.microsoft.com/office/drawing/2014/main" xmlns="" id="{F8A02D5E-016D-4320-B58A-4ADD4EF60F2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9FCC2513-A21D-4C52-B783-076B63E6E25E}"/>
              </a:ext>
            </a:extLst>
          </p:cNvPr>
          <p:cNvSpPr txBox="1"/>
          <p:nvPr/>
        </p:nvSpPr>
        <p:spPr>
          <a:xfrm>
            <a:off x="6862195" y="4316364"/>
            <a:ext cx="3658374" cy="584775"/>
          </a:xfrm>
          <a:prstGeom prst="rect">
            <a:avLst/>
          </a:prstGeom>
          <a:noFill/>
        </p:spPr>
        <p:txBody>
          <a:bodyPr wrap="none" rtlCol="0">
            <a:spAutoFit/>
          </a:bodyPr>
          <a:lstStyle/>
          <a:p>
            <a:r>
              <a:rPr lang="lt-LT" sz="3200" b="1" dirty="0">
                <a:solidFill>
                  <a:srgbClr val="D5EFFE"/>
                </a:solidFill>
                <a:latin typeface="Trebuchet MS" panose="020B0603020202020204" pitchFamily="34" charset="0"/>
              </a:rPr>
              <a:t>VMI POLARIS </a:t>
            </a:r>
            <a:r>
              <a:rPr lang="lt-LT" sz="3200" b="1" dirty="0">
                <a:solidFill>
                  <a:prstClr val="white"/>
                </a:solidFill>
                <a:latin typeface="Trebuchet MS" panose="020B0603020202020204" pitchFamily="34" charset="0"/>
              </a:rPr>
              <a:t>2025</a:t>
            </a:r>
            <a:endParaRPr lang="en-US" sz="3200" b="1" dirty="0">
              <a:solidFill>
                <a:prstClr val="white"/>
              </a:solidFill>
              <a:latin typeface="Trebuchet MS" panose="020B0603020202020204" pitchFamily="34" charset="0"/>
            </a:endParaRPr>
          </a:p>
        </p:txBody>
      </p:sp>
      <p:sp>
        <p:nvSpPr>
          <p:cNvPr id="7" name="TextBox 6">
            <a:extLst>
              <a:ext uri="{FF2B5EF4-FFF2-40B4-BE49-F238E27FC236}">
                <a16:creationId xmlns:a16="http://schemas.microsoft.com/office/drawing/2014/main" xmlns="" id="{8B026B0C-B92F-4344-9B04-F02315123CC3}"/>
              </a:ext>
            </a:extLst>
          </p:cNvPr>
          <p:cNvSpPr txBox="1"/>
          <p:nvPr/>
        </p:nvSpPr>
        <p:spPr>
          <a:xfrm>
            <a:off x="6862195" y="4901139"/>
            <a:ext cx="4018326" cy="830997"/>
          </a:xfrm>
          <a:prstGeom prst="rect">
            <a:avLst/>
          </a:prstGeom>
          <a:noFill/>
        </p:spPr>
        <p:txBody>
          <a:bodyPr wrap="square" rtlCol="0">
            <a:spAutoFit/>
          </a:bodyPr>
          <a:lstStyle/>
          <a:p>
            <a:r>
              <a:rPr lang="pt-BR" sz="2400" b="1" dirty="0">
                <a:solidFill>
                  <a:srgbClr val="33ADFF"/>
                </a:solidFill>
                <a:latin typeface="Trebuchet MS" panose="020B0603020202020204" pitchFamily="34" charset="0"/>
              </a:rPr>
              <a:t>Modernus ir veiksmingas mokesčių administravimas</a:t>
            </a:r>
          </a:p>
        </p:txBody>
      </p:sp>
      <p:sp>
        <p:nvSpPr>
          <p:cNvPr id="10" name="TextBox 9">
            <a:extLst>
              <a:ext uri="{FF2B5EF4-FFF2-40B4-BE49-F238E27FC236}">
                <a16:creationId xmlns:a16="http://schemas.microsoft.com/office/drawing/2014/main" xmlns="" id="{825F2F77-CF25-4334-9F26-72B1A5A817D5}"/>
              </a:ext>
            </a:extLst>
          </p:cNvPr>
          <p:cNvSpPr txBox="1"/>
          <p:nvPr/>
        </p:nvSpPr>
        <p:spPr>
          <a:xfrm>
            <a:off x="771787" y="3053214"/>
            <a:ext cx="1459685" cy="646331"/>
          </a:xfrm>
          <a:prstGeom prst="rect">
            <a:avLst/>
          </a:prstGeom>
          <a:noFill/>
        </p:spPr>
        <p:txBody>
          <a:bodyPr wrap="square" rtlCol="0">
            <a:spAutoFit/>
          </a:bodyPr>
          <a:lstStyle/>
          <a:p>
            <a:pPr algn="ctr"/>
            <a:r>
              <a:rPr lang="lt-LT" dirty="0">
                <a:solidFill>
                  <a:srgbClr val="33ADFF"/>
                </a:solidFill>
                <a:latin typeface="Trebuchet MS" panose="020B0603020202020204" pitchFamily="34" charset="0"/>
              </a:rPr>
              <a:t>Orientacija į klientą</a:t>
            </a:r>
            <a:endParaRPr lang="pt-BR" dirty="0">
              <a:solidFill>
                <a:srgbClr val="33ADFF"/>
              </a:solidFill>
              <a:latin typeface="Trebuchet MS" panose="020B0603020202020204" pitchFamily="34" charset="0"/>
            </a:endParaRPr>
          </a:p>
        </p:txBody>
      </p:sp>
      <p:sp>
        <p:nvSpPr>
          <p:cNvPr id="11" name="TextBox 10">
            <a:extLst>
              <a:ext uri="{FF2B5EF4-FFF2-40B4-BE49-F238E27FC236}">
                <a16:creationId xmlns:a16="http://schemas.microsoft.com/office/drawing/2014/main" xmlns="" id="{DA3BB1A6-C3BA-450C-BC76-A760D1ABE30C}"/>
              </a:ext>
            </a:extLst>
          </p:cNvPr>
          <p:cNvSpPr txBox="1"/>
          <p:nvPr/>
        </p:nvSpPr>
        <p:spPr>
          <a:xfrm>
            <a:off x="1992385" y="5014390"/>
            <a:ext cx="1795245" cy="400110"/>
          </a:xfrm>
          <a:prstGeom prst="rect">
            <a:avLst/>
          </a:prstGeom>
          <a:noFill/>
        </p:spPr>
        <p:txBody>
          <a:bodyPr wrap="square" rtlCol="0">
            <a:spAutoFit/>
          </a:bodyPr>
          <a:lstStyle/>
          <a:p>
            <a:pPr algn="ctr"/>
            <a:r>
              <a:rPr lang="lt-LT" sz="2000" dirty="0">
                <a:solidFill>
                  <a:srgbClr val="33ADFF"/>
                </a:solidFill>
                <a:latin typeface="Trebuchet MS" panose="020B0603020202020204" pitchFamily="34" charset="0"/>
              </a:rPr>
              <a:t>Lankstumas</a:t>
            </a:r>
            <a:endParaRPr lang="pt-BR" sz="2000" dirty="0">
              <a:solidFill>
                <a:srgbClr val="33ADFF"/>
              </a:solidFill>
              <a:latin typeface="Trebuchet MS" panose="020B0603020202020204" pitchFamily="34" charset="0"/>
            </a:endParaRPr>
          </a:p>
        </p:txBody>
      </p:sp>
      <p:sp>
        <p:nvSpPr>
          <p:cNvPr id="12" name="TextBox 11">
            <a:extLst>
              <a:ext uri="{FF2B5EF4-FFF2-40B4-BE49-F238E27FC236}">
                <a16:creationId xmlns:a16="http://schemas.microsoft.com/office/drawing/2014/main" xmlns="" id="{43AE9C06-E54A-4FCF-B2BF-05CB0AF67FC1}"/>
              </a:ext>
            </a:extLst>
          </p:cNvPr>
          <p:cNvSpPr txBox="1"/>
          <p:nvPr/>
        </p:nvSpPr>
        <p:spPr>
          <a:xfrm>
            <a:off x="3053594" y="1596701"/>
            <a:ext cx="1937856" cy="400110"/>
          </a:xfrm>
          <a:prstGeom prst="rect">
            <a:avLst/>
          </a:prstGeom>
          <a:noFill/>
        </p:spPr>
        <p:txBody>
          <a:bodyPr wrap="square" rtlCol="0">
            <a:spAutoFit/>
          </a:bodyPr>
          <a:lstStyle/>
          <a:p>
            <a:pPr algn="ctr"/>
            <a:r>
              <a:rPr lang="lt-LT" sz="2000" dirty="0">
                <a:solidFill>
                  <a:srgbClr val="33ADFF"/>
                </a:solidFill>
                <a:latin typeface="Trebuchet MS" panose="020B0603020202020204" pitchFamily="34" charset="0"/>
              </a:rPr>
              <a:t>Paprastumas</a:t>
            </a:r>
            <a:endParaRPr lang="pt-BR" sz="2000" dirty="0">
              <a:solidFill>
                <a:srgbClr val="33ADFF"/>
              </a:solidFill>
              <a:latin typeface="Trebuchet MS" panose="020B0603020202020204" pitchFamily="34" charset="0"/>
            </a:endParaRPr>
          </a:p>
        </p:txBody>
      </p:sp>
      <p:sp>
        <p:nvSpPr>
          <p:cNvPr id="13" name="TextBox 12">
            <a:extLst>
              <a:ext uri="{FF2B5EF4-FFF2-40B4-BE49-F238E27FC236}">
                <a16:creationId xmlns:a16="http://schemas.microsoft.com/office/drawing/2014/main" xmlns="" id="{701822A8-45BC-40C0-B696-FA92224A4F79}"/>
              </a:ext>
            </a:extLst>
          </p:cNvPr>
          <p:cNvSpPr txBox="1"/>
          <p:nvPr/>
        </p:nvSpPr>
        <p:spPr>
          <a:xfrm>
            <a:off x="4597168" y="3099902"/>
            <a:ext cx="1557555" cy="369332"/>
          </a:xfrm>
          <a:prstGeom prst="rect">
            <a:avLst/>
          </a:prstGeom>
          <a:noFill/>
        </p:spPr>
        <p:txBody>
          <a:bodyPr wrap="square" rtlCol="0">
            <a:spAutoFit/>
          </a:bodyPr>
          <a:lstStyle/>
          <a:p>
            <a:pPr algn="ctr"/>
            <a:r>
              <a:rPr lang="lt-LT" dirty="0">
                <a:solidFill>
                  <a:srgbClr val="33ADFF"/>
                </a:solidFill>
                <a:latin typeface="Trebuchet MS" panose="020B0603020202020204" pitchFamily="34" charset="0"/>
              </a:rPr>
              <a:t>Atitiktis</a:t>
            </a:r>
            <a:endParaRPr lang="pt-BR" dirty="0">
              <a:solidFill>
                <a:srgbClr val="33ADFF"/>
              </a:solidFill>
              <a:latin typeface="Trebuchet MS" panose="020B0603020202020204" pitchFamily="34" charset="0"/>
            </a:endParaRPr>
          </a:p>
        </p:txBody>
      </p:sp>
      <p:sp>
        <p:nvSpPr>
          <p:cNvPr id="14" name="TextBox 13">
            <a:extLst>
              <a:ext uri="{FF2B5EF4-FFF2-40B4-BE49-F238E27FC236}">
                <a16:creationId xmlns:a16="http://schemas.microsoft.com/office/drawing/2014/main" xmlns="" id="{F99D3F6F-3C33-494D-81BE-A8DF880040D9}"/>
              </a:ext>
            </a:extLst>
          </p:cNvPr>
          <p:cNvSpPr txBox="1"/>
          <p:nvPr/>
        </p:nvSpPr>
        <p:spPr>
          <a:xfrm>
            <a:off x="5508771" y="2141527"/>
            <a:ext cx="1937856" cy="400110"/>
          </a:xfrm>
          <a:prstGeom prst="rect">
            <a:avLst/>
          </a:prstGeom>
          <a:noFill/>
        </p:spPr>
        <p:txBody>
          <a:bodyPr wrap="square" rtlCol="0">
            <a:spAutoFit/>
          </a:bodyPr>
          <a:lstStyle/>
          <a:p>
            <a:pPr algn="ctr"/>
            <a:r>
              <a:rPr lang="lt-LT" sz="2000" dirty="0">
                <a:solidFill>
                  <a:srgbClr val="33ADFF"/>
                </a:solidFill>
                <a:latin typeface="Trebuchet MS" panose="020B0603020202020204" pitchFamily="34" charset="0"/>
              </a:rPr>
              <a:t>Realiu laiku</a:t>
            </a:r>
            <a:endParaRPr lang="pt-BR" sz="2000" dirty="0">
              <a:solidFill>
                <a:srgbClr val="33ADFF"/>
              </a:solidFill>
              <a:latin typeface="Trebuchet MS" panose="020B0603020202020204" pitchFamily="34" charset="0"/>
            </a:endParaRPr>
          </a:p>
        </p:txBody>
      </p:sp>
      <p:sp>
        <p:nvSpPr>
          <p:cNvPr id="15" name="TextBox 14">
            <a:extLst>
              <a:ext uri="{FF2B5EF4-FFF2-40B4-BE49-F238E27FC236}">
                <a16:creationId xmlns:a16="http://schemas.microsoft.com/office/drawing/2014/main" xmlns="" id="{A5B2A5F8-AF9D-49C8-BBB9-727F3275411B}"/>
              </a:ext>
            </a:extLst>
          </p:cNvPr>
          <p:cNvSpPr txBox="1"/>
          <p:nvPr/>
        </p:nvSpPr>
        <p:spPr>
          <a:xfrm>
            <a:off x="7290033" y="2614893"/>
            <a:ext cx="1619075" cy="646331"/>
          </a:xfrm>
          <a:prstGeom prst="rect">
            <a:avLst/>
          </a:prstGeom>
          <a:noFill/>
        </p:spPr>
        <p:txBody>
          <a:bodyPr wrap="square" rtlCol="0">
            <a:spAutoFit/>
          </a:bodyPr>
          <a:lstStyle/>
          <a:p>
            <a:pPr algn="ctr"/>
            <a:r>
              <a:rPr lang="lt-LT" dirty="0">
                <a:solidFill>
                  <a:srgbClr val="33ADFF"/>
                </a:solidFill>
                <a:latin typeface="Trebuchet MS" panose="020B0603020202020204" pitchFamily="34" charset="0"/>
              </a:rPr>
              <a:t>Intelektinis potencialas</a:t>
            </a:r>
            <a:endParaRPr lang="pt-BR" dirty="0">
              <a:solidFill>
                <a:srgbClr val="33ADFF"/>
              </a:solidFill>
              <a:latin typeface="Trebuchet MS" panose="020B0603020202020204" pitchFamily="34" charset="0"/>
            </a:endParaRPr>
          </a:p>
        </p:txBody>
      </p:sp>
      <p:sp>
        <p:nvSpPr>
          <p:cNvPr id="16" name="TextBox 15">
            <a:extLst>
              <a:ext uri="{FF2B5EF4-FFF2-40B4-BE49-F238E27FC236}">
                <a16:creationId xmlns:a16="http://schemas.microsoft.com/office/drawing/2014/main" xmlns="" id="{E9FB1E0A-684D-448B-9122-84DEA04B87C7}"/>
              </a:ext>
            </a:extLst>
          </p:cNvPr>
          <p:cNvSpPr txBox="1"/>
          <p:nvPr/>
        </p:nvSpPr>
        <p:spPr>
          <a:xfrm>
            <a:off x="8909108" y="1088870"/>
            <a:ext cx="2265027" cy="707886"/>
          </a:xfrm>
          <a:prstGeom prst="rect">
            <a:avLst/>
          </a:prstGeom>
          <a:noFill/>
        </p:spPr>
        <p:txBody>
          <a:bodyPr wrap="square" rtlCol="0">
            <a:spAutoFit/>
          </a:bodyPr>
          <a:lstStyle/>
          <a:p>
            <a:pPr algn="ctr"/>
            <a:r>
              <a:rPr lang="lt-LT" sz="2000" dirty="0">
                <a:solidFill>
                  <a:srgbClr val="33ADFF"/>
                </a:solidFill>
                <a:latin typeface="Trebuchet MS" panose="020B0603020202020204" pitchFamily="34" charset="0"/>
              </a:rPr>
              <a:t>Skaitmeninė transformacija</a:t>
            </a:r>
            <a:endParaRPr lang="pt-BR" sz="2000" dirty="0">
              <a:solidFill>
                <a:srgbClr val="33ADFF"/>
              </a:solidFill>
              <a:latin typeface="Trebuchet MS" panose="020B0603020202020204" pitchFamily="34" charset="0"/>
            </a:endParaRPr>
          </a:p>
        </p:txBody>
      </p:sp>
    </p:spTree>
    <p:extLst>
      <p:ext uri="{BB962C8B-B14F-4D97-AF65-F5344CB8AC3E}">
        <p14:creationId xmlns:p14="http://schemas.microsoft.com/office/powerpoint/2010/main" xmlns="" val="85017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4">
            <a:extLst>
              <a:ext uri="{FF2B5EF4-FFF2-40B4-BE49-F238E27FC236}">
                <a16:creationId xmlns="" xmlns:a16="http://schemas.microsoft.com/office/drawing/2014/main" id="{CD03C41B-BBA4-489F-A6B6-7CDC18ADE3E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3429001"/>
          </a:xfrm>
          <a:prstGeom prst="rect">
            <a:avLst/>
          </a:prstGeom>
        </p:spPr>
      </p:pic>
      <p:pic>
        <p:nvPicPr>
          <p:cNvPr id="6" name="Paveikslėlis 5">
            <a:extLst>
              <a:ext uri="{FF2B5EF4-FFF2-40B4-BE49-F238E27FC236}">
                <a16:creationId xmlns="" xmlns:a16="http://schemas.microsoft.com/office/drawing/2014/main" id="{1FD7AC79-4110-4890-893E-6CE887EEEEF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4886325" cy="2933700"/>
          </a:xfrm>
          <a:prstGeom prst="rect">
            <a:avLst/>
          </a:prstGeom>
        </p:spPr>
      </p:pic>
      <p:sp>
        <p:nvSpPr>
          <p:cNvPr id="4" name="TextBox 3">
            <a:extLst>
              <a:ext uri="{FF2B5EF4-FFF2-40B4-BE49-F238E27FC236}">
                <a16:creationId xmlns="" xmlns:a16="http://schemas.microsoft.com/office/drawing/2014/main" id="{F0DD00DD-2329-4398-ABD6-61F9332A83DC}"/>
              </a:ext>
            </a:extLst>
          </p:cNvPr>
          <p:cNvSpPr txBox="1"/>
          <p:nvPr/>
        </p:nvSpPr>
        <p:spPr>
          <a:xfrm>
            <a:off x="2158655" y="1422111"/>
            <a:ext cx="2571538" cy="584775"/>
          </a:xfrm>
          <a:prstGeom prst="rect">
            <a:avLst/>
          </a:prstGeom>
          <a:noFill/>
        </p:spPr>
        <p:txBody>
          <a:bodyPr wrap="none" rtlCol="0">
            <a:spAutoFit/>
          </a:bodyPr>
          <a:lstStyle/>
          <a:p>
            <a:r>
              <a:rPr lang="lt-LT" sz="3200" b="1" dirty="0">
                <a:solidFill>
                  <a:schemeClr val="bg1"/>
                </a:solidFill>
                <a:latin typeface="Trebuchet MS" panose="020B0603020202020204" pitchFamily="34" charset="0"/>
              </a:rPr>
              <a:t>Paprastumas</a:t>
            </a:r>
            <a:endParaRPr lang="en-US" sz="3200" b="1" dirty="0">
              <a:solidFill>
                <a:schemeClr val="bg1"/>
              </a:solidFill>
              <a:latin typeface="Trebuchet MS" panose="020B0603020202020204" pitchFamily="34" charset="0"/>
            </a:endParaRPr>
          </a:p>
        </p:txBody>
      </p:sp>
      <p:sp>
        <p:nvSpPr>
          <p:cNvPr id="3" name="Stačiakampis 2">
            <a:extLst>
              <a:ext uri="{FF2B5EF4-FFF2-40B4-BE49-F238E27FC236}">
                <a16:creationId xmlns="" xmlns:a16="http://schemas.microsoft.com/office/drawing/2014/main" id="{D235F2D4-2B6F-443B-8C9C-7A3540F1718A}"/>
              </a:ext>
            </a:extLst>
          </p:cNvPr>
          <p:cNvSpPr/>
          <p:nvPr/>
        </p:nvSpPr>
        <p:spPr>
          <a:xfrm>
            <a:off x="5837643" y="1422111"/>
            <a:ext cx="4763017" cy="954107"/>
          </a:xfrm>
          <a:prstGeom prst="rect">
            <a:avLst/>
          </a:prstGeom>
        </p:spPr>
        <p:txBody>
          <a:bodyPr wrap="square">
            <a:spAutoFit/>
          </a:bodyPr>
          <a:lstStyle/>
          <a:p>
            <a:r>
              <a:rPr lang="lt-LT" sz="2800" dirty="0">
                <a:solidFill>
                  <a:schemeClr val="bg1"/>
                </a:solidFill>
                <a:latin typeface="Trebuchet MS" panose="020B0603020202020204" pitchFamily="34" charset="0"/>
              </a:rPr>
              <a:t>Sumažinti pridėtinės vertės nekuriančių veiklų </a:t>
            </a:r>
            <a:r>
              <a:rPr lang="lt-LT" sz="2800" dirty="0" smtClean="0">
                <a:solidFill>
                  <a:schemeClr val="bg1"/>
                </a:solidFill>
                <a:latin typeface="Trebuchet MS" panose="020B0603020202020204" pitchFamily="34" charset="0"/>
              </a:rPr>
              <a:t>apimtį</a:t>
            </a:r>
          </a:p>
        </p:txBody>
      </p:sp>
      <p:sp>
        <p:nvSpPr>
          <p:cNvPr id="5" name="Stačiakampis 4">
            <a:extLst>
              <a:ext uri="{FF2B5EF4-FFF2-40B4-BE49-F238E27FC236}">
                <a16:creationId xmlns="" xmlns:a16="http://schemas.microsoft.com/office/drawing/2014/main" id="{0490687C-7F9C-49D5-BCDA-B06FA37C757A}"/>
              </a:ext>
            </a:extLst>
          </p:cNvPr>
          <p:cNvSpPr/>
          <p:nvPr/>
        </p:nvSpPr>
        <p:spPr>
          <a:xfrm>
            <a:off x="2179688" y="3945702"/>
            <a:ext cx="6096000" cy="2585323"/>
          </a:xfrm>
          <a:prstGeom prst="rect">
            <a:avLst/>
          </a:prstGeom>
        </p:spPr>
        <p:txBody>
          <a:bodyPr>
            <a:spAutoFit/>
          </a:bodyPr>
          <a:lstStyle/>
          <a:p>
            <a:pPr marL="285750" indent="-285750">
              <a:buFont typeface="Arial" panose="020B0604020202020204" pitchFamily="34" charset="0"/>
              <a:buChar char="•"/>
            </a:pPr>
            <a:r>
              <a:rPr lang="lt-LT" dirty="0">
                <a:latin typeface="Trebuchet MS" panose="020B0603020202020204" pitchFamily="34" charset="0"/>
              </a:rPr>
              <a:t>Išlaisvinti veiklos pajėgumai (žmogaus d. d. skaičius per metus) </a:t>
            </a:r>
          </a:p>
          <a:p>
            <a:pPr marL="285750" indent="-285750">
              <a:buFont typeface="Arial" panose="020B0604020202020204" pitchFamily="34" charset="0"/>
              <a:buChar char="•"/>
            </a:pPr>
            <a:endParaRPr lang="lt-LT" dirty="0">
              <a:latin typeface="Trebuchet MS" panose="020B0603020202020204" pitchFamily="34" charset="0"/>
            </a:endParaRPr>
          </a:p>
          <a:p>
            <a:pPr marL="285750" indent="-285750">
              <a:buFont typeface="Arial" panose="020B0604020202020204" pitchFamily="34" charset="0"/>
              <a:buChar char="•"/>
            </a:pPr>
            <a:r>
              <a:rPr lang="lt-LT" dirty="0">
                <a:latin typeface="Trebuchet MS" panose="020B0603020202020204" pitchFamily="34" charset="0"/>
              </a:rPr>
              <a:t>VMI finansavimo išlaidų ir į valstybės biudžeto ir savivaldybių biudžetų konsoliduotą visumą bei fondus surinktų </a:t>
            </a:r>
            <a:r>
              <a:rPr lang="lt-LT" dirty="0" smtClean="0">
                <a:latin typeface="Trebuchet MS" panose="020B0603020202020204" pitchFamily="34" charset="0"/>
              </a:rPr>
              <a:t>mokesčių/įmokų </a:t>
            </a:r>
            <a:r>
              <a:rPr lang="lt-LT" dirty="0">
                <a:latin typeface="Trebuchet MS" panose="020B0603020202020204" pitchFamily="34" charset="0"/>
              </a:rPr>
              <a:t>santykis</a:t>
            </a:r>
            <a:br>
              <a:rPr lang="lt-LT" dirty="0">
                <a:latin typeface="Trebuchet MS" panose="020B0603020202020204" pitchFamily="34" charset="0"/>
              </a:rPr>
            </a:br>
            <a:r>
              <a:rPr lang="lt-LT" dirty="0">
                <a:latin typeface="Trebuchet MS" panose="020B0603020202020204" pitchFamily="34" charset="0"/>
              </a:rPr>
              <a:t>2020 m. faktas − </a:t>
            </a:r>
            <a:r>
              <a:rPr lang="lt-LT" b="1" dirty="0">
                <a:solidFill>
                  <a:srgbClr val="006A3C"/>
                </a:solidFill>
                <a:latin typeface="Trebuchet MS" panose="020B0603020202020204" pitchFamily="34" charset="0"/>
              </a:rPr>
              <a:t>0,64 </a:t>
            </a:r>
            <a:r>
              <a:rPr lang="lt-LT" b="1" dirty="0" smtClean="0">
                <a:solidFill>
                  <a:srgbClr val="006A3C"/>
                </a:solidFill>
                <a:latin typeface="Trebuchet MS" panose="020B0603020202020204" pitchFamily="34" charset="0"/>
              </a:rPr>
              <a:t>%</a:t>
            </a:r>
          </a:p>
          <a:p>
            <a:r>
              <a:rPr lang="en-US" b="1" dirty="0">
                <a:solidFill>
                  <a:srgbClr val="006A3C"/>
                </a:solidFill>
                <a:latin typeface="Trebuchet MS" panose="020B0603020202020204" pitchFamily="34" charset="0"/>
              </a:rPr>
              <a:t> </a:t>
            </a:r>
            <a:r>
              <a:rPr lang="en-US" b="1" dirty="0" smtClean="0">
                <a:solidFill>
                  <a:srgbClr val="006A3C"/>
                </a:solidFill>
                <a:latin typeface="Trebuchet MS" panose="020B0603020202020204" pitchFamily="34" charset="0"/>
              </a:rPr>
              <a:t>   </a:t>
            </a:r>
            <a:r>
              <a:rPr lang="lt-LT" dirty="0">
                <a:latin typeface="Trebuchet MS" panose="020B0603020202020204" pitchFamily="34" charset="0"/>
              </a:rPr>
              <a:t>2021 m. planas − </a:t>
            </a:r>
            <a:r>
              <a:rPr lang="lt-LT" b="1" dirty="0" smtClean="0">
                <a:solidFill>
                  <a:srgbClr val="006A3C"/>
                </a:solidFill>
                <a:latin typeface="Trebuchet MS" panose="020B0603020202020204" pitchFamily="34" charset="0"/>
              </a:rPr>
              <a:t>0,7 </a:t>
            </a:r>
            <a:r>
              <a:rPr lang="en-US" b="1" dirty="0" smtClean="0">
                <a:solidFill>
                  <a:srgbClr val="006A3C"/>
                </a:solidFill>
                <a:latin typeface="Trebuchet MS" panose="020B0603020202020204" pitchFamily="34" charset="0"/>
              </a:rPr>
              <a:t>%</a:t>
            </a:r>
            <a:r>
              <a:rPr lang="lt-LT" dirty="0">
                <a:latin typeface="Trebuchet MS" panose="020B0603020202020204" pitchFamily="34" charset="0"/>
              </a:rPr>
              <a:t/>
            </a:r>
            <a:br>
              <a:rPr lang="lt-LT" dirty="0">
                <a:latin typeface="Trebuchet MS" panose="020B0603020202020204" pitchFamily="34" charset="0"/>
              </a:rPr>
            </a:br>
            <a:r>
              <a:rPr lang="en-US" dirty="0" smtClean="0">
                <a:latin typeface="Trebuchet MS" panose="020B0603020202020204" pitchFamily="34" charset="0"/>
              </a:rPr>
              <a:t>    </a:t>
            </a:r>
            <a:r>
              <a:rPr lang="lt-LT" dirty="0" smtClean="0">
                <a:latin typeface="Trebuchet MS" panose="020B0603020202020204" pitchFamily="34" charset="0"/>
              </a:rPr>
              <a:t>2025 </a:t>
            </a:r>
            <a:r>
              <a:rPr lang="lt-LT" dirty="0">
                <a:latin typeface="Trebuchet MS" panose="020B0603020202020204" pitchFamily="34" charset="0"/>
              </a:rPr>
              <a:t>m. planas − </a:t>
            </a:r>
            <a:r>
              <a:rPr lang="lt-LT" b="1" dirty="0">
                <a:solidFill>
                  <a:srgbClr val="006A3C"/>
                </a:solidFill>
                <a:latin typeface="Trebuchet MS" panose="020B0603020202020204" pitchFamily="34" charset="0"/>
              </a:rPr>
              <a:t>0,66 %</a:t>
            </a:r>
          </a:p>
        </p:txBody>
      </p:sp>
      <p:pic>
        <p:nvPicPr>
          <p:cNvPr id="7" name="Paveikslėlis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21276" y="699246"/>
            <a:ext cx="640614" cy="640614"/>
          </a:xfrm>
          <a:prstGeom prst="rect">
            <a:avLst/>
          </a:prstGeom>
        </p:spPr>
      </p:pic>
    </p:spTree>
    <p:extLst>
      <p:ext uri="{BB962C8B-B14F-4D97-AF65-F5344CB8AC3E}">
        <p14:creationId xmlns:p14="http://schemas.microsoft.com/office/powerpoint/2010/main" xmlns="" val="34071520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8_„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9_„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3671</TotalTime>
  <Words>4455</Words>
  <Application>Microsoft Office PowerPoint</Application>
  <PresentationFormat>Custom</PresentationFormat>
  <Paragraphs>653</Paragraphs>
  <Slides>39</Slides>
  <Notes>39</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39</vt:i4>
      </vt:variant>
    </vt:vector>
  </HeadingPairs>
  <TitlesOfParts>
    <vt:vector size="57" baseType="lpstr">
      <vt:lpstr>Arial</vt:lpstr>
      <vt:lpstr>Calibri</vt:lpstr>
      <vt:lpstr>Trebuchet MS</vt:lpstr>
      <vt:lpstr>Wingdings</vt:lpstr>
      <vt:lpstr>Times New Roman</vt:lpstr>
      <vt:lpstr>MS PGothic</vt:lpstr>
      <vt:lpstr>Courier New</vt:lpstr>
      <vt:lpstr>PFSquareSansPro-Medium</vt:lpstr>
      <vt:lpstr>PFSquareSansPro-Regular</vt:lpstr>
      <vt:lpstr>Calibri Light</vt:lpstr>
      <vt:lpstr>„Office“ tema</vt:lpstr>
      <vt:lpstr>2_„Office“ tema</vt:lpstr>
      <vt:lpstr>Office Theme</vt:lpstr>
      <vt:lpstr>1_Office Theme</vt:lpstr>
      <vt:lpstr>1_„Office“ tema</vt:lpstr>
      <vt:lpstr>4_„Office“ tema</vt:lpstr>
      <vt:lpstr>8_„Office“ tema</vt:lpstr>
      <vt:lpstr>9_„Office“ tema</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Prioritetinės kryptys</vt:lpstr>
      <vt:lpstr>Slide 31</vt:lpstr>
      <vt:lpstr>Slide 32</vt:lpstr>
      <vt:lpstr>Kitos kryptys</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Saule</dc:creator>
  <cp:lastModifiedBy>Vera</cp:lastModifiedBy>
  <cp:revision>280</cp:revision>
  <dcterms:created xsi:type="dcterms:W3CDTF">2021-02-24T09:44:30Z</dcterms:created>
  <dcterms:modified xsi:type="dcterms:W3CDTF">2021-09-21T13:31:49Z</dcterms:modified>
</cp:coreProperties>
</file>