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711" r:id="rId3"/>
    <p:sldId id="351" r:id="rId4"/>
    <p:sldId id="699" r:id="rId5"/>
    <p:sldId id="716" r:id="rId6"/>
    <p:sldId id="700" r:id="rId7"/>
    <p:sldId id="712" r:id="rId8"/>
    <p:sldId id="334" r:id="rId9"/>
    <p:sldId id="356" r:id="rId10"/>
    <p:sldId id="713" r:id="rId11"/>
    <p:sldId id="703" r:id="rId12"/>
    <p:sldId id="355" r:id="rId13"/>
    <p:sldId id="702" r:id="rId14"/>
    <p:sldId id="715" r:id="rId15"/>
    <p:sldId id="353" r:id="rId16"/>
    <p:sldId id="372" r:id="rId17"/>
    <p:sldId id="379" r:id="rId18"/>
    <p:sldId id="708" r:id="rId19"/>
    <p:sldId id="714" r:id="rId20"/>
    <p:sldId id="710" r:id="rId21"/>
    <p:sldId id="705" r:id="rId22"/>
    <p:sldId id="706" r:id="rId23"/>
    <p:sldId id="707" r:id="rId24"/>
    <p:sldId id="717" r:id="rId25"/>
    <p:sldId id="309" r:id="rId26"/>
  </p:sldIdLst>
  <p:sldSz cx="9144000" cy="5143500" type="screen16x9"/>
  <p:notesSz cx="6797675" cy="9926638"/>
  <p:defaultTextStyle>
    <a:defPPr>
      <a:defRPr lang="lt-LT"/>
    </a:defPPr>
    <a:lvl1pPr marL="0" algn="l" defTabSz="914205" rtl="0" eaLnBrk="1" latinLnBrk="0" hangingPunct="1">
      <a:defRPr sz="1800" kern="1200">
        <a:solidFill>
          <a:schemeClr val="tx1"/>
        </a:solidFill>
        <a:latin typeface="+mn-lt"/>
        <a:ea typeface="+mn-ea"/>
        <a:cs typeface="+mn-cs"/>
      </a:defRPr>
    </a:lvl1pPr>
    <a:lvl2pPr marL="457100"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2" algn="l" defTabSz="914205" rtl="0" eaLnBrk="1" latinLnBrk="0" hangingPunct="1">
      <a:defRPr sz="1800" kern="1200">
        <a:solidFill>
          <a:schemeClr val="tx1"/>
        </a:solidFill>
        <a:latin typeface="+mn-lt"/>
        <a:ea typeface="+mn-ea"/>
        <a:cs typeface="+mn-cs"/>
      </a:defRPr>
    </a:lvl5pPr>
    <a:lvl6pPr marL="2285512"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8" algn="l" defTabSz="91420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rida Šmaižienė" initials="IŠ"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E78"/>
    <a:srgbClr val="60DBBB"/>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Šviesus stilius 3 – paryškinimas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895" autoAdjust="0"/>
  </p:normalViewPr>
  <p:slideViewPr>
    <p:cSldViewPr snapToGrid="0">
      <p:cViewPr varScale="1">
        <p:scale>
          <a:sx n="124" d="100"/>
          <a:sy n="124" d="100"/>
        </p:scale>
        <p:origin x="122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C3E4519-2906-48CE-985C-43E9F2D9EFEA}" type="datetimeFigureOut">
              <a:rPr lang="lt-LT" smtClean="0"/>
              <a:pPr/>
              <a:t>2021-09-15</a:t>
            </a:fld>
            <a:endParaRPr lang="lt-LT"/>
          </a:p>
        </p:txBody>
      </p:sp>
      <p:sp>
        <p:nvSpPr>
          <p:cNvPr id="4" name="Skaidrės vaizdo vietos rezervavimo ženkla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6" name="Poraštės vietos rezervavimo ženklas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F30A99B-BB7C-4F22-85EF-7D9237BBACF5}" type="slidenum">
              <a:rPr lang="lt-LT" smtClean="0"/>
              <a:pPr/>
              <a:t>‹#›</a:t>
            </a:fld>
            <a:endParaRPr lang="lt-LT"/>
          </a:p>
        </p:txBody>
      </p:sp>
    </p:spTree>
    <p:extLst>
      <p:ext uri="{BB962C8B-B14F-4D97-AF65-F5344CB8AC3E}">
        <p14:creationId xmlns:p14="http://schemas.microsoft.com/office/powerpoint/2010/main" val="3973695676"/>
      </p:ext>
    </p:extLst>
  </p:cSld>
  <p:clrMap bg1="lt1" tx1="dk1" bg2="lt2" tx2="dk2" accent1="accent1" accent2="accent2" accent3="accent3" accent4="accent4" accent5="accent5" accent6="accent6" hlink="hlink" folHlink="folHlink"/>
  <p:notesStyle>
    <a:lvl1pPr marL="0" algn="l" defTabSz="914205" rtl="0" eaLnBrk="1" latinLnBrk="0" hangingPunct="1">
      <a:defRPr sz="1200" kern="1200">
        <a:solidFill>
          <a:schemeClr val="tx1"/>
        </a:solidFill>
        <a:latin typeface="+mn-lt"/>
        <a:ea typeface="+mn-ea"/>
        <a:cs typeface="+mn-cs"/>
      </a:defRPr>
    </a:lvl1pPr>
    <a:lvl2pPr marL="457100" algn="l" defTabSz="914205" rtl="0" eaLnBrk="1" latinLnBrk="0" hangingPunct="1">
      <a:defRPr sz="1200" kern="1200">
        <a:solidFill>
          <a:schemeClr val="tx1"/>
        </a:solidFill>
        <a:latin typeface="+mn-lt"/>
        <a:ea typeface="+mn-ea"/>
        <a:cs typeface="+mn-cs"/>
      </a:defRPr>
    </a:lvl2pPr>
    <a:lvl3pPr marL="914205" algn="l" defTabSz="914205" rtl="0" eaLnBrk="1" latinLnBrk="0" hangingPunct="1">
      <a:defRPr sz="1200" kern="1200">
        <a:solidFill>
          <a:schemeClr val="tx1"/>
        </a:solidFill>
        <a:latin typeface="+mn-lt"/>
        <a:ea typeface="+mn-ea"/>
        <a:cs typeface="+mn-cs"/>
      </a:defRPr>
    </a:lvl3pPr>
    <a:lvl4pPr marL="1371308" algn="l" defTabSz="914205" rtl="0" eaLnBrk="1" latinLnBrk="0" hangingPunct="1">
      <a:defRPr sz="1200" kern="1200">
        <a:solidFill>
          <a:schemeClr val="tx1"/>
        </a:solidFill>
        <a:latin typeface="+mn-lt"/>
        <a:ea typeface="+mn-ea"/>
        <a:cs typeface="+mn-cs"/>
      </a:defRPr>
    </a:lvl4pPr>
    <a:lvl5pPr marL="1828412" algn="l" defTabSz="914205" rtl="0" eaLnBrk="1" latinLnBrk="0" hangingPunct="1">
      <a:defRPr sz="1200" kern="1200">
        <a:solidFill>
          <a:schemeClr val="tx1"/>
        </a:solidFill>
        <a:latin typeface="+mn-lt"/>
        <a:ea typeface="+mn-ea"/>
        <a:cs typeface="+mn-cs"/>
      </a:defRPr>
    </a:lvl5pPr>
    <a:lvl6pPr marL="2285512" algn="l" defTabSz="914205" rtl="0" eaLnBrk="1" latinLnBrk="0" hangingPunct="1">
      <a:defRPr sz="1200" kern="1200">
        <a:solidFill>
          <a:schemeClr val="tx1"/>
        </a:solidFill>
        <a:latin typeface="+mn-lt"/>
        <a:ea typeface="+mn-ea"/>
        <a:cs typeface="+mn-cs"/>
      </a:defRPr>
    </a:lvl6pPr>
    <a:lvl7pPr marL="2742614" algn="l" defTabSz="914205" rtl="0" eaLnBrk="1" latinLnBrk="0" hangingPunct="1">
      <a:defRPr sz="1200" kern="1200">
        <a:solidFill>
          <a:schemeClr val="tx1"/>
        </a:solidFill>
        <a:latin typeface="+mn-lt"/>
        <a:ea typeface="+mn-ea"/>
        <a:cs typeface="+mn-cs"/>
      </a:defRPr>
    </a:lvl7pPr>
    <a:lvl8pPr marL="3199716" algn="l" defTabSz="914205" rtl="0" eaLnBrk="1" latinLnBrk="0" hangingPunct="1">
      <a:defRPr sz="1200" kern="1200">
        <a:solidFill>
          <a:schemeClr val="tx1"/>
        </a:solidFill>
        <a:latin typeface="+mn-lt"/>
        <a:ea typeface="+mn-ea"/>
        <a:cs typeface="+mn-cs"/>
      </a:defRPr>
    </a:lvl8pPr>
    <a:lvl9pPr marL="3656818" algn="l" defTabSz="91420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pPr/>
              <a:t>3</a:t>
            </a:fld>
            <a:endParaRPr lang="lt-LT"/>
          </a:p>
        </p:txBody>
      </p:sp>
    </p:spTree>
    <p:extLst>
      <p:ext uri="{BB962C8B-B14F-4D97-AF65-F5344CB8AC3E}">
        <p14:creationId xmlns:p14="http://schemas.microsoft.com/office/powerpoint/2010/main" val="4241079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pPr/>
              <a:t>15</a:t>
            </a:fld>
            <a:endParaRPr lang="lt-LT"/>
          </a:p>
        </p:txBody>
      </p:sp>
    </p:spTree>
    <p:extLst>
      <p:ext uri="{BB962C8B-B14F-4D97-AF65-F5344CB8AC3E}">
        <p14:creationId xmlns:p14="http://schemas.microsoft.com/office/powerpoint/2010/main" val="2372198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pPr marL="0" marR="0" lvl="0" indent="0" algn="r" defTabSz="914205" rtl="0" eaLnBrk="1" fontAlgn="auto" latinLnBrk="0" hangingPunct="1">
              <a:lnSpc>
                <a:spcPct val="100000"/>
              </a:lnSpc>
              <a:spcBef>
                <a:spcPts val="0"/>
              </a:spcBef>
              <a:spcAft>
                <a:spcPts val="0"/>
              </a:spcAft>
              <a:buClrTx/>
              <a:buSzTx/>
              <a:buFontTx/>
              <a:buNone/>
              <a:tabLst/>
              <a:defRPr/>
            </a:pPr>
            <a:fld id="{AF30A99B-BB7C-4F22-85EF-7D9237BBACF5}" type="slidenum">
              <a:rPr kumimoji="0" lang="lt-L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05" rtl="0" eaLnBrk="1" fontAlgn="auto" latinLnBrk="0" hangingPunct="1">
                <a:lnSpc>
                  <a:spcPct val="100000"/>
                </a:lnSpc>
                <a:spcBef>
                  <a:spcPts val="0"/>
                </a:spcBef>
                <a:spcAft>
                  <a:spcPts val="0"/>
                </a:spcAft>
                <a:buClrTx/>
                <a:buSzTx/>
                <a:buFontTx/>
                <a:buNone/>
                <a:tabLst/>
                <a:defRPr/>
              </a:pPr>
              <a:t>16</a:t>
            </a:fld>
            <a:endParaRPr kumimoji="0" lang="lt-L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8221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pPr marL="0" marR="0" lvl="0" indent="0" algn="r" defTabSz="914205" rtl="0" eaLnBrk="1" fontAlgn="auto" latinLnBrk="0" hangingPunct="1">
              <a:lnSpc>
                <a:spcPct val="100000"/>
              </a:lnSpc>
              <a:spcBef>
                <a:spcPts val="0"/>
              </a:spcBef>
              <a:spcAft>
                <a:spcPts val="0"/>
              </a:spcAft>
              <a:buClrTx/>
              <a:buSzTx/>
              <a:buFontTx/>
              <a:buNone/>
              <a:tabLst/>
              <a:defRPr/>
            </a:pPr>
            <a:fld id="{AF30A99B-BB7C-4F22-85EF-7D9237BBACF5}" type="slidenum">
              <a:rPr kumimoji="0" lang="lt-L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05" rtl="0" eaLnBrk="1" fontAlgn="auto" latinLnBrk="0" hangingPunct="1">
                <a:lnSpc>
                  <a:spcPct val="100000"/>
                </a:lnSpc>
                <a:spcBef>
                  <a:spcPts val="0"/>
                </a:spcBef>
                <a:spcAft>
                  <a:spcPts val="0"/>
                </a:spcAft>
                <a:buClrTx/>
                <a:buSzTx/>
                <a:buFontTx/>
                <a:buNone/>
                <a:tabLst/>
                <a:defRPr/>
              </a:pPr>
              <a:t>17</a:t>
            </a:fld>
            <a:endParaRPr kumimoji="0" lang="lt-L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1326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pPr/>
              <a:t>18</a:t>
            </a:fld>
            <a:endParaRPr lang="lt-LT"/>
          </a:p>
        </p:txBody>
      </p:sp>
    </p:spTree>
    <p:extLst>
      <p:ext uri="{BB962C8B-B14F-4D97-AF65-F5344CB8AC3E}">
        <p14:creationId xmlns:p14="http://schemas.microsoft.com/office/powerpoint/2010/main" val="4191772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pPr/>
              <a:t>20</a:t>
            </a:fld>
            <a:endParaRPr lang="lt-LT"/>
          </a:p>
        </p:txBody>
      </p:sp>
    </p:spTree>
    <p:extLst>
      <p:ext uri="{BB962C8B-B14F-4D97-AF65-F5344CB8AC3E}">
        <p14:creationId xmlns:p14="http://schemas.microsoft.com/office/powerpoint/2010/main" val="3123555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pPr/>
              <a:t>21</a:t>
            </a:fld>
            <a:endParaRPr lang="lt-LT"/>
          </a:p>
        </p:txBody>
      </p:sp>
    </p:spTree>
    <p:extLst>
      <p:ext uri="{BB962C8B-B14F-4D97-AF65-F5344CB8AC3E}">
        <p14:creationId xmlns:p14="http://schemas.microsoft.com/office/powerpoint/2010/main" val="3164441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pPr/>
              <a:t>22</a:t>
            </a:fld>
            <a:endParaRPr lang="lt-LT"/>
          </a:p>
        </p:txBody>
      </p:sp>
    </p:spTree>
    <p:extLst>
      <p:ext uri="{BB962C8B-B14F-4D97-AF65-F5344CB8AC3E}">
        <p14:creationId xmlns:p14="http://schemas.microsoft.com/office/powerpoint/2010/main" val="3691864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pPr/>
              <a:t>23</a:t>
            </a:fld>
            <a:endParaRPr lang="lt-LT"/>
          </a:p>
        </p:txBody>
      </p:sp>
    </p:spTree>
    <p:extLst>
      <p:ext uri="{BB962C8B-B14F-4D97-AF65-F5344CB8AC3E}">
        <p14:creationId xmlns:p14="http://schemas.microsoft.com/office/powerpoint/2010/main" val="3794560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IE"/>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pPr/>
              <a:t>25</a:t>
            </a:fld>
            <a:endParaRPr lang="lt-LT"/>
          </a:p>
        </p:txBody>
      </p:sp>
    </p:spTree>
    <p:extLst>
      <p:ext uri="{BB962C8B-B14F-4D97-AF65-F5344CB8AC3E}">
        <p14:creationId xmlns:p14="http://schemas.microsoft.com/office/powerpoint/2010/main" val="2244341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pPr/>
              <a:t>4</a:t>
            </a:fld>
            <a:endParaRPr lang="lt-LT"/>
          </a:p>
        </p:txBody>
      </p:sp>
    </p:spTree>
    <p:extLst>
      <p:ext uri="{BB962C8B-B14F-4D97-AF65-F5344CB8AC3E}">
        <p14:creationId xmlns:p14="http://schemas.microsoft.com/office/powerpoint/2010/main" val="1036015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pPr/>
              <a:t>5</a:t>
            </a:fld>
            <a:endParaRPr lang="lt-LT"/>
          </a:p>
        </p:txBody>
      </p:sp>
    </p:spTree>
    <p:extLst>
      <p:ext uri="{BB962C8B-B14F-4D97-AF65-F5344CB8AC3E}">
        <p14:creationId xmlns:p14="http://schemas.microsoft.com/office/powerpoint/2010/main" val="2529604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pPr/>
              <a:t>6</a:t>
            </a:fld>
            <a:endParaRPr lang="lt-LT"/>
          </a:p>
        </p:txBody>
      </p:sp>
    </p:spTree>
    <p:extLst>
      <p:ext uri="{BB962C8B-B14F-4D97-AF65-F5344CB8AC3E}">
        <p14:creationId xmlns:p14="http://schemas.microsoft.com/office/powerpoint/2010/main" val="1957910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pPr/>
              <a:t>8</a:t>
            </a:fld>
            <a:endParaRPr lang="lt-LT"/>
          </a:p>
        </p:txBody>
      </p:sp>
    </p:spTree>
    <p:extLst>
      <p:ext uri="{BB962C8B-B14F-4D97-AF65-F5344CB8AC3E}">
        <p14:creationId xmlns:p14="http://schemas.microsoft.com/office/powerpoint/2010/main" val="4241079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pPr/>
              <a:t>9</a:t>
            </a:fld>
            <a:endParaRPr lang="lt-LT"/>
          </a:p>
        </p:txBody>
      </p:sp>
    </p:spTree>
    <p:extLst>
      <p:ext uri="{BB962C8B-B14F-4D97-AF65-F5344CB8AC3E}">
        <p14:creationId xmlns:p14="http://schemas.microsoft.com/office/powerpoint/2010/main" val="4241079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pPr/>
              <a:t>11</a:t>
            </a:fld>
            <a:endParaRPr lang="lt-LT"/>
          </a:p>
        </p:txBody>
      </p:sp>
    </p:spTree>
    <p:extLst>
      <p:ext uri="{BB962C8B-B14F-4D97-AF65-F5344CB8AC3E}">
        <p14:creationId xmlns:p14="http://schemas.microsoft.com/office/powerpoint/2010/main" val="189748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pPr/>
              <a:t>12</a:t>
            </a:fld>
            <a:endParaRPr lang="lt-LT"/>
          </a:p>
        </p:txBody>
      </p:sp>
    </p:spTree>
    <p:extLst>
      <p:ext uri="{BB962C8B-B14F-4D97-AF65-F5344CB8AC3E}">
        <p14:creationId xmlns:p14="http://schemas.microsoft.com/office/powerpoint/2010/main" val="4241079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pPr/>
              <a:t>13</a:t>
            </a:fld>
            <a:endParaRPr lang="lt-LT"/>
          </a:p>
        </p:txBody>
      </p:sp>
    </p:spTree>
    <p:extLst>
      <p:ext uri="{BB962C8B-B14F-4D97-AF65-F5344CB8AC3E}">
        <p14:creationId xmlns:p14="http://schemas.microsoft.com/office/powerpoint/2010/main" val="354705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1597824"/>
            <a:ext cx="7772400" cy="1102519"/>
          </a:xfrm>
        </p:spPr>
        <p:txBody>
          <a:bodyPr/>
          <a:lstStyle/>
          <a:p>
            <a:r>
              <a:rPr lang="lt-LT"/>
              <a:t>Spustelėję redag. ruoš. pavad. stilių</a:t>
            </a:r>
          </a:p>
        </p:txBody>
      </p:sp>
      <p:sp>
        <p:nvSpPr>
          <p:cNvPr id="3" name="Antrinis pavadinima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00" indent="0" algn="ctr">
              <a:buNone/>
              <a:defRPr>
                <a:solidFill>
                  <a:schemeClr val="tx1">
                    <a:tint val="75000"/>
                  </a:schemeClr>
                </a:solidFill>
              </a:defRPr>
            </a:lvl2pPr>
            <a:lvl3pPr marL="914205" indent="0" algn="ctr">
              <a:buNone/>
              <a:defRPr>
                <a:solidFill>
                  <a:schemeClr val="tx1">
                    <a:tint val="75000"/>
                  </a:schemeClr>
                </a:solidFill>
              </a:defRPr>
            </a:lvl3pPr>
            <a:lvl4pPr marL="1371308" indent="0" algn="ctr">
              <a:buNone/>
              <a:defRPr>
                <a:solidFill>
                  <a:schemeClr val="tx1">
                    <a:tint val="75000"/>
                  </a:schemeClr>
                </a:solidFill>
              </a:defRPr>
            </a:lvl4pPr>
            <a:lvl5pPr marL="1828412" indent="0" algn="ctr">
              <a:buNone/>
              <a:defRPr>
                <a:solidFill>
                  <a:schemeClr val="tx1">
                    <a:tint val="75000"/>
                  </a:schemeClr>
                </a:solidFill>
              </a:defRPr>
            </a:lvl5pPr>
            <a:lvl6pPr marL="2285512" indent="0" algn="ctr">
              <a:buNone/>
              <a:defRPr>
                <a:solidFill>
                  <a:schemeClr val="tx1">
                    <a:tint val="75000"/>
                  </a:schemeClr>
                </a:solidFill>
              </a:defRPr>
            </a:lvl6pPr>
            <a:lvl7pPr marL="2742614" indent="0" algn="ctr">
              <a:buNone/>
              <a:defRPr>
                <a:solidFill>
                  <a:schemeClr val="tx1">
                    <a:tint val="75000"/>
                  </a:schemeClr>
                </a:solidFill>
              </a:defRPr>
            </a:lvl7pPr>
            <a:lvl8pPr marL="3199716" indent="0" algn="ctr">
              <a:buNone/>
              <a:defRPr>
                <a:solidFill>
                  <a:schemeClr val="tx1">
                    <a:tint val="75000"/>
                  </a:schemeClr>
                </a:solidFill>
              </a:defRPr>
            </a:lvl8pPr>
            <a:lvl9pPr marL="3656818" indent="0" algn="ctr">
              <a:buNone/>
              <a:defRPr>
                <a:solidFill>
                  <a:schemeClr val="tx1">
                    <a:tint val="75000"/>
                  </a:schemeClr>
                </a:solidFill>
              </a:defRPr>
            </a:lvl9pPr>
          </a:lstStyle>
          <a:p>
            <a:r>
              <a:rPr lang="lt-LT"/>
              <a:t>Spustelėję redag. ruoš. paantrš. stilių</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pPr/>
              <a:t>2021-09-15</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pPr/>
              <a:t>‹#›</a:t>
            </a:fld>
            <a:endParaRPr lang="lt-LT"/>
          </a:p>
        </p:txBody>
      </p:sp>
    </p:spTree>
    <p:extLst>
      <p:ext uri="{BB962C8B-B14F-4D97-AF65-F5344CB8AC3E}">
        <p14:creationId xmlns:p14="http://schemas.microsoft.com/office/powerpoint/2010/main" val="291969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pPr/>
              <a:t>2021-09-15</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pPr/>
              <a:t>‹#›</a:t>
            </a:fld>
            <a:endParaRPr lang="lt-LT"/>
          </a:p>
        </p:txBody>
      </p:sp>
    </p:spTree>
    <p:extLst>
      <p:ext uri="{BB962C8B-B14F-4D97-AF65-F5344CB8AC3E}">
        <p14:creationId xmlns:p14="http://schemas.microsoft.com/office/powerpoint/2010/main" val="1669334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154781"/>
            <a:ext cx="2057400" cy="3290888"/>
          </a:xfrm>
        </p:spPr>
        <p:txBody>
          <a:bodyPr vert="eaVert"/>
          <a:lstStyle/>
          <a:p>
            <a:r>
              <a:rPr lang="lt-LT"/>
              <a:t>Spustelėję redag. ruoš. pavad. stilių</a:t>
            </a:r>
          </a:p>
        </p:txBody>
      </p:sp>
      <p:sp>
        <p:nvSpPr>
          <p:cNvPr id="3" name="Vertikalaus teksto vietos rezervavimo ženklas 2"/>
          <p:cNvSpPr>
            <a:spLocks noGrp="1"/>
          </p:cNvSpPr>
          <p:nvPr>
            <p:ph type="body" orient="vert" idx="1"/>
          </p:nvPr>
        </p:nvSpPr>
        <p:spPr>
          <a:xfrm>
            <a:off x="457200" y="154781"/>
            <a:ext cx="6019800" cy="329088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pPr/>
              <a:t>2021-09-15</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pPr/>
              <a:t>‹#›</a:t>
            </a:fld>
            <a:endParaRPr lang="lt-LT"/>
          </a:p>
        </p:txBody>
      </p:sp>
    </p:spTree>
    <p:extLst>
      <p:ext uri="{BB962C8B-B14F-4D97-AF65-F5344CB8AC3E}">
        <p14:creationId xmlns:p14="http://schemas.microsoft.com/office/powerpoint/2010/main" val="31181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pPr/>
              <a:t>2021-09-15</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pPr/>
              <a:t>‹#›</a:t>
            </a:fld>
            <a:endParaRPr lang="lt-LT"/>
          </a:p>
        </p:txBody>
      </p:sp>
    </p:spTree>
    <p:extLst>
      <p:ext uri="{BB962C8B-B14F-4D97-AF65-F5344CB8AC3E}">
        <p14:creationId xmlns:p14="http://schemas.microsoft.com/office/powerpoint/2010/main" val="2668869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3305176"/>
            <a:ext cx="7772400" cy="1021556"/>
          </a:xfrm>
        </p:spPr>
        <p:txBody>
          <a:bodyPr anchor="t"/>
          <a:lstStyle>
            <a:lvl1pPr algn="l">
              <a:defRPr sz="4000" b="1" cap="all"/>
            </a:lvl1pPr>
          </a:lstStyle>
          <a:p>
            <a:r>
              <a:rPr lang="lt-LT"/>
              <a:t>Spustelėję redag. ruoš. pavad. stilių</a:t>
            </a:r>
          </a:p>
        </p:txBody>
      </p:sp>
      <p:sp>
        <p:nvSpPr>
          <p:cNvPr id="3" name="Teksto vietos rezervavimo ženklas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00" indent="0">
              <a:buNone/>
              <a:defRPr sz="1800">
                <a:solidFill>
                  <a:schemeClr val="tx1">
                    <a:tint val="75000"/>
                  </a:schemeClr>
                </a:solidFill>
              </a:defRPr>
            </a:lvl2pPr>
            <a:lvl3pPr marL="914205" indent="0">
              <a:buNone/>
              <a:defRPr sz="1600">
                <a:solidFill>
                  <a:schemeClr val="tx1">
                    <a:tint val="75000"/>
                  </a:schemeClr>
                </a:solidFill>
              </a:defRPr>
            </a:lvl3pPr>
            <a:lvl4pPr marL="1371308" indent="0">
              <a:buNone/>
              <a:defRPr sz="1400">
                <a:solidFill>
                  <a:schemeClr val="tx1">
                    <a:tint val="75000"/>
                  </a:schemeClr>
                </a:solidFill>
              </a:defRPr>
            </a:lvl4pPr>
            <a:lvl5pPr marL="1828412" indent="0">
              <a:buNone/>
              <a:defRPr sz="1400">
                <a:solidFill>
                  <a:schemeClr val="tx1">
                    <a:tint val="75000"/>
                  </a:schemeClr>
                </a:solidFill>
              </a:defRPr>
            </a:lvl5pPr>
            <a:lvl6pPr marL="2285512" indent="0">
              <a:buNone/>
              <a:defRPr sz="1400">
                <a:solidFill>
                  <a:schemeClr val="tx1">
                    <a:tint val="75000"/>
                  </a:schemeClr>
                </a:solidFill>
              </a:defRPr>
            </a:lvl6pPr>
            <a:lvl7pPr marL="2742614" indent="0">
              <a:buNone/>
              <a:defRPr sz="1400">
                <a:solidFill>
                  <a:schemeClr val="tx1">
                    <a:tint val="75000"/>
                  </a:schemeClr>
                </a:solidFill>
              </a:defRPr>
            </a:lvl7pPr>
            <a:lvl8pPr marL="3199716" indent="0">
              <a:buNone/>
              <a:defRPr sz="1400">
                <a:solidFill>
                  <a:schemeClr val="tx1">
                    <a:tint val="75000"/>
                  </a:schemeClr>
                </a:solidFill>
              </a:defRPr>
            </a:lvl8pPr>
            <a:lvl9pPr marL="3656818" indent="0">
              <a:buNone/>
              <a:defRPr sz="14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pPr/>
              <a:t>2021-09-15</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pPr/>
              <a:t>‹#›</a:t>
            </a:fld>
            <a:endParaRPr lang="lt-LT"/>
          </a:p>
        </p:txBody>
      </p:sp>
    </p:spTree>
    <p:extLst>
      <p:ext uri="{BB962C8B-B14F-4D97-AF65-F5344CB8AC3E}">
        <p14:creationId xmlns:p14="http://schemas.microsoft.com/office/powerpoint/2010/main" val="2494298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pPr/>
              <a:t>2021-09-15</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15C73158-E9A6-4F5E-BF37-FF53B06A9FEF}" type="slidenum">
              <a:rPr lang="lt-LT" smtClean="0"/>
              <a:pPr/>
              <a:t>‹#›</a:t>
            </a:fld>
            <a:endParaRPr lang="lt-LT"/>
          </a:p>
        </p:txBody>
      </p:sp>
    </p:spTree>
    <p:extLst>
      <p:ext uri="{BB962C8B-B14F-4D97-AF65-F5344CB8AC3E}">
        <p14:creationId xmlns:p14="http://schemas.microsoft.com/office/powerpoint/2010/main" val="1786112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05979"/>
            <a:ext cx="8229600" cy="857250"/>
          </a:xfrm>
        </p:spPr>
        <p:txBody>
          <a:bodyPr/>
          <a:lstStyle>
            <a:lvl1pPr>
              <a:defRPr/>
            </a:lvl1pPr>
          </a:lstStyle>
          <a:p>
            <a:r>
              <a:rPr lang="lt-LT"/>
              <a:t>Spustelėję redag. ruoš. pavad. stilių</a:t>
            </a:r>
          </a:p>
        </p:txBody>
      </p:sp>
      <p:sp>
        <p:nvSpPr>
          <p:cNvPr id="3" name="Teksto vietos rezervavimo ženklas 2"/>
          <p:cNvSpPr>
            <a:spLocks noGrp="1"/>
          </p:cNvSpPr>
          <p:nvPr>
            <p:ph type="body" idx="1"/>
          </p:nvPr>
        </p:nvSpPr>
        <p:spPr>
          <a:xfrm>
            <a:off x="457200" y="1151335"/>
            <a:ext cx="4040188" cy="479822"/>
          </a:xfrm>
        </p:spPr>
        <p:txBody>
          <a:bodyPr anchor="b"/>
          <a:lstStyle>
            <a:lvl1pPr marL="0" indent="0">
              <a:buNone/>
              <a:defRPr sz="2400" b="1"/>
            </a:lvl1pPr>
            <a:lvl2pPr marL="457100" indent="0">
              <a:buNone/>
              <a:defRPr sz="2000" b="1"/>
            </a:lvl2pPr>
            <a:lvl3pPr marL="914205" indent="0">
              <a:buNone/>
              <a:defRPr sz="1800" b="1"/>
            </a:lvl3pPr>
            <a:lvl4pPr marL="1371308" indent="0">
              <a:buNone/>
              <a:defRPr sz="1600" b="1"/>
            </a:lvl4pPr>
            <a:lvl5pPr marL="1828412" indent="0">
              <a:buNone/>
              <a:defRPr sz="1600" b="1"/>
            </a:lvl5pPr>
            <a:lvl6pPr marL="2285512" indent="0">
              <a:buNone/>
              <a:defRPr sz="1600" b="1"/>
            </a:lvl6pPr>
            <a:lvl7pPr marL="2742614" indent="0">
              <a:buNone/>
              <a:defRPr sz="1600" b="1"/>
            </a:lvl7pPr>
            <a:lvl8pPr marL="3199716" indent="0">
              <a:buNone/>
              <a:defRPr sz="1600" b="1"/>
            </a:lvl8pPr>
            <a:lvl9pPr marL="3656818"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31" y="1151335"/>
            <a:ext cx="4041775" cy="479822"/>
          </a:xfrm>
        </p:spPr>
        <p:txBody>
          <a:bodyPr anchor="b"/>
          <a:lstStyle>
            <a:lvl1pPr marL="0" indent="0">
              <a:buNone/>
              <a:defRPr sz="2400" b="1"/>
            </a:lvl1pPr>
            <a:lvl2pPr marL="457100" indent="0">
              <a:buNone/>
              <a:defRPr sz="2000" b="1"/>
            </a:lvl2pPr>
            <a:lvl3pPr marL="914205" indent="0">
              <a:buNone/>
              <a:defRPr sz="1800" b="1"/>
            </a:lvl3pPr>
            <a:lvl4pPr marL="1371308" indent="0">
              <a:buNone/>
              <a:defRPr sz="1600" b="1"/>
            </a:lvl4pPr>
            <a:lvl5pPr marL="1828412" indent="0">
              <a:buNone/>
              <a:defRPr sz="1600" b="1"/>
            </a:lvl5pPr>
            <a:lvl6pPr marL="2285512" indent="0">
              <a:buNone/>
              <a:defRPr sz="1600" b="1"/>
            </a:lvl6pPr>
            <a:lvl7pPr marL="2742614" indent="0">
              <a:buNone/>
              <a:defRPr sz="1600" b="1"/>
            </a:lvl7pPr>
            <a:lvl8pPr marL="3199716" indent="0">
              <a:buNone/>
              <a:defRPr sz="1600" b="1"/>
            </a:lvl8pPr>
            <a:lvl9pPr marL="3656818"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7" name="Datos vietos rezervavimo ženklas 6"/>
          <p:cNvSpPr>
            <a:spLocks noGrp="1"/>
          </p:cNvSpPr>
          <p:nvPr>
            <p:ph type="dt" sz="half" idx="10"/>
          </p:nvPr>
        </p:nvSpPr>
        <p:spPr/>
        <p:txBody>
          <a:bodyPr/>
          <a:lstStyle/>
          <a:p>
            <a:fld id="{214EF6DB-CA04-4B55-9157-6E35C793C94C}" type="datetimeFigureOut">
              <a:rPr lang="lt-LT" smtClean="0"/>
              <a:pPr/>
              <a:t>2021-09-15</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15C73158-E9A6-4F5E-BF37-FF53B06A9FEF}" type="slidenum">
              <a:rPr lang="lt-LT" smtClean="0"/>
              <a:pPr/>
              <a:t>‹#›</a:t>
            </a:fld>
            <a:endParaRPr lang="lt-LT"/>
          </a:p>
        </p:txBody>
      </p:sp>
    </p:spTree>
    <p:extLst>
      <p:ext uri="{BB962C8B-B14F-4D97-AF65-F5344CB8AC3E}">
        <p14:creationId xmlns:p14="http://schemas.microsoft.com/office/powerpoint/2010/main" val="2474575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Datos vietos rezervavimo ženklas 2"/>
          <p:cNvSpPr>
            <a:spLocks noGrp="1"/>
          </p:cNvSpPr>
          <p:nvPr>
            <p:ph type="dt" sz="half" idx="10"/>
          </p:nvPr>
        </p:nvSpPr>
        <p:spPr/>
        <p:txBody>
          <a:bodyPr/>
          <a:lstStyle/>
          <a:p>
            <a:fld id="{214EF6DB-CA04-4B55-9157-6E35C793C94C}" type="datetimeFigureOut">
              <a:rPr lang="lt-LT" smtClean="0"/>
              <a:pPr/>
              <a:t>2021-09-15</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15C73158-E9A6-4F5E-BF37-FF53B06A9FEF}" type="slidenum">
              <a:rPr lang="lt-LT" smtClean="0"/>
              <a:pPr/>
              <a:t>‹#›</a:t>
            </a:fld>
            <a:endParaRPr lang="lt-LT"/>
          </a:p>
        </p:txBody>
      </p:sp>
    </p:spTree>
    <p:extLst>
      <p:ext uri="{BB962C8B-B14F-4D97-AF65-F5344CB8AC3E}">
        <p14:creationId xmlns:p14="http://schemas.microsoft.com/office/powerpoint/2010/main" val="2407364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214EF6DB-CA04-4B55-9157-6E35C793C94C}" type="datetimeFigureOut">
              <a:rPr lang="lt-LT" smtClean="0"/>
              <a:pPr/>
              <a:t>2021-09-15</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15C73158-E9A6-4F5E-BF37-FF53B06A9FEF}" type="slidenum">
              <a:rPr lang="lt-LT" smtClean="0"/>
              <a:pPr/>
              <a:t>‹#›</a:t>
            </a:fld>
            <a:endParaRPr lang="lt-LT"/>
          </a:p>
        </p:txBody>
      </p:sp>
    </p:spTree>
    <p:extLst>
      <p:ext uri="{BB962C8B-B14F-4D97-AF65-F5344CB8AC3E}">
        <p14:creationId xmlns:p14="http://schemas.microsoft.com/office/powerpoint/2010/main" val="53114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2" y="204787"/>
            <a:ext cx="3008313" cy="871538"/>
          </a:xfrm>
        </p:spPr>
        <p:txBody>
          <a:bodyPr anchor="b"/>
          <a:lstStyle>
            <a:lvl1pPr algn="l">
              <a:defRPr sz="2000" b="1"/>
            </a:lvl1pPr>
          </a:lstStyle>
          <a:p>
            <a:r>
              <a:rPr lang="lt-LT"/>
              <a:t>Spustelėję redag. ruoš. pavad. stilių</a:t>
            </a:r>
          </a:p>
        </p:txBody>
      </p:sp>
      <p:sp>
        <p:nvSpPr>
          <p:cNvPr id="3" name="Turinio vietos rezervavimo ženklas 2"/>
          <p:cNvSpPr>
            <a:spLocks noGrp="1"/>
          </p:cNvSpPr>
          <p:nvPr>
            <p:ph idx="1"/>
          </p:nvPr>
        </p:nvSpPr>
        <p:spPr>
          <a:xfrm>
            <a:off x="3575052"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2" y="1076328"/>
            <a:ext cx="3008313" cy="3518297"/>
          </a:xfrm>
        </p:spPr>
        <p:txBody>
          <a:bodyPr/>
          <a:lstStyle>
            <a:lvl1pPr marL="0" indent="0">
              <a:buNone/>
              <a:defRPr sz="1400"/>
            </a:lvl1pPr>
            <a:lvl2pPr marL="457100" indent="0">
              <a:buNone/>
              <a:defRPr sz="1200"/>
            </a:lvl2pPr>
            <a:lvl3pPr marL="914205" indent="0">
              <a:buNone/>
              <a:defRPr sz="1000"/>
            </a:lvl3pPr>
            <a:lvl4pPr marL="1371308" indent="0">
              <a:buNone/>
              <a:defRPr sz="900"/>
            </a:lvl4pPr>
            <a:lvl5pPr marL="1828412" indent="0">
              <a:buNone/>
              <a:defRPr sz="900"/>
            </a:lvl5pPr>
            <a:lvl6pPr marL="2285512" indent="0">
              <a:buNone/>
              <a:defRPr sz="900"/>
            </a:lvl6pPr>
            <a:lvl7pPr marL="2742614" indent="0">
              <a:buNone/>
              <a:defRPr sz="900"/>
            </a:lvl7pPr>
            <a:lvl8pPr marL="3199716" indent="0">
              <a:buNone/>
              <a:defRPr sz="900"/>
            </a:lvl8pPr>
            <a:lvl9pPr marL="3656818" indent="0">
              <a:buNone/>
              <a:defRPr sz="9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pPr/>
              <a:t>2021-09-15</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15C73158-E9A6-4F5E-BF37-FF53B06A9FEF}" type="slidenum">
              <a:rPr lang="lt-LT" smtClean="0"/>
              <a:pPr/>
              <a:t>‹#›</a:t>
            </a:fld>
            <a:endParaRPr lang="lt-LT"/>
          </a:p>
        </p:txBody>
      </p:sp>
    </p:spTree>
    <p:extLst>
      <p:ext uri="{BB962C8B-B14F-4D97-AF65-F5344CB8AC3E}">
        <p14:creationId xmlns:p14="http://schemas.microsoft.com/office/powerpoint/2010/main" val="2190346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3600451"/>
            <a:ext cx="5486400" cy="425054"/>
          </a:xfrm>
        </p:spPr>
        <p:txBody>
          <a:bodyPr anchor="b"/>
          <a:lstStyle>
            <a:lvl1pPr algn="l">
              <a:defRPr sz="2000" b="1"/>
            </a:lvl1pPr>
          </a:lstStyle>
          <a:p>
            <a:r>
              <a:rPr lang="lt-LT"/>
              <a:t>Spustelėję redag. ruoš. pavad. stilių</a:t>
            </a:r>
          </a:p>
        </p:txBody>
      </p:sp>
      <p:sp>
        <p:nvSpPr>
          <p:cNvPr id="3" name="Paveikslėlio vietos rezervavimo ženklas 2"/>
          <p:cNvSpPr>
            <a:spLocks noGrp="1"/>
          </p:cNvSpPr>
          <p:nvPr>
            <p:ph type="pic" idx="1"/>
          </p:nvPr>
        </p:nvSpPr>
        <p:spPr>
          <a:xfrm>
            <a:off x="1792288" y="459581"/>
            <a:ext cx="5486400" cy="3086100"/>
          </a:xfrm>
        </p:spPr>
        <p:txBody>
          <a:bodyPr/>
          <a:lstStyle>
            <a:lvl1pPr marL="0" indent="0">
              <a:buNone/>
              <a:defRPr sz="3200"/>
            </a:lvl1pPr>
            <a:lvl2pPr marL="457100" indent="0">
              <a:buNone/>
              <a:defRPr sz="2800"/>
            </a:lvl2pPr>
            <a:lvl3pPr marL="914205" indent="0">
              <a:buNone/>
              <a:defRPr sz="2400"/>
            </a:lvl3pPr>
            <a:lvl4pPr marL="1371308" indent="0">
              <a:buNone/>
              <a:defRPr sz="2000"/>
            </a:lvl4pPr>
            <a:lvl5pPr marL="1828412" indent="0">
              <a:buNone/>
              <a:defRPr sz="2000"/>
            </a:lvl5pPr>
            <a:lvl6pPr marL="2285512" indent="0">
              <a:buNone/>
              <a:defRPr sz="2000"/>
            </a:lvl6pPr>
            <a:lvl7pPr marL="2742614" indent="0">
              <a:buNone/>
              <a:defRPr sz="2000"/>
            </a:lvl7pPr>
            <a:lvl8pPr marL="3199716" indent="0">
              <a:buNone/>
              <a:defRPr sz="2000"/>
            </a:lvl8pPr>
            <a:lvl9pPr marL="3656818" indent="0">
              <a:buNone/>
              <a:defRPr sz="2000"/>
            </a:lvl9pPr>
          </a:lstStyle>
          <a:p>
            <a:endParaRPr lang="lt-LT"/>
          </a:p>
        </p:txBody>
      </p:sp>
      <p:sp>
        <p:nvSpPr>
          <p:cNvPr id="4" name="Teksto vietos rezervavimo ženklas 3"/>
          <p:cNvSpPr>
            <a:spLocks noGrp="1"/>
          </p:cNvSpPr>
          <p:nvPr>
            <p:ph type="body" sz="half" idx="2"/>
          </p:nvPr>
        </p:nvSpPr>
        <p:spPr>
          <a:xfrm>
            <a:off x="1792288" y="4025508"/>
            <a:ext cx="5486400" cy="603647"/>
          </a:xfrm>
        </p:spPr>
        <p:txBody>
          <a:bodyPr/>
          <a:lstStyle>
            <a:lvl1pPr marL="0" indent="0">
              <a:buNone/>
              <a:defRPr sz="1400"/>
            </a:lvl1pPr>
            <a:lvl2pPr marL="457100" indent="0">
              <a:buNone/>
              <a:defRPr sz="1200"/>
            </a:lvl2pPr>
            <a:lvl3pPr marL="914205" indent="0">
              <a:buNone/>
              <a:defRPr sz="1000"/>
            </a:lvl3pPr>
            <a:lvl4pPr marL="1371308" indent="0">
              <a:buNone/>
              <a:defRPr sz="900"/>
            </a:lvl4pPr>
            <a:lvl5pPr marL="1828412" indent="0">
              <a:buNone/>
              <a:defRPr sz="900"/>
            </a:lvl5pPr>
            <a:lvl6pPr marL="2285512" indent="0">
              <a:buNone/>
              <a:defRPr sz="900"/>
            </a:lvl6pPr>
            <a:lvl7pPr marL="2742614" indent="0">
              <a:buNone/>
              <a:defRPr sz="900"/>
            </a:lvl7pPr>
            <a:lvl8pPr marL="3199716" indent="0">
              <a:buNone/>
              <a:defRPr sz="900"/>
            </a:lvl8pPr>
            <a:lvl9pPr marL="3656818" indent="0">
              <a:buNone/>
              <a:defRPr sz="9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pPr/>
              <a:t>2021-09-15</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15C73158-E9A6-4F5E-BF37-FF53B06A9FEF}" type="slidenum">
              <a:rPr lang="lt-LT" smtClean="0"/>
              <a:pPr/>
              <a:t>‹#›</a:t>
            </a:fld>
            <a:endParaRPr lang="lt-LT"/>
          </a:p>
        </p:txBody>
      </p:sp>
    </p:spTree>
    <p:extLst>
      <p:ext uri="{BB962C8B-B14F-4D97-AF65-F5344CB8AC3E}">
        <p14:creationId xmlns:p14="http://schemas.microsoft.com/office/powerpoint/2010/main" val="673894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05979"/>
            <a:ext cx="8229600" cy="857250"/>
          </a:xfrm>
          <a:prstGeom prst="rect">
            <a:avLst/>
          </a:prstGeom>
        </p:spPr>
        <p:txBody>
          <a:bodyPr vert="horz" lIns="91422" tIns="45711" rIns="91422" bIns="45711" rtlCol="0" anchor="ctr">
            <a:normAutofit/>
          </a:bodyPr>
          <a:lstStyle/>
          <a:p>
            <a:r>
              <a:rPr lang="lt-LT"/>
              <a:t>Spustelėję redag. ruoš. pavad. stilių</a:t>
            </a:r>
          </a:p>
        </p:txBody>
      </p:sp>
      <p:sp>
        <p:nvSpPr>
          <p:cNvPr id="3" name="Teksto vietos rezervavimo ženklas 2"/>
          <p:cNvSpPr>
            <a:spLocks noGrp="1"/>
          </p:cNvSpPr>
          <p:nvPr>
            <p:ph type="body" idx="1"/>
          </p:nvPr>
        </p:nvSpPr>
        <p:spPr>
          <a:xfrm>
            <a:off x="457200" y="1200151"/>
            <a:ext cx="8229600" cy="3394472"/>
          </a:xfrm>
          <a:prstGeom prst="rect">
            <a:avLst/>
          </a:prstGeom>
        </p:spPr>
        <p:txBody>
          <a:bodyPr vert="horz" lIns="91422" tIns="45711" rIns="91422" bIns="45711"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2"/>
          </p:nvPr>
        </p:nvSpPr>
        <p:spPr>
          <a:xfrm>
            <a:off x="457200" y="4767264"/>
            <a:ext cx="2133600" cy="273844"/>
          </a:xfrm>
          <a:prstGeom prst="rect">
            <a:avLst/>
          </a:prstGeom>
        </p:spPr>
        <p:txBody>
          <a:bodyPr vert="horz" lIns="91422" tIns="45711" rIns="91422" bIns="45711" rtlCol="0" anchor="ctr"/>
          <a:lstStyle>
            <a:lvl1pPr algn="l">
              <a:defRPr sz="1200">
                <a:solidFill>
                  <a:schemeClr val="tx1">
                    <a:tint val="75000"/>
                  </a:schemeClr>
                </a:solidFill>
              </a:defRPr>
            </a:lvl1pPr>
          </a:lstStyle>
          <a:p>
            <a:fld id="{214EF6DB-CA04-4B55-9157-6E35C793C94C}" type="datetimeFigureOut">
              <a:rPr lang="lt-LT" smtClean="0"/>
              <a:pPr/>
              <a:t>2021-09-15</a:t>
            </a:fld>
            <a:endParaRPr lang="lt-LT"/>
          </a:p>
        </p:txBody>
      </p:sp>
      <p:sp>
        <p:nvSpPr>
          <p:cNvPr id="5" name="Poraštės vietos rezervavimo ženklas 4"/>
          <p:cNvSpPr>
            <a:spLocks noGrp="1"/>
          </p:cNvSpPr>
          <p:nvPr>
            <p:ph type="ftr" sz="quarter" idx="3"/>
          </p:nvPr>
        </p:nvSpPr>
        <p:spPr>
          <a:xfrm>
            <a:off x="3124200" y="4767264"/>
            <a:ext cx="2895600" cy="273844"/>
          </a:xfrm>
          <a:prstGeom prst="rect">
            <a:avLst/>
          </a:prstGeom>
        </p:spPr>
        <p:txBody>
          <a:bodyPr vert="horz" lIns="91422" tIns="45711" rIns="91422" bIns="45711"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4767264"/>
            <a:ext cx="2133600" cy="273844"/>
          </a:xfrm>
          <a:prstGeom prst="rect">
            <a:avLst/>
          </a:prstGeom>
        </p:spPr>
        <p:txBody>
          <a:bodyPr vert="horz" lIns="91422" tIns="45711" rIns="91422" bIns="45711" rtlCol="0" anchor="ctr"/>
          <a:lstStyle>
            <a:lvl1pPr algn="r">
              <a:defRPr sz="1200">
                <a:solidFill>
                  <a:schemeClr val="tx1">
                    <a:tint val="75000"/>
                  </a:schemeClr>
                </a:solidFill>
              </a:defRPr>
            </a:lvl1pPr>
          </a:lstStyle>
          <a:p>
            <a:fld id="{15C73158-E9A6-4F5E-BF37-FF53B06A9FEF}" type="slidenum">
              <a:rPr lang="lt-LT" smtClean="0"/>
              <a:pPr/>
              <a:t>‹#›</a:t>
            </a:fld>
            <a:endParaRPr lang="lt-LT"/>
          </a:p>
        </p:txBody>
      </p:sp>
    </p:spTree>
    <p:extLst>
      <p:ext uri="{BB962C8B-B14F-4D97-AF65-F5344CB8AC3E}">
        <p14:creationId xmlns:p14="http://schemas.microsoft.com/office/powerpoint/2010/main" val="3126139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05" rtl="0" eaLnBrk="1" latinLnBrk="0" hangingPunct="1">
        <a:spcBef>
          <a:spcPct val="0"/>
        </a:spcBef>
        <a:buNone/>
        <a:defRPr sz="4400" kern="1200">
          <a:solidFill>
            <a:schemeClr val="tx1"/>
          </a:solidFill>
          <a:latin typeface="+mj-lt"/>
          <a:ea typeface="+mj-ea"/>
          <a:cs typeface="+mj-cs"/>
        </a:defRPr>
      </a:lvl1pPr>
    </p:titleStyle>
    <p:bodyStyle>
      <a:lvl1pPr marL="342827" indent="-342827" algn="l" defTabSz="91420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793" indent="-285689" algn="l" defTabSz="91420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56" indent="-228551" algn="l" defTabSz="91420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58" indent="-228551" algn="l" defTabSz="9142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961" indent="-228551" algn="l" defTabSz="9142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062" indent="-228551" algn="l" defTabSz="9142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6" indent="-228551" algn="l" defTabSz="9142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268" indent="-228551" algn="l" defTabSz="9142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370" indent="-228551" algn="l" defTabSz="9142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205" rtl="0" eaLnBrk="1" latinLnBrk="0" hangingPunct="1">
        <a:defRPr sz="1800" kern="1200">
          <a:solidFill>
            <a:schemeClr val="tx1"/>
          </a:solidFill>
          <a:latin typeface="+mn-lt"/>
          <a:ea typeface="+mn-ea"/>
          <a:cs typeface="+mn-cs"/>
        </a:defRPr>
      </a:lvl1pPr>
      <a:lvl2pPr marL="457100"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2" algn="l" defTabSz="914205" rtl="0" eaLnBrk="1" latinLnBrk="0" hangingPunct="1">
        <a:defRPr sz="1800" kern="1200">
          <a:solidFill>
            <a:schemeClr val="tx1"/>
          </a:solidFill>
          <a:latin typeface="+mn-lt"/>
          <a:ea typeface="+mn-ea"/>
          <a:cs typeface="+mn-cs"/>
        </a:defRPr>
      </a:lvl5pPr>
      <a:lvl6pPr marL="2285512"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8" algn="l" defTabSz="91420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wipo.int/edocs/pubdocs/en/wipo_pub_gii_2020.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6" y="149643"/>
            <a:ext cx="9249155" cy="3293688"/>
          </a:xfrm>
          <a:prstGeom prst="rect">
            <a:avLst/>
          </a:prstGeom>
        </p:spPr>
      </p:pic>
      <p:sp>
        <p:nvSpPr>
          <p:cNvPr id="3" name="TextBox 2"/>
          <p:cNvSpPr txBox="1"/>
          <p:nvPr/>
        </p:nvSpPr>
        <p:spPr>
          <a:xfrm>
            <a:off x="376373" y="627538"/>
            <a:ext cx="8228077" cy="1077200"/>
          </a:xfrm>
          <a:prstGeom prst="rect">
            <a:avLst/>
          </a:prstGeom>
          <a:noFill/>
        </p:spPr>
        <p:txBody>
          <a:bodyPr wrap="square" lIns="91422" tIns="45711" rIns="91422" bIns="45711" rtlCol="0">
            <a:spAutoFit/>
          </a:bodyPr>
          <a:lstStyle/>
          <a:p>
            <a:r>
              <a:rPr lang="lt-LT" sz="3200" b="1" i="0" dirty="0">
                <a:solidFill>
                  <a:schemeClr val="bg2"/>
                </a:solidFill>
                <a:effectLst/>
                <a:latin typeface="Open Sans" panose="020B0606030504020204" pitchFamily="34" charset="0"/>
              </a:rPr>
              <a:t>COVID-19 valdymas ir </a:t>
            </a:r>
            <a:r>
              <a:rPr lang="lt-LT" sz="3200" b="1" dirty="0">
                <a:solidFill>
                  <a:schemeClr val="bg2"/>
                </a:solidFill>
                <a:latin typeface="Open Sans" panose="020B0606030504020204" pitchFamily="34" charset="0"/>
              </a:rPr>
              <a:t>u</a:t>
            </a:r>
            <a:r>
              <a:rPr lang="lt-LT" sz="3200" b="1" i="0" dirty="0">
                <a:solidFill>
                  <a:schemeClr val="bg2"/>
                </a:solidFill>
                <a:effectLst/>
                <a:latin typeface="Open Sans" panose="020B0606030504020204" pitchFamily="34" charset="0"/>
              </a:rPr>
              <a:t>žimtumo rėmimo reforma</a:t>
            </a:r>
            <a:endParaRPr lang="lt-LT" sz="3200" b="1" dirty="0">
              <a:solidFill>
                <a:schemeClr val="bg2"/>
              </a:solidFill>
              <a:effectLst>
                <a:outerShdw blurRad="38100" dist="38100" dir="2700000" algn="tl">
                  <a:srgbClr val="000000">
                    <a:alpha val="43137"/>
                  </a:srgbClr>
                </a:outerShdw>
              </a:effectLst>
            </a:endParaRPr>
          </a:p>
        </p:txBody>
      </p:sp>
      <p:sp>
        <p:nvSpPr>
          <p:cNvPr id="5" name="TextBox 4"/>
          <p:cNvSpPr txBox="1"/>
          <p:nvPr/>
        </p:nvSpPr>
        <p:spPr>
          <a:xfrm>
            <a:off x="376371" y="3003798"/>
            <a:ext cx="2108052" cy="292378"/>
          </a:xfrm>
          <a:prstGeom prst="rect">
            <a:avLst/>
          </a:prstGeom>
          <a:noFill/>
        </p:spPr>
        <p:txBody>
          <a:bodyPr wrap="square" lIns="91422" tIns="45711" rIns="91422" bIns="45711" rtlCol="0">
            <a:spAutoFit/>
          </a:bodyPr>
          <a:lstStyle/>
          <a:p>
            <a:r>
              <a:rPr lang="en-US" sz="1300" b="1" i="1" dirty="0">
                <a:solidFill>
                  <a:schemeClr val="accent5"/>
                </a:solidFill>
              </a:rPr>
              <a:t>20</a:t>
            </a:r>
            <a:r>
              <a:rPr lang="lt-LT" sz="1300" b="1" i="1" dirty="0">
                <a:solidFill>
                  <a:schemeClr val="accent5"/>
                </a:solidFill>
              </a:rPr>
              <a:t>21 m. rugsėjo 8 d. </a:t>
            </a:r>
          </a:p>
        </p:txBody>
      </p:sp>
      <p:pic>
        <p:nvPicPr>
          <p:cNvPr id="8" name="Paveikslėlis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948" y="4170205"/>
            <a:ext cx="1690833" cy="519932"/>
          </a:xfrm>
          <a:prstGeom prst="rect">
            <a:avLst/>
          </a:prstGeom>
        </p:spPr>
      </p:pic>
    </p:spTree>
    <p:extLst>
      <p:ext uri="{BB962C8B-B14F-4D97-AF65-F5344CB8AC3E}">
        <p14:creationId xmlns:p14="http://schemas.microsoft.com/office/powerpoint/2010/main" val="2673814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 xmlns:a16="http://schemas.microsoft.com/office/drawing/2014/main" id="{C8DD1B32-29C7-44D1-988D-5786707CAB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437" y="1200151"/>
            <a:ext cx="8407563" cy="3394472"/>
          </a:xfrm>
          <a:prstGeom prst="rect">
            <a:avLst/>
          </a:prstGeom>
          <a:noFill/>
        </p:spPr>
      </p:pic>
      <p:sp>
        <p:nvSpPr>
          <p:cNvPr id="9" name="Title 1">
            <a:extLst>
              <a:ext uri="{FF2B5EF4-FFF2-40B4-BE49-F238E27FC236}">
                <a16:creationId xmlns="" xmlns:a16="http://schemas.microsoft.com/office/drawing/2014/main" id="{AE378D1B-3C30-48F6-BCA3-2F345B0F46C8}"/>
              </a:ext>
            </a:extLst>
          </p:cNvPr>
          <p:cNvSpPr>
            <a:spLocks noGrp="1"/>
          </p:cNvSpPr>
          <p:nvPr>
            <p:ph type="title"/>
          </p:nvPr>
        </p:nvSpPr>
        <p:spPr>
          <a:xfrm>
            <a:off x="457199" y="2255496"/>
            <a:ext cx="8229600" cy="857250"/>
          </a:xfrm>
        </p:spPr>
        <p:txBody>
          <a:bodyPr>
            <a:normAutofit/>
          </a:bodyPr>
          <a:lstStyle/>
          <a:p>
            <a:r>
              <a:rPr lang="lt-LT" dirty="0">
                <a:solidFill>
                  <a:schemeClr val="bg1"/>
                </a:solidFill>
              </a:rPr>
              <a:t>SPRENDIMAI</a:t>
            </a:r>
            <a:endParaRPr lang="en-US" dirty="0">
              <a:solidFill>
                <a:schemeClr val="bg1"/>
              </a:solidFill>
            </a:endParaRPr>
          </a:p>
        </p:txBody>
      </p:sp>
    </p:spTree>
    <p:extLst>
      <p:ext uri="{BB962C8B-B14F-4D97-AF65-F5344CB8AC3E}">
        <p14:creationId xmlns:p14="http://schemas.microsoft.com/office/powerpoint/2010/main" val="3063411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0" y="276287"/>
            <a:ext cx="9144000" cy="504056"/>
          </a:xfrm>
          <a:prstGeom prst="rect">
            <a:avLst/>
          </a:prstGeom>
          <a:gradFill flip="none" rotWithShape="1">
            <a:gsLst>
              <a:gs pos="0">
                <a:schemeClr val="accent1"/>
              </a:gs>
              <a:gs pos="100000">
                <a:schemeClr val="accent2"/>
              </a:gs>
            </a:gsLst>
            <a:lin ang="4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lt-LT" sz="2400" dirty="0"/>
              <a:t>Naikinti išmokas?</a:t>
            </a:r>
          </a:p>
        </p:txBody>
      </p:sp>
      <p:sp>
        <p:nvSpPr>
          <p:cNvPr id="5" name="Stačiakampis 4"/>
          <p:cNvSpPr/>
          <p:nvPr/>
        </p:nvSpPr>
        <p:spPr>
          <a:xfrm>
            <a:off x="738554" y="1137310"/>
            <a:ext cx="7822122" cy="3785652"/>
          </a:xfrm>
          <a:prstGeom prst="rect">
            <a:avLst/>
          </a:prstGeom>
        </p:spPr>
        <p:txBody>
          <a:bodyPr wrap="square">
            <a:spAutoFit/>
          </a:bodyPr>
          <a:lstStyle/>
          <a:p>
            <a:pPr marL="571500" indent="-571500" algn="just">
              <a:buFont typeface="Arial" panose="020B0604020202020204" pitchFamily="34" charset="0"/>
              <a:buChar char="•"/>
            </a:pPr>
            <a:r>
              <a:rPr lang="lt-LT" sz="2000" dirty="0">
                <a:latin typeface="Arial" panose="020B0604020202020204" pitchFamily="34" charset="0"/>
                <a:cs typeface="Arial" panose="020B0604020202020204" pitchFamily="34" charset="0"/>
              </a:rPr>
              <a:t>Vidutinė nedarbo draudimo išmoka apie 350 EUR (gauna apie 40</a:t>
            </a:r>
            <a:r>
              <a:rPr lang="en-US" sz="2000" dirty="0">
                <a:latin typeface="Arial" panose="020B0604020202020204" pitchFamily="34" charset="0"/>
                <a:cs typeface="Arial" panose="020B0604020202020204" pitchFamily="34" charset="0"/>
              </a:rPr>
              <a:t>%)</a:t>
            </a:r>
            <a:endParaRPr lang="lt-LT" sz="2000" dirty="0">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endParaRPr lang="lt-LT" sz="2000" dirty="0">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r>
              <a:rPr lang="lt-LT" sz="2000" dirty="0">
                <a:latin typeface="Arial" panose="020B0604020202020204" pitchFamily="34" charset="0"/>
                <a:cs typeface="Arial" panose="020B0604020202020204" pitchFamily="34" charset="0"/>
              </a:rPr>
              <a:t>Darbo paieškos išmoka 212 EUR (baigėsi rugpjūčio 31 d.)</a:t>
            </a:r>
          </a:p>
          <a:p>
            <a:pPr marL="571500" indent="-571500" algn="just">
              <a:buFont typeface="Arial" panose="020B0604020202020204" pitchFamily="34" charset="0"/>
              <a:buChar char="•"/>
            </a:pPr>
            <a:endParaRPr lang="lt-LT" sz="2000" dirty="0">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r>
              <a:rPr lang="lt-LT" sz="2000" dirty="0">
                <a:latin typeface="Arial" panose="020B0604020202020204" pitchFamily="34" charset="0"/>
                <a:cs typeface="Arial" panose="020B0604020202020204" pitchFamily="34" charset="0"/>
              </a:rPr>
              <a:t>Vidutinė </a:t>
            </a:r>
            <a:r>
              <a:rPr lang="lt-LT" sz="2000" dirty="0" err="1">
                <a:latin typeface="Arial" panose="020B0604020202020204" pitchFamily="34" charset="0"/>
                <a:cs typeface="Arial" panose="020B0604020202020204" pitchFamily="34" charset="0"/>
              </a:rPr>
              <a:t>soc</a:t>
            </a:r>
            <a:r>
              <a:rPr lang="lt-LT" sz="2000" dirty="0">
                <a:latin typeface="Arial" panose="020B0604020202020204" pitchFamily="34" charset="0"/>
                <a:cs typeface="Arial" panose="020B0604020202020204" pitchFamily="34" charset="0"/>
              </a:rPr>
              <a:t>. pašalpa apie 100 EUR (2021 m. I </a:t>
            </a:r>
            <a:r>
              <a:rPr lang="lt-LT" sz="2000" dirty="0" err="1">
                <a:latin typeface="Arial" panose="020B0604020202020204" pitchFamily="34" charset="0"/>
                <a:cs typeface="Arial" panose="020B0604020202020204" pitchFamily="34" charset="0"/>
              </a:rPr>
              <a:t>ketv</a:t>
            </a:r>
            <a:r>
              <a:rPr lang="lt-LT" sz="2000" dirty="0">
                <a:latin typeface="Arial" panose="020B0604020202020204" pitchFamily="34" charset="0"/>
                <a:cs typeface="Arial" panose="020B0604020202020204" pitchFamily="34" charset="0"/>
              </a:rPr>
              <a:t>. - 107,7 EUR)</a:t>
            </a:r>
          </a:p>
          <a:p>
            <a:pPr marL="571500" indent="-571500" algn="just">
              <a:buFont typeface="Arial" panose="020B0604020202020204" pitchFamily="34" charset="0"/>
              <a:buChar char="•"/>
            </a:pPr>
            <a:endParaRPr lang="lt-LT" sz="2000" dirty="0">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r>
              <a:rPr lang="lt-LT" sz="2000" dirty="0">
                <a:latin typeface="Arial" panose="020B0604020202020204" pitchFamily="34" charset="0"/>
                <a:cs typeface="Arial" panose="020B0604020202020204" pitchFamily="34" charset="0"/>
              </a:rPr>
              <a:t>„Išlaidos </a:t>
            </a:r>
            <a:r>
              <a:rPr lang="lt-LT" sz="2000" dirty="0" err="1">
                <a:latin typeface="Arial" panose="020B0604020202020204" pitchFamily="34" charset="0"/>
                <a:cs typeface="Arial" panose="020B0604020202020204" pitchFamily="34" charset="0"/>
              </a:rPr>
              <a:t>soc</a:t>
            </a:r>
            <a:r>
              <a:rPr lang="lt-LT" sz="2000" dirty="0">
                <a:latin typeface="Arial" panose="020B0604020202020204" pitchFamily="34" charset="0"/>
                <a:cs typeface="Arial" panose="020B0604020202020204" pitchFamily="34" charset="0"/>
              </a:rPr>
              <a:t>. apsaugai yra tarp mažiausių, o skurdas ir nelygybė tarp didžiausių ES“ (ES Šalies ataskaita. Lietuva 2020)</a:t>
            </a:r>
          </a:p>
          <a:p>
            <a:pPr marL="571500" indent="-571500" algn="just">
              <a:buFont typeface="Arial" panose="020B0604020202020204" pitchFamily="34" charset="0"/>
              <a:buChar char="•"/>
            </a:pPr>
            <a:endParaRPr lang="lt-L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3191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0" y="267494"/>
            <a:ext cx="9144000" cy="504056"/>
          </a:xfrm>
          <a:prstGeom prst="rect">
            <a:avLst/>
          </a:prstGeom>
          <a:gradFill flip="none" rotWithShape="1">
            <a:gsLst>
              <a:gs pos="0">
                <a:schemeClr val="accent1"/>
              </a:gs>
              <a:gs pos="100000">
                <a:schemeClr val="accent2"/>
              </a:gs>
            </a:gsLst>
            <a:lin ang="4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lt-LT" sz="2400" dirty="0"/>
              <a:t>Nedarbo sprendimai (teorija)</a:t>
            </a:r>
          </a:p>
        </p:txBody>
      </p:sp>
      <p:sp>
        <p:nvSpPr>
          <p:cNvPr id="5" name="Stačiakampis 4"/>
          <p:cNvSpPr/>
          <p:nvPr/>
        </p:nvSpPr>
        <p:spPr>
          <a:xfrm>
            <a:off x="738554" y="1137310"/>
            <a:ext cx="7666892" cy="2677656"/>
          </a:xfrm>
          <a:prstGeom prst="rect">
            <a:avLst/>
          </a:prstGeom>
        </p:spPr>
        <p:txBody>
          <a:bodyPr wrap="square">
            <a:spAutoFit/>
          </a:bodyPr>
          <a:lstStyle/>
          <a:p>
            <a:pPr marL="571500" indent="-571500" algn="just">
              <a:buFont typeface="Arial" panose="020B0604020202020204" pitchFamily="34" charset="0"/>
              <a:buChar char="•"/>
            </a:pPr>
            <a:r>
              <a:rPr lang="lt-LT" sz="2400" dirty="0">
                <a:latin typeface="Arial" panose="020B0604020202020204" pitchFamily="34" charset="0"/>
                <a:cs typeface="Arial" panose="020B0604020202020204" pitchFamily="34" charset="0"/>
              </a:rPr>
              <a:t>Minimalios algos mažinimas – pigina darbo jėgos kainą ir didina jos paklausą</a:t>
            </a:r>
          </a:p>
          <a:p>
            <a:pPr marL="571500" indent="-571500" algn="just">
              <a:buFont typeface="Arial" panose="020B0604020202020204" pitchFamily="34" charset="0"/>
              <a:buChar char="•"/>
            </a:pPr>
            <a:endParaRPr lang="lt-LT" sz="2400" dirty="0">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r>
              <a:rPr lang="lt-LT" sz="2400" dirty="0">
                <a:latin typeface="Arial" panose="020B0604020202020204" pitchFamily="34" charset="0"/>
                <a:cs typeface="Arial" panose="020B0604020202020204" pitchFamily="34" charset="0"/>
              </a:rPr>
              <a:t>Minimalios algos didinimas – didina pajamas, skatina ekonomiką, didina motyvaciją grįžti į darbo rinką</a:t>
            </a:r>
          </a:p>
          <a:p>
            <a:pPr marL="571500" indent="-571500" algn="just">
              <a:buFont typeface="Arial" panose="020B0604020202020204" pitchFamily="34" charset="0"/>
              <a:buChar char="•"/>
            </a:pPr>
            <a:endParaRPr lang="lt-L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1080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0" y="267494"/>
            <a:ext cx="9144000" cy="504056"/>
          </a:xfrm>
          <a:prstGeom prst="rect">
            <a:avLst/>
          </a:prstGeom>
          <a:gradFill flip="none" rotWithShape="1">
            <a:gsLst>
              <a:gs pos="0">
                <a:schemeClr val="accent1"/>
              </a:gs>
              <a:gs pos="100000">
                <a:schemeClr val="accent2"/>
              </a:gs>
            </a:gsLst>
            <a:lin ang="4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lt-LT" sz="2400" dirty="0"/>
              <a:t>Nedarbo priežastys (praktika)</a:t>
            </a:r>
          </a:p>
        </p:txBody>
      </p:sp>
      <p:sp>
        <p:nvSpPr>
          <p:cNvPr id="5" name="Stačiakampis 4"/>
          <p:cNvSpPr/>
          <p:nvPr/>
        </p:nvSpPr>
        <p:spPr>
          <a:xfrm>
            <a:off x="738554" y="1017478"/>
            <a:ext cx="7666892" cy="3046988"/>
          </a:xfrm>
          <a:prstGeom prst="rect">
            <a:avLst/>
          </a:prstGeom>
        </p:spPr>
        <p:txBody>
          <a:bodyPr wrap="square">
            <a:spAutoFit/>
          </a:bodyPr>
          <a:lstStyle/>
          <a:p>
            <a:pPr marL="571500" indent="-571500" algn="just">
              <a:buFont typeface="Arial" panose="020B0604020202020204" pitchFamily="34" charset="0"/>
              <a:buChar char="•"/>
            </a:pPr>
            <a:r>
              <a:rPr lang="lt-LT" sz="2400" dirty="0">
                <a:latin typeface="Arial" panose="020B0604020202020204" pitchFamily="34" charset="0"/>
                <a:cs typeface="Arial" panose="020B0604020202020204" pitchFamily="34" charset="0"/>
              </a:rPr>
              <a:t>Žalingi įpročiai ir socialinių įgūdžių stoka</a:t>
            </a:r>
          </a:p>
          <a:p>
            <a:pPr marL="571500" indent="-571500" algn="just">
              <a:buFont typeface="Arial" panose="020B0604020202020204" pitchFamily="34" charset="0"/>
              <a:buChar char="•"/>
            </a:pPr>
            <a:endParaRPr lang="lt-LT" sz="2400" dirty="0">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r>
              <a:rPr lang="lt-LT" sz="2400" dirty="0">
                <a:latin typeface="Arial" panose="020B0604020202020204" pitchFamily="34" charset="0"/>
                <a:cs typeface="Arial" panose="020B0604020202020204" pitchFamily="34" charset="0"/>
              </a:rPr>
              <a:t>Nėra galimybės atvykti į darbą (bilietas pusė MMA)</a:t>
            </a:r>
          </a:p>
          <a:p>
            <a:pPr marL="571500" indent="-571500" algn="just">
              <a:buFont typeface="Arial" panose="020B0604020202020204" pitchFamily="34" charset="0"/>
              <a:buChar char="•"/>
            </a:pPr>
            <a:endParaRPr lang="lt-LT" sz="2400" dirty="0">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r>
              <a:rPr lang="lt-LT" sz="2400" dirty="0">
                <a:latin typeface="Arial" panose="020B0604020202020204" pitchFamily="34" charset="0"/>
                <a:cs typeface="Arial" panose="020B0604020202020204" pitchFamily="34" charset="0"/>
              </a:rPr>
              <a:t>Nėra galimybės palikti prižiūrimus vaikus ar tėvus</a:t>
            </a:r>
          </a:p>
          <a:p>
            <a:pPr marL="571500" indent="-571500" algn="just">
              <a:buFont typeface="Arial" panose="020B0604020202020204" pitchFamily="34" charset="0"/>
              <a:buChar char="•"/>
            </a:pPr>
            <a:endParaRPr lang="lt-LT" sz="2400" dirty="0">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r>
              <a:rPr lang="lt-LT" sz="2400" dirty="0">
                <a:latin typeface="Arial" panose="020B0604020202020204" pitchFamily="34" charset="0"/>
                <a:cs typeface="Arial" panose="020B0604020202020204" pitchFamily="34" charset="0"/>
              </a:rPr>
              <a:t>Neatitinka kvalifikacija (apie 40</a:t>
            </a:r>
            <a:r>
              <a:rPr lang="en-US" sz="2400" dirty="0">
                <a:latin typeface="Arial" panose="020B0604020202020204" pitchFamily="34" charset="0"/>
                <a:cs typeface="Arial" panose="020B0604020202020204" pitchFamily="34" charset="0"/>
              </a:rPr>
              <a:t>% be </a:t>
            </a:r>
            <a:r>
              <a:rPr lang="en-US" sz="2400" dirty="0" err="1">
                <a:latin typeface="Arial" panose="020B0604020202020204" pitchFamily="34" charset="0"/>
                <a:cs typeface="Arial" panose="020B0604020202020204" pitchFamily="34" charset="0"/>
              </a:rPr>
              <a:t>jokios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kvalifikacijos</a:t>
            </a:r>
            <a:r>
              <a:rPr lang="en-US" sz="2400" dirty="0">
                <a:latin typeface="Arial" panose="020B0604020202020204" pitchFamily="34" charset="0"/>
                <a:cs typeface="Arial" panose="020B0604020202020204" pitchFamily="34" charset="0"/>
              </a:rPr>
              <a:t>)</a:t>
            </a:r>
            <a:endParaRPr lang="lt-L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3372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 xmlns:a16="http://schemas.microsoft.com/office/drawing/2014/main" id="{C8DD1B32-29C7-44D1-988D-5786707CAB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437" y="1200151"/>
            <a:ext cx="8407563" cy="3394472"/>
          </a:xfrm>
          <a:prstGeom prst="rect">
            <a:avLst/>
          </a:prstGeom>
          <a:noFill/>
        </p:spPr>
      </p:pic>
      <p:sp>
        <p:nvSpPr>
          <p:cNvPr id="9" name="Title 1">
            <a:extLst>
              <a:ext uri="{FF2B5EF4-FFF2-40B4-BE49-F238E27FC236}">
                <a16:creationId xmlns="" xmlns:a16="http://schemas.microsoft.com/office/drawing/2014/main" id="{AE378D1B-3C30-48F6-BCA3-2F345B0F46C8}"/>
              </a:ext>
            </a:extLst>
          </p:cNvPr>
          <p:cNvSpPr>
            <a:spLocks noGrp="1"/>
          </p:cNvSpPr>
          <p:nvPr>
            <p:ph type="title"/>
          </p:nvPr>
        </p:nvSpPr>
        <p:spPr>
          <a:xfrm>
            <a:off x="457199" y="2255496"/>
            <a:ext cx="8229600" cy="857250"/>
          </a:xfrm>
        </p:spPr>
        <p:txBody>
          <a:bodyPr>
            <a:normAutofit/>
          </a:bodyPr>
          <a:lstStyle/>
          <a:p>
            <a:r>
              <a:rPr lang="lt-LT" dirty="0">
                <a:solidFill>
                  <a:schemeClr val="bg1"/>
                </a:solidFill>
              </a:rPr>
              <a:t>UŽIMTUMO RĖMIMO REFORMA</a:t>
            </a:r>
            <a:endParaRPr lang="en-US" dirty="0">
              <a:solidFill>
                <a:schemeClr val="bg1"/>
              </a:solidFill>
            </a:endParaRPr>
          </a:p>
        </p:txBody>
      </p:sp>
    </p:spTree>
    <p:extLst>
      <p:ext uri="{BB962C8B-B14F-4D97-AF65-F5344CB8AC3E}">
        <p14:creationId xmlns:p14="http://schemas.microsoft.com/office/powerpoint/2010/main" val="453136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0" y="267494"/>
            <a:ext cx="9144000" cy="504056"/>
          </a:xfrm>
          <a:prstGeom prst="rect">
            <a:avLst/>
          </a:prstGeom>
          <a:gradFill flip="none" rotWithShape="1">
            <a:gsLst>
              <a:gs pos="0">
                <a:schemeClr val="accent1"/>
              </a:gs>
              <a:gs pos="100000">
                <a:schemeClr val="accent2"/>
              </a:gs>
            </a:gsLst>
            <a:lin ang="4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lt-LT" sz="2400" dirty="0"/>
              <a:t>Iki šiol lėšos per metus (mln. EUR)</a:t>
            </a:r>
          </a:p>
        </p:txBody>
      </p:sp>
      <p:pic>
        <p:nvPicPr>
          <p:cNvPr id="10" name="Paveikslėlis 9">
            <a:extLst>
              <a:ext uri="{FF2B5EF4-FFF2-40B4-BE49-F238E27FC236}">
                <a16:creationId xmlns="" xmlns:a16="http://schemas.microsoft.com/office/drawing/2014/main" id="{7492EB86-A396-4D05-8F90-F977E16C1674}"/>
              </a:ext>
            </a:extLst>
          </p:cNvPr>
          <p:cNvPicPr/>
          <p:nvPr/>
        </p:nvPicPr>
        <p:blipFill>
          <a:blip r:embed="rId3"/>
          <a:stretch>
            <a:fillRect/>
          </a:stretch>
        </p:blipFill>
        <p:spPr>
          <a:xfrm>
            <a:off x="656705" y="1106315"/>
            <a:ext cx="8013469" cy="3690129"/>
          </a:xfrm>
          <a:prstGeom prst="rect">
            <a:avLst/>
          </a:prstGeom>
        </p:spPr>
      </p:pic>
    </p:spTree>
    <p:extLst>
      <p:ext uri="{BB962C8B-B14F-4D97-AF65-F5344CB8AC3E}">
        <p14:creationId xmlns:p14="http://schemas.microsoft.com/office/powerpoint/2010/main" val="3501240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0" y="267494"/>
            <a:ext cx="9144000" cy="504056"/>
          </a:xfrm>
          <a:prstGeom prst="rect">
            <a:avLst/>
          </a:prstGeom>
          <a:gradFill flip="none" rotWithShape="1">
            <a:gsLst>
              <a:gs pos="0">
                <a:schemeClr val="accent1"/>
              </a:gs>
              <a:gs pos="100000">
                <a:schemeClr val="accent2"/>
              </a:gs>
            </a:gsLst>
            <a:lin ang="4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marL="0" marR="0" lvl="0" indent="0" algn="ctr" defTabSz="914205" rtl="0" eaLnBrk="1" fontAlgn="auto" latinLnBrk="0" hangingPunct="1">
              <a:lnSpc>
                <a:spcPct val="100000"/>
              </a:lnSpc>
              <a:spcBef>
                <a:spcPts val="0"/>
              </a:spcBef>
              <a:spcAft>
                <a:spcPts val="0"/>
              </a:spcAft>
              <a:buClrTx/>
              <a:buSzTx/>
              <a:buFontTx/>
              <a:buNone/>
              <a:tabLst/>
              <a:defRPr/>
            </a:pPr>
            <a:r>
              <a:rPr kumimoji="0" lang="lt-LT" sz="2400" b="0" i="0" u="none" strike="noStrike" kern="1200" cap="none" spc="0" normalizeH="0" baseline="0" noProof="0" dirty="0">
                <a:ln>
                  <a:noFill/>
                </a:ln>
                <a:solidFill>
                  <a:prstClr val="white"/>
                </a:solidFill>
                <a:effectLst/>
                <a:uLnTx/>
                <a:uFillTx/>
                <a:latin typeface="Trebuchet MS"/>
                <a:ea typeface="+mn-ea"/>
                <a:cs typeface="+mn-cs"/>
              </a:rPr>
              <a:t>Užimtumo rėmimo reforma</a:t>
            </a:r>
          </a:p>
        </p:txBody>
      </p:sp>
      <p:sp>
        <p:nvSpPr>
          <p:cNvPr id="5" name="TextBox 4">
            <a:extLst>
              <a:ext uri="{FF2B5EF4-FFF2-40B4-BE49-F238E27FC236}">
                <a16:creationId xmlns="" xmlns:a16="http://schemas.microsoft.com/office/drawing/2014/main" id="{ECD5B637-3D35-4CA5-9F1C-B78E4E89635A}"/>
              </a:ext>
            </a:extLst>
          </p:cNvPr>
          <p:cNvSpPr txBox="1"/>
          <p:nvPr/>
        </p:nvSpPr>
        <p:spPr>
          <a:xfrm>
            <a:off x="290945" y="997846"/>
            <a:ext cx="8653550" cy="3600986"/>
          </a:xfrm>
          <a:prstGeom prst="rect">
            <a:avLst/>
          </a:prstGeom>
          <a:noFill/>
        </p:spPr>
        <p:txBody>
          <a:bodyPr wrap="square">
            <a:spAutoFit/>
          </a:bodyPr>
          <a:lstStyle/>
          <a:p>
            <a:pPr marL="228600" indent="-228600">
              <a:buAutoNum type="arabicPeriod"/>
            </a:pPr>
            <a:r>
              <a:rPr lang="lt-LT" sz="1200" b="1" dirty="0">
                <a:latin typeface="Arial" panose="020B0604020202020204" pitchFamily="34" charset="0"/>
                <a:cs typeface="Arial" panose="020B0604020202020204" pitchFamily="34" charset="0"/>
              </a:rPr>
              <a:t>Finansinis suinteresuotumas</a:t>
            </a:r>
          </a:p>
          <a:p>
            <a:r>
              <a:rPr lang="lt-LT" sz="1200" dirty="0">
                <a:latin typeface="Arial" panose="020B0604020202020204" pitchFamily="34" charset="0"/>
                <a:cs typeface="Arial" panose="020B0604020202020204" pitchFamily="34" charset="0"/>
              </a:rPr>
              <a:t>Užimtumo tarnyba (UŽT) nebūdavo finansiškai suinteresuota įdarbinti žmones ar surasti darbuotojus: nedarbo įmokas ir išmokas renka ir administruoja </a:t>
            </a:r>
            <a:r>
              <a:rPr lang="lt-LT" sz="1200" dirty="0" err="1">
                <a:latin typeface="Arial" panose="020B0604020202020204" pitchFamily="34" charset="0"/>
                <a:cs typeface="Arial" panose="020B0604020202020204" pitchFamily="34" charset="0"/>
              </a:rPr>
              <a:t>SoDra</a:t>
            </a:r>
            <a:r>
              <a:rPr lang="lt-LT" sz="1200" dirty="0">
                <a:latin typeface="Arial" panose="020B0604020202020204" pitchFamily="34" charset="0"/>
                <a:cs typeface="Arial" panose="020B0604020202020204" pitchFamily="34" charset="0"/>
              </a:rPr>
              <a:t>, VMI ir savivaldybės, o ne UŽT. </a:t>
            </a:r>
          </a:p>
          <a:p>
            <a:endParaRPr lang="lt-LT" sz="1200" dirty="0">
              <a:latin typeface="Arial" panose="020B0604020202020204" pitchFamily="34" charset="0"/>
              <a:cs typeface="Arial" panose="020B0604020202020204" pitchFamily="34" charset="0"/>
            </a:endParaRPr>
          </a:p>
          <a:p>
            <a:r>
              <a:rPr lang="lt-LT" sz="1200" dirty="0">
                <a:latin typeface="Arial" panose="020B0604020202020204" pitchFamily="34" charset="0"/>
                <a:cs typeface="Arial" panose="020B0604020202020204" pitchFamily="34" charset="0"/>
              </a:rPr>
              <a:t>Siūlymas: Nedarbo </a:t>
            </a:r>
            <a:r>
              <a:rPr lang="lt-LT" sz="1200" dirty="0" err="1">
                <a:latin typeface="Arial" panose="020B0604020202020204" pitchFamily="34" charset="0"/>
                <a:cs typeface="Arial" panose="020B0604020202020204" pitchFamily="34" charset="0"/>
              </a:rPr>
              <a:t>soc</a:t>
            </a:r>
            <a:r>
              <a:rPr lang="lt-LT" sz="1200" dirty="0">
                <a:latin typeface="Arial" panose="020B0604020202020204" pitchFamily="34" charset="0"/>
                <a:cs typeface="Arial" panose="020B0604020202020204" pitchFamily="34" charset="0"/>
              </a:rPr>
              <a:t>. draudimo biudžetas būtų skiriamas ne tik pasyvioms priemonės (dabar išmokoms 100%), bet ir aktyvioms priemonėms. </a:t>
            </a:r>
          </a:p>
          <a:p>
            <a:pPr marL="342900" indent="-342900">
              <a:buFont typeface="+mj-lt"/>
              <a:buAutoNum type="arabicPeriod"/>
            </a:pPr>
            <a:endParaRPr lang="lt-LT" sz="1200" dirty="0">
              <a:latin typeface="Arial" panose="020B0604020202020204" pitchFamily="34" charset="0"/>
              <a:cs typeface="Arial" panose="020B0604020202020204" pitchFamily="34" charset="0"/>
            </a:endParaRPr>
          </a:p>
          <a:p>
            <a:r>
              <a:rPr lang="lt-LT" sz="1200" b="1" dirty="0">
                <a:latin typeface="Arial" panose="020B0604020202020204" pitchFamily="34" charset="0"/>
                <a:cs typeface="Arial" panose="020B0604020202020204" pitchFamily="34" charset="0"/>
              </a:rPr>
              <a:t>2. Darbo, o ne bedarbio statuso suteikimas</a:t>
            </a:r>
          </a:p>
          <a:p>
            <a:r>
              <a:rPr lang="lt-LT" sz="1200" dirty="0">
                <a:latin typeface="Arial" panose="020B0604020202020204" pitchFamily="34" charset="0"/>
                <a:cs typeface="Arial" panose="020B0604020202020204" pitchFamily="34" charset="0"/>
              </a:rPr>
              <a:t>Bedarbio statusui registruojasi 80</a:t>
            </a:r>
            <a:r>
              <a:rPr lang="en-US" sz="1200" dirty="0">
                <a:latin typeface="Arial" panose="020B0604020202020204" pitchFamily="34" charset="0"/>
                <a:cs typeface="Arial" panose="020B0604020202020204" pitchFamily="34" charset="0"/>
              </a:rPr>
              <a:t>% </a:t>
            </a:r>
            <a:r>
              <a:rPr lang="lt-LT" sz="1200" dirty="0">
                <a:latin typeface="Arial" panose="020B0604020202020204" pitchFamily="34" charset="0"/>
                <a:cs typeface="Arial" panose="020B0604020202020204" pitchFamily="34" charset="0"/>
              </a:rPr>
              <a:t>netekusių darbo, tačiau tik 20</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darbdavi</a:t>
            </a:r>
            <a:r>
              <a:rPr lang="lt-LT" sz="1200" dirty="0">
                <a:latin typeface="Arial" panose="020B0604020202020204" pitchFamily="34" charset="0"/>
                <a:cs typeface="Arial" panose="020B0604020202020204" pitchFamily="34" charset="0"/>
              </a:rPr>
              <a:t>ų ieško </a:t>
            </a:r>
            <a:r>
              <a:rPr lang="lt-LT" sz="1200" dirty="0" err="1">
                <a:latin typeface="Arial" panose="020B0604020202020204" pitchFamily="34" charset="0"/>
                <a:cs typeface="Arial" panose="020B0604020202020204" pitchFamily="34" charset="0"/>
              </a:rPr>
              <a:t>darbotojų</a:t>
            </a:r>
            <a:r>
              <a:rPr lang="lt-LT" sz="1200" dirty="0">
                <a:latin typeface="Arial" panose="020B0604020202020204" pitchFamily="34" charset="0"/>
                <a:cs typeface="Arial" panose="020B0604020202020204" pitchFamily="34" charset="0"/>
              </a:rPr>
              <a:t> per UŽT.  A</a:t>
            </a:r>
            <a:r>
              <a:rPr lang="en-US" sz="1200" dirty="0" err="1">
                <a:latin typeface="Arial" panose="020B0604020202020204" pitchFamily="34" charset="0"/>
                <a:cs typeface="Arial" panose="020B0604020202020204" pitchFamily="34" charset="0"/>
              </a:rPr>
              <a:t>rti</a:t>
            </a:r>
            <a:r>
              <a:rPr lang="en-US" sz="1200" dirty="0">
                <a:latin typeface="Arial" panose="020B0604020202020204" pitchFamily="34" charset="0"/>
                <a:cs typeface="Arial" panose="020B0604020202020204" pitchFamily="34" charset="0"/>
              </a:rPr>
              <a:t> 90% </a:t>
            </a:r>
            <a:r>
              <a:rPr lang="lt-LT" sz="1200" dirty="0">
                <a:latin typeface="Arial" panose="020B0604020202020204" pitchFamily="34" charset="0"/>
                <a:cs typeface="Arial" panose="020B0604020202020204" pitchFamily="34" charset="0"/>
              </a:rPr>
              <a:t>registruotų </a:t>
            </a:r>
            <a:r>
              <a:rPr lang="en-US" sz="1200" dirty="0" err="1">
                <a:latin typeface="Arial" panose="020B0604020202020204" pitchFamily="34" charset="0"/>
                <a:cs typeface="Arial" panose="020B0604020202020204" pitchFamily="34" charset="0"/>
              </a:rPr>
              <a:t>darb</a:t>
            </a:r>
            <a:r>
              <a:rPr lang="lt-LT" sz="1200" dirty="0">
                <a:latin typeface="Arial" panose="020B0604020202020204" pitchFamily="34" charset="0"/>
                <a:cs typeface="Arial" panose="020B0604020202020204" pitchFamily="34" charset="0"/>
              </a:rPr>
              <a:t>ų yra už mažesnį nei savivaldybės vidurkis atlygį.</a:t>
            </a:r>
          </a:p>
          <a:p>
            <a:r>
              <a:rPr lang="lt-LT" sz="1200" dirty="0">
                <a:latin typeface="Arial" panose="020B0604020202020204" pitchFamily="34" charset="0"/>
                <a:cs typeface="Arial" panose="020B0604020202020204" pitchFamily="34" charset="0"/>
              </a:rPr>
              <a:t>UŽT daugeliui užsiregistravusių nepasiūlydavo statusą, o ne darbą.</a:t>
            </a:r>
          </a:p>
          <a:p>
            <a:r>
              <a:rPr lang="lt-LT" sz="1200" dirty="0">
                <a:latin typeface="Arial" panose="020B0604020202020204" pitchFamily="34" charset="0"/>
                <a:cs typeface="Arial" panose="020B0604020202020204" pitchFamily="34" charset="0"/>
              </a:rPr>
              <a:t>Daugelis darbdavių nesinaudoja net nemokamai teikiamomis paslaugomis.</a:t>
            </a:r>
          </a:p>
          <a:p>
            <a:endParaRPr lang="lt-LT" sz="1200" dirty="0">
              <a:latin typeface="Arial" panose="020B0604020202020204" pitchFamily="34" charset="0"/>
              <a:cs typeface="Arial" panose="020B0604020202020204" pitchFamily="34" charset="0"/>
            </a:endParaRPr>
          </a:p>
          <a:p>
            <a:r>
              <a:rPr lang="lt-LT" sz="1200" dirty="0">
                <a:latin typeface="Arial" panose="020B0604020202020204" pitchFamily="34" charset="0"/>
                <a:cs typeface="Arial" panose="020B0604020202020204" pitchFamily="34" charset="0"/>
              </a:rPr>
              <a:t>Siūlymai: geresnės paslaugos darbdaviams, ieškančių ir neieškančių darbo atskyrimas.</a:t>
            </a:r>
          </a:p>
          <a:p>
            <a:pPr marL="342900" indent="-342900">
              <a:buFont typeface="+mj-lt"/>
              <a:buAutoNum type="arabicPeriod"/>
            </a:pPr>
            <a:endParaRPr lang="lt-LT" sz="1200" dirty="0">
              <a:latin typeface="Arial" panose="020B0604020202020204" pitchFamily="34" charset="0"/>
              <a:cs typeface="Arial" panose="020B0604020202020204" pitchFamily="34" charset="0"/>
            </a:endParaRPr>
          </a:p>
          <a:p>
            <a:r>
              <a:rPr lang="lt-LT" sz="1200" b="1" dirty="0">
                <a:latin typeface="Arial" panose="020B0604020202020204" pitchFamily="34" charset="0"/>
                <a:cs typeface="Arial" panose="020B0604020202020204" pitchFamily="34" charset="0"/>
              </a:rPr>
              <a:t>3. Pamatinių priežasčių šalinimas</a:t>
            </a:r>
          </a:p>
          <a:p>
            <a:r>
              <a:rPr lang="lt-LT" sz="1200" dirty="0">
                <a:latin typeface="Arial" panose="020B0604020202020204" pitchFamily="34" charset="0"/>
                <a:cs typeface="Arial" panose="020B0604020202020204" pitchFamily="34" charset="0"/>
              </a:rPr>
              <a:t>Dalis žmonių nedirba, nes turi skolų, priklausomybių, rūpinasi vaikais (ar tėvais), neturi kaip atvykti ar jau dirba nelegaliai.</a:t>
            </a:r>
          </a:p>
          <a:p>
            <a:endParaRPr lang="lt-LT" sz="1200" dirty="0">
              <a:latin typeface="Arial" panose="020B0604020202020204" pitchFamily="34" charset="0"/>
              <a:cs typeface="Arial" panose="020B0604020202020204" pitchFamily="34" charset="0"/>
            </a:endParaRPr>
          </a:p>
          <a:p>
            <a:r>
              <a:rPr lang="lt-LT" sz="1200" dirty="0">
                <a:latin typeface="Arial" panose="020B0604020202020204" pitchFamily="34" charset="0"/>
                <a:cs typeface="Arial" panose="020B0604020202020204" pitchFamily="34" charset="0"/>
              </a:rPr>
              <a:t>Siūlymas: išsiaiškinti ir šalinti pamatines nedarbo priežastis.</a:t>
            </a:r>
          </a:p>
        </p:txBody>
      </p:sp>
    </p:spTree>
    <p:extLst>
      <p:ext uri="{BB962C8B-B14F-4D97-AF65-F5344CB8AC3E}">
        <p14:creationId xmlns:p14="http://schemas.microsoft.com/office/powerpoint/2010/main" val="3229871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0" y="267494"/>
            <a:ext cx="9144000" cy="504056"/>
          </a:xfrm>
          <a:prstGeom prst="rect">
            <a:avLst/>
          </a:prstGeom>
          <a:gradFill flip="none" rotWithShape="1">
            <a:gsLst>
              <a:gs pos="0">
                <a:schemeClr val="accent1"/>
              </a:gs>
              <a:gs pos="100000">
                <a:schemeClr val="accent2"/>
              </a:gs>
            </a:gsLst>
            <a:lin ang="4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marL="0" marR="0" lvl="0" indent="0" algn="ctr" defTabSz="914205" rtl="0" eaLnBrk="1" fontAlgn="auto" latinLnBrk="0" hangingPunct="1">
              <a:lnSpc>
                <a:spcPct val="100000"/>
              </a:lnSpc>
              <a:spcBef>
                <a:spcPts val="0"/>
              </a:spcBef>
              <a:spcAft>
                <a:spcPts val="0"/>
              </a:spcAft>
              <a:buClrTx/>
              <a:buSzTx/>
              <a:buFontTx/>
              <a:buNone/>
              <a:tabLst/>
              <a:defRPr/>
            </a:pPr>
            <a:r>
              <a:rPr kumimoji="0" lang="lt-LT" sz="2400" b="0" i="0" u="none" strike="noStrike" kern="1200" cap="none" spc="0" normalizeH="0" baseline="0" noProof="0" dirty="0">
                <a:ln>
                  <a:noFill/>
                </a:ln>
                <a:solidFill>
                  <a:prstClr val="white"/>
                </a:solidFill>
                <a:effectLst/>
                <a:uLnTx/>
                <a:uFillTx/>
                <a:latin typeface="Trebuchet MS"/>
                <a:ea typeface="+mn-ea"/>
                <a:cs typeface="+mn-cs"/>
              </a:rPr>
              <a:t>Užimtumo rėmimo sistemos reforma</a:t>
            </a:r>
          </a:p>
        </p:txBody>
      </p:sp>
      <p:sp>
        <p:nvSpPr>
          <p:cNvPr id="5" name="TextBox 4">
            <a:extLst>
              <a:ext uri="{FF2B5EF4-FFF2-40B4-BE49-F238E27FC236}">
                <a16:creationId xmlns="" xmlns:a16="http://schemas.microsoft.com/office/drawing/2014/main" id="{ECD5B637-3D35-4CA5-9F1C-B78E4E89635A}"/>
              </a:ext>
            </a:extLst>
          </p:cNvPr>
          <p:cNvSpPr txBox="1"/>
          <p:nvPr/>
        </p:nvSpPr>
        <p:spPr>
          <a:xfrm>
            <a:off x="290945" y="997846"/>
            <a:ext cx="8653550" cy="3970318"/>
          </a:xfrm>
          <a:prstGeom prst="rect">
            <a:avLst/>
          </a:prstGeom>
          <a:noFill/>
        </p:spPr>
        <p:txBody>
          <a:bodyPr wrap="square">
            <a:spAutoFit/>
          </a:bodyPr>
          <a:lstStyle/>
          <a:p>
            <a:r>
              <a:rPr lang="lt-LT" sz="1200" b="1" dirty="0">
                <a:latin typeface="Arial" panose="020B0604020202020204" pitchFamily="34" charset="0"/>
                <a:cs typeface="Arial" panose="020B0604020202020204" pitchFamily="34" charset="0"/>
              </a:rPr>
              <a:t>4. Rezultatas, o ne procesas</a:t>
            </a:r>
          </a:p>
          <a:p>
            <a:r>
              <a:rPr lang="lt-LT" sz="1200" dirty="0">
                <a:latin typeface="Arial" panose="020B0604020202020204" pitchFamily="34" charset="0"/>
                <a:cs typeface="Arial" panose="020B0604020202020204" pitchFamily="34" charset="0"/>
              </a:rPr>
              <a:t>UŽT nematavo priemonių efektyvumo finansine prasme, nekontroliavimo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mokym</a:t>
            </a:r>
            <a:r>
              <a:rPr lang="lt-LT" sz="1200" dirty="0">
                <a:latin typeface="Arial" panose="020B0604020202020204" pitchFamily="34" charset="0"/>
                <a:cs typeface="Arial" panose="020B0604020202020204" pitchFamily="34" charset="0"/>
              </a:rPr>
              <a:t>ų krypties ar kokybės perkvalifikuojant (kur mokytis renkasi pats besimokantis).</a:t>
            </a:r>
          </a:p>
          <a:p>
            <a:endParaRPr lang="lt-LT" sz="1200" dirty="0">
              <a:latin typeface="Arial" panose="020B0604020202020204" pitchFamily="34" charset="0"/>
              <a:cs typeface="Arial" panose="020B0604020202020204" pitchFamily="34" charset="0"/>
            </a:endParaRPr>
          </a:p>
          <a:p>
            <a:r>
              <a:rPr lang="lt-LT" sz="1200" dirty="0">
                <a:latin typeface="Arial" panose="020B0604020202020204" pitchFamily="34" charset="0"/>
                <a:cs typeface="Arial" panose="020B0604020202020204" pitchFamily="34" charset="0"/>
              </a:rPr>
              <a:t>Siūlymai: atlikti kontraktinį vertinimą, matuoti priemonių rezultatyvumą pagal asmens uždirbamas sumas, siūlyti mokymus pagal rinkos poreikius.</a:t>
            </a:r>
          </a:p>
          <a:p>
            <a:r>
              <a:rPr lang="lt-LT" sz="1200" dirty="0">
                <a:latin typeface="Arial" panose="020B0604020202020204" pitchFamily="34" charset="0"/>
                <a:cs typeface="Arial" panose="020B0604020202020204" pitchFamily="34" charset="0"/>
              </a:rPr>
              <a:t> </a:t>
            </a:r>
          </a:p>
          <a:p>
            <a:r>
              <a:rPr lang="lt-LT" sz="1200" b="1" dirty="0">
                <a:latin typeface="Arial" panose="020B0604020202020204" pitchFamily="34" charset="0"/>
                <a:cs typeface="Arial" panose="020B0604020202020204" pitchFamily="34" charset="0"/>
              </a:rPr>
              <a:t>5. Lankstumas</a:t>
            </a:r>
          </a:p>
          <a:p>
            <a:r>
              <a:rPr lang="lt-LT" sz="1200" dirty="0">
                <a:latin typeface="Arial" panose="020B0604020202020204" pitchFamily="34" charset="0"/>
                <a:cs typeface="Arial" panose="020B0604020202020204" pitchFamily="34" charset="0"/>
              </a:rPr>
              <a:t>Priemonės ir jų sąlygos numatytos įstatyme. Nėra galimybės greitai keisti keičiantis rinkos situacijai (priklausomai nuo darbo rinkos pasiūlos ir paklausos) ir/ar regioninių poreikių.</a:t>
            </a:r>
          </a:p>
          <a:p>
            <a:endParaRPr lang="lt-LT" sz="1200" dirty="0">
              <a:latin typeface="Arial" panose="020B0604020202020204" pitchFamily="34" charset="0"/>
              <a:cs typeface="Arial" panose="020B0604020202020204" pitchFamily="34" charset="0"/>
            </a:endParaRPr>
          </a:p>
          <a:p>
            <a:r>
              <a:rPr lang="lt-LT" sz="1200" dirty="0">
                <a:latin typeface="Arial" panose="020B0604020202020204" pitchFamily="34" charset="0"/>
                <a:cs typeface="Arial" panose="020B0604020202020204" pitchFamily="34" charset="0"/>
              </a:rPr>
              <a:t>Siūlymas: Vyriausybės nutarimu tvirtinti priemonių programą.</a:t>
            </a:r>
          </a:p>
          <a:p>
            <a:endParaRPr lang="lt-LT" sz="1200" dirty="0">
              <a:latin typeface="Arial" panose="020B0604020202020204" pitchFamily="34" charset="0"/>
              <a:cs typeface="Arial" panose="020B0604020202020204" pitchFamily="34" charset="0"/>
            </a:endParaRPr>
          </a:p>
          <a:p>
            <a:r>
              <a:rPr lang="lt-LT" sz="1200" b="1" dirty="0">
                <a:latin typeface="Arial" panose="020B0604020202020204" pitchFamily="34" charset="0"/>
                <a:cs typeface="Arial" panose="020B0604020202020204" pitchFamily="34" charset="0"/>
              </a:rPr>
              <a:t>6. Didesnis socialinių partnerių įtraukimas</a:t>
            </a:r>
          </a:p>
          <a:p>
            <a:r>
              <a:rPr lang="lt-LT" sz="1200" dirty="0">
                <a:latin typeface="Arial" panose="020B0604020202020204" pitchFamily="34" charset="0"/>
                <a:cs typeface="Arial" panose="020B0604020202020204" pitchFamily="34" charset="0"/>
              </a:rPr>
              <a:t>Socialiniai partneriai nebuvo pakankamai įsitraukę į priemonių kūrimą. </a:t>
            </a:r>
          </a:p>
          <a:p>
            <a:r>
              <a:rPr lang="lt-LT" sz="1200" dirty="0">
                <a:latin typeface="Arial" panose="020B0604020202020204" pitchFamily="34" charset="0"/>
                <a:cs typeface="Arial" panose="020B0604020202020204" pitchFamily="34" charset="0"/>
              </a:rPr>
              <a:t> </a:t>
            </a:r>
          </a:p>
          <a:p>
            <a:r>
              <a:rPr lang="lt-LT" sz="1200" dirty="0">
                <a:latin typeface="Arial" panose="020B0604020202020204" pitchFamily="34" charset="0"/>
                <a:cs typeface="Arial" panose="020B0604020202020204" pitchFamily="34" charset="0"/>
              </a:rPr>
              <a:t>Siūlymas: kurti stebėtojų tarybą ar kitu būdu stipriau įtraukti </a:t>
            </a:r>
            <a:r>
              <a:rPr lang="lt-LT" sz="1200" dirty="0" err="1">
                <a:latin typeface="Arial" panose="020B0604020202020204" pitchFamily="34" charset="0"/>
                <a:cs typeface="Arial" panose="020B0604020202020204" pitchFamily="34" charset="0"/>
              </a:rPr>
              <a:t>soc</a:t>
            </a:r>
            <a:r>
              <a:rPr lang="lt-LT" sz="1200" dirty="0">
                <a:latin typeface="Arial" panose="020B0604020202020204" pitchFamily="34" charset="0"/>
                <a:cs typeface="Arial" panose="020B0604020202020204" pitchFamily="34" charset="0"/>
              </a:rPr>
              <a:t>. partnerius į priemonių valdymą. </a:t>
            </a:r>
          </a:p>
          <a:p>
            <a:endParaRPr lang="lt-LT" sz="1200" dirty="0">
              <a:latin typeface="Arial" panose="020B0604020202020204" pitchFamily="34" charset="0"/>
              <a:cs typeface="Arial" panose="020B0604020202020204" pitchFamily="34" charset="0"/>
            </a:endParaRPr>
          </a:p>
          <a:p>
            <a:r>
              <a:rPr lang="lt-LT" sz="1200" b="1" dirty="0">
                <a:latin typeface="Arial" panose="020B0604020202020204" pitchFamily="34" charset="0"/>
                <a:cs typeface="Arial" panose="020B0604020202020204" pitchFamily="34" charset="0"/>
              </a:rPr>
              <a:t>7. Nedarbo prevencija</a:t>
            </a:r>
          </a:p>
          <a:p>
            <a:r>
              <a:rPr lang="lt-LT" sz="1200" dirty="0">
                <a:latin typeface="Arial" panose="020B0604020202020204" pitchFamily="34" charset="0"/>
                <a:cs typeface="Arial" panose="020B0604020202020204" pitchFamily="34" charset="0"/>
              </a:rPr>
              <a:t>Pagrindinis dėmesys skiriamas jau netekusiems darbo.</a:t>
            </a:r>
          </a:p>
          <a:p>
            <a:r>
              <a:rPr lang="lt-LT" sz="1200" dirty="0">
                <a:latin typeface="Arial" panose="020B0604020202020204" pitchFamily="34" charset="0"/>
                <a:cs typeface="Arial" panose="020B0604020202020204" pitchFamily="34" charset="0"/>
              </a:rPr>
              <a:t>Siūlymas: daugiau dėmesio skirti prevencijai (vis dar dirbantiems), nes išsaugoti darbo rinkoje lengviau, nei į ją sugrąžinti.</a:t>
            </a:r>
          </a:p>
        </p:txBody>
      </p:sp>
    </p:spTree>
    <p:extLst>
      <p:ext uri="{BB962C8B-B14F-4D97-AF65-F5344CB8AC3E}">
        <p14:creationId xmlns:p14="http://schemas.microsoft.com/office/powerpoint/2010/main" val="3294995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0" y="267494"/>
            <a:ext cx="9144000" cy="504056"/>
          </a:xfrm>
          <a:prstGeom prst="rect">
            <a:avLst/>
          </a:prstGeom>
          <a:gradFill flip="none" rotWithShape="1">
            <a:gsLst>
              <a:gs pos="0">
                <a:schemeClr val="accent1"/>
              </a:gs>
              <a:gs pos="100000">
                <a:schemeClr val="accent2"/>
              </a:gs>
            </a:gsLst>
            <a:lin ang="4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lt-LT" sz="2400" dirty="0"/>
              <a:t>Naujos kartos Lietuva</a:t>
            </a:r>
          </a:p>
        </p:txBody>
      </p:sp>
      <p:sp>
        <p:nvSpPr>
          <p:cNvPr id="7" name="TextBox 6">
            <a:extLst>
              <a:ext uri="{FF2B5EF4-FFF2-40B4-BE49-F238E27FC236}">
                <a16:creationId xmlns="" xmlns:a16="http://schemas.microsoft.com/office/drawing/2014/main" id="{D434EA73-2BDB-4148-A451-64851E7BFE43}"/>
              </a:ext>
            </a:extLst>
          </p:cNvPr>
          <p:cNvSpPr txBox="1"/>
          <p:nvPr/>
        </p:nvSpPr>
        <p:spPr>
          <a:xfrm>
            <a:off x="863377" y="950783"/>
            <a:ext cx="7306887" cy="2862322"/>
          </a:xfrm>
          <a:prstGeom prst="rect">
            <a:avLst/>
          </a:prstGeom>
          <a:noFill/>
        </p:spPr>
        <p:txBody>
          <a:bodyPr wrap="square">
            <a:spAutoFit/>
          </a:bodyPr>
          <a:lstStyle/>
          <a:p>
            <a:pPr algn="just"/>
            <a:r>
              <a:rPr lang="lt-LT" b="1" dirty="0">
                <a:latin typeface="Arial" panose="020B0604020202020204" pitchFamily="34" charset="0"/>
                <a:cs typeface="Arial" panose="020B0604020202020204" pitchFamily="34" charset="0"/>
              </a:rPr>
              <a:t>Perkvalifikavimas į aukštą pridėtinę vertę </a:t>
            </a:r>
            <a:r>
              <a:rPr lang="lt-LT" dirty="0">
                <a:latin typeface="Arial" panose="020B0604020202020204" pitchFamily="34" charset="0"/>
                <a:cs typeface="Arial" panose="020B0604020202020204" pitchFamily="34" charset="0"/>
              </a:rPr>
              <a:t>(arti apie 19k asmenų):</a:t>
            </a:r>
          </a:p>
          <a:p>
            <a:pPr marL="514350" indent="-514350" algn="just">
              <a:buFont typeface="+mj-lt"/>
              <a:buAutoNum type="arabicParenR"/>
            </a:pPr>
            <a:r>
              <a:rPr lang="lt-LT" dirty="0">
                <a:latin typeface="Arial" panose="020B0604020202020204" pitchFamily="34" charset="0"/>
                <a:cs typeface="Arial" panose="020B0604020202020204" pitchFamily="34" charset="0"/>
              </a:rPr>
              <a:t>neformalus ugdymas, aukštojo mokslo moduliai</a:t>
            </a:r>
            <a:endParaRPr lang="lt-LT" b="0" i="0" dirty="0">
              <a:effectLst/>
              <a:latin typeface="Arial" panose="020B0604020202020204" pitchFamily="34" charset="0"/>
              <a:cs typeface="Arial" panose="020B0604020202020204" pitchFamily="34" charset="0"/>
            </a:endParaRPr>
          </a:p>
          <a:p>
            <a:pPr marL="514350" indent="-514350" algn="just">
              <a:buFont typeface="+mj-lt"/>
              <a:buAutoNum type="arabicParenR"/>
            </a:pPr>
            <a:r>
              <a:rPr lang="lt-LT" dirty="0">
                <a:latin typeface="Arial" panose="020B0604020202020204" pitchFamily="34" charset="0"/>
                <a:cs typeface="Arial" panose="020B0604020202020204" pitchFamily="34" charset="0"/>
              </a:rPr>
              <a:t>kompetencijų pripažinimas</a:t>
            </a:r>
          </a:p>
          <a:p>
            <a:pPr marL="514350" indent="-514350" algn="just">
              <a:buFont typeface="+mj-lt"/>
              <a:buAutoNum type="arabicParenR"/>
            </a:pPr>
            <a:r>
              <a:rPr lang="lt-LT" b="0" i="0" dirty="0">
                <a:effectLst/>
                <a:latin typeface="Arial" panose="020B0604020202020204" pitchFamily="34" charset="0"/>
                <a:cs typeface="Arial" panose="020B0604020202020204" pitchFamily="34" charset="0"/>
              </a:rPr>
              <a:t>lietuvių ka</a:t>
            </a:r>
            <a:r>
              <a:rPr lang="lt-LT" dirty="0">
                <a:latin typeface="Arial" panose="020B0604020202020204" pitchFamily="34" charset="0"/>
                <a:cs typeface="Arial" panose="020B0604020202020204" pitchFamily="34" charset="0"/>
              </a:rPr>
              <a:t>lbos mokymas</a:t>
            </a:r>
          </a:p>
          <a:p>
            <a:pPr algn="just"/>
            <a:endParaRPr lang="lt-LT" dirty="0">
              <a:latin typeface="Arial" panose="020B0604020202020204" pitchFamily="34" charset="0"/>
              <a:cs typeface="Arial" panose="020B0604020202020204" pitchFamily="34" charset="0"/>
            </a:endParaRPr>
          </a:p>
          <a:p>
            <a:pPr algn="just"/>
            <a:r>
              <a:rPr lang="lt-LT" b="1" dirty="0">
                <a:latin typeface="Arial" panose="020B0604020202020204" pitchFamily="34" charset="0"/>
                <a:cs typeface="Arial" panose="020B0604020202020204" pitchFamily="34" charset="0"/>
              </a:rPr>
              <a:t>Verslumo skatinimas </a:t>
            </a:r>
            <a:r>
              <a:rPr lang="lt-LT" dirty="0">
                <a:latin typeface="Arial" panose="020B0604020202020204" pitchFamily="34" charset="0"/>
                <a:cs typeface="Arial" panose="020B0604020202020204" pitchFamily="34" charset="0"/>
              </a:rPr>
              <a:t>į skaitmeninę ir žaliąją ekonomiką (</a:t>
            </a:r>
            <a:r>
              <a:rPr lang="lt-LT" i="0" u="none" strike="noStrike" baseline="0" dirty="0">
                <a:solidFill>
                  <a:srgbClr val="000000"/>
                </a:solidFill>
                <a:latin typeface="Arial" panose="020B0604020202020204" pitchFamily="34" charset="0"/>
                <a:cs typeface="Arial" panose="020B0604020202020204" pitchFamily="34" charset="0"/>
              </a:rPr>
              <a:t>apie 1,8k asmenų) </a:t>
            </a:r>
          </a:p>
          <a:p>
            <a:pPr algn="just"/>
            <a:endParaRPr lang="lt-LT" b="0" dirty="0">
              <a:solidFill>
                <a:srgbClr val="000000"/>
              </a:solidFill>
              <a:effectLst/>
              <a:latin typeface="Arial" panose="020B0604020202020204" pitchFamily="34" charset="0"/>
              <a:cs typeface="Arial" panose="020B0604020202020204" pitchFamily="34" charset="0"/>
            </a:endParaRPr>
          </a:p>
          <a:p>
            <a:pPr algn="just"/>
            <a:r>
              <a:rPr lang="lt-LT" b="1" dirty="0">
                <a:latin typeface="Arial" panose="020B0604020202020204" pitchFamily="34" charset="0"/>
                <a:cs typeface="Arial" panose="020B0604020202020204" pitchFamily="34" charset="0"/>
              </a:rPr>
              <a:t>IT platforma: </a:t>
            </a:r>
            <a:r>
              <a:rPr lang="lt-LT" dirty="0">
                <a:latin typeface="Arial" panose="020B0604020202020204" pitchFamily="34" charset="0"/>
                <a:cs typeface="Arial" panose="020B0604020202020204" pitchFamily="34" charset="0"/>
              </a:rPr>
              <a:t>darbuotojo suradimas nuo </a:t>
            </a:r>
            <a:r>
              <a:rPr lang="lt-LT" b="0" i="0" u="none" strike="noStrike" baseline="0" dirty="0">
                <a:solidFill>
                  <a:srgbClr val="000000"/>
                </a:solidFill>
                <a:latin typeface="Arial" panose="020B0604020202020204" pitchFamily="34" charset="0"/>
                <a:cs typeface="Arial" panose="020B0604020202020204" pitchFamily="34" charset="0"/>
              </a:rPr>
              <a:t>12 d. d. -&gt; iki 5 d. d.  </a:t>
            </a:r>
            <a:endParaRPr lang="lt-LT" b="1" dirty="0">
              <a:latin typeface="Arial" panose="020B0604020202020204" pitchFamily="34" charset="0"/>
              <a:cs typeface="Arial" panose="020B0604020202020204" pitchFamily="34" charset="0"/>
            </a:endParaRPr>
          </a:p>
          <a:p>
            <a:pPr algn="just"/>
            <a:endParaRPr lang="lt-LT"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6984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 xmlns:a16="http://schemas.microsoft.com/office/drawing/2014/main" id="{C8DD1B32-29C7-44D1-988D-5786707CAB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437" y="1200151"/>
            <a:ext cx="8407563" cy="3394472"/>
          </a:xfrm>
          <a:prstGeom prst="rect">
            <a:avLst/>
          </a:prstGeom>
          <a:noFill/>
        </p:spPr>
      </p:pic>
      <p:sp>
        <p:nvSpPr>
          <p:cNvPr id="9" name="Title 1">
            <a:extLst>
              <a:ext uri="{FF2B5EF4-FFF2-40B4-BE49-F238E27FC236}">
                <a16:creationId xmlns="" xmlns:a16="http://schemas.microsoft.com/office/drawing/2014/main" id="{AE378D1B-3C30-48F6-BCA3-2F345B0F46C8}"/>
              </a:ext>
            </a:extLst>
          </p:cNvPr>
          <p:cNvSpPr>
            <a:spLocks noGrp="1"/>
          </p:cNvSpPr>
          <p:nvPr>
            <p:ph type="title"/>
          </p:nvPr>
        </p:nvSpPr>
        <p:spPr>
          <a:xfrm>
            <a:off x="457199" y="2255496"/>
            <a:ext cx="8229600" cy="857250"/>
          </a:xfrm>
        </p:spPr>
        <p:txBody>
          <a:bodyPr>
            <a:normAutofit/>
          </a:bodyPr>
          <a:lstStyle/>
          <a:p>
            <a:r>
              <a:rPr lang="lt-LT" dirty="0">
                <a:solidFill>
                  <a:schemeClr val="bg1"/>
                </a:solidFill>
              </a:rPr>
              <a:t>ATEITIS: REIKIA PASITEMTI</a:t>
            </a:r>
            <a:endParaRPr lang="en-US" dirty="0">
              <a:solidFill>
                <a:schemeClr val="bg1"/>
              </a:solidFill>
            </a:endParaRPr>
          </a:p>
        </p:txBody>
      </p:sp>
    </p:spTree>
    <p:extLst>
      <p:ext uri="{BB962C8B-B14F-4D97-AF65-F5344CB8AC3E}">
        <p14:creationId xmlns:p14="http://schemas.microsoft.com/office/powerpoint/2010/main" val="1447747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 xmlns:a16="http://schemas.microsoft.com/office/drawing/2014/main" id="{C8DD1B32-29C7-44D1-988D-5786707CAB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437" y="1200151"/>
            <a:ext cx="8407563" cy="3394472"/>
          </a:xfrm>
          <a:prstGeom prst="rect">
            <a:avLst/>
          </a:prstGeom>
          <a:noFill/>
        </p:spPr>
      </p:pic>
      <p:sp>
        <p:nvSpPr>
          <p:cNvPr id="9" name="Title 1">
            <a:extLst>
              <a:ext uri="{FF2B5EF4-FFF2-40B4-BE49-F238E27FC236}">
                <a16:creationId xmlns="" xmlns:a16="http://schemas.microsoft.com/office/drawing/2014/main" id="{AE378D1B-3C30-48F6-BCA3-2F345B0F46C8}"/>
              </a:ext>
            </a:extLst>
          </p:cNvPr>
          <p:cNvSpPr>
            <a:spLocks noGrp="1"/>
          </p:cNvSpPr>
          <p:nvPr>
            <p:ph type="title"/>
          </p:nvPr>
        </p:nvSpPr>
        <p:spPr>
          <a:xfrm>
            <a:off x="457199" y="2255496"/>
            <a:ext cx="8229600" cy="857250"/>
          </a:xfrm>
        </p:spPr>
        <p:txBody>
          <a:bodyPr/>
          <a:lstStyle/>
          <a:p>
            <a:r>
              <a:rPr lang="lt-LT" dirty="0">
                <a:solidFill>
                  <a:schemeClr val="bg1"/>
                </a:solidFill>
              </a:rPr>
              <a:t>PRIEMONĖS SUVEIKĖ</a:t>
            </a:r>
            <a:endParaRPr lang="en-US" dirty="0">
              <a:solidFill>
                <a:schemeClr val="bg1"/>
              </a:solidFill>
            </a:endParaRPr>
          </a:p>
        </p:txBody>
      </p:sp>
    </p:spTree>
    <p:extLst>
      <p:ext uri="{BB962C8B-B14F-4D97-AF65-F5344CB8AC3E}">
        <p14:creationId xmlns:p14="http://schemas.microsoft.com/office/powerpoint/2010/main" val="2405931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0" y="267494"/>
            <a:ext cx="9144000" cy="504056"/>
          </a:xfrm>
          <a:prstGeom prst="rect">
            <a:avLst/>
          </a:prstGeom>
          <a:gradFill flip="none" rotWithShape="1">
            <a:gsLst>
              <a:gs pos="0">
                <a:schemeClr val="accent1"/>
              </a:gs>
              <a:gs pos="100000">
                <a:schemeClr val="accent2"/>
              </a:gs>
            </a:gsLst>
            <a:lin ang="4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lt-LT" sz="2400" dirty="0"/>
              <a:t>VALSTYBIŲ SĖKMĖS FORMULĖ: KASI</a:t>
            </a:r>
          </a:p>
        </p:txBody>
      </p:sp>
      <p:sp>
        <p:nvSpPr>
          <p:cNvPr id="4" name="Stačiakampis 3">
            <a:extLst>
              <a:ext uri="{FF2B5EF4-FFF2-40B4-BE49-F238E27FC236}">
                <a16:creationId xmlns="" xmlns:a16="http://schemas.microsoft.com/office/drawing/2014/main" id="{29148030-4F52-42C8-8937-7A8CDD51E9A5}"/>
              </a:ext>
            </a:extLst>
          </p:cNvPr>
          <p:cNvSpPr/>
          <p:nvPr/>
        </p:nvSpPr>
        <p:spPr>
          <a:xfrm>
            <a:off x="260132" y="1298189"/>
            <a:ext cx="8064062" cy="3785652"/>
          </a:xfrm>
          <a:prstGeom prst="rect">
            <a:avLst/>
          </a:prstGeom>
        </p:spPr>
        <p:txBody>
          <a:bodyPr wrap="square">
            <a:spAutoFit/>
          </a:bodyPr>
          <a:lstStyle/>
          <a:p>
            <a:r>
              <a:rPr lang="lt-LT" sz="2000" b="1" dirty="0">
                <a:latin typeface="Arial" panose="020B0604020202020204" pitchFamily="34" charset="0"/>
                <a:cs typeface="Arial" panose="020B0604020202020204" pitchFamily="34" charset="0"/>
              </a:rPr>
              <a:t>K</a:t>
            </a:r>
            <a:r>
              <a:rPr lang="lt-LT" sz="2000" dirty="0">
                <a:latin typeface="Arial" panose="020B0604020202020204" pitchFamily="34" charset="0"/>
                <a:cs typeface="Arial" panose="020B0604020202020204" pitchFamily="34" charset="0"/>
              </a:rPr>
              <a:t>valifikacija</a:t>
            </a:r>
          </a:p>
          <a:p>
            <a:r>
              <a:rPr lang="lt-LT" sz="2000" b="1" dirty="0">
                <a:latin typeface="Arial" panose="020B0604020202020204" pitchFamily="34" charset="0"/>
                <a:cs typeface="Arial" panose="020B0604020202020204" pitchFamily="34" charset="0"/>
              </a:rPr>
              <a:t>A</a:t>
            </a:r>
            <a:r>
              <a:rPr lang="lt-LT" sz="2000" dirty="0">
                <a:latin typeface="Arial" panose="020B0604020202020204" pitchFamily="34" charset="0"/>
                <a:cs typeface="Arial" panose="020B0604020202020204" pitchFamily="34" charset="0"/>
              </a:rPr>
              <a:t>utomatizacija</a:t>
            </a:r>
          </a:p>
          <a:p>
            <a:r>
              <a:rPr lang="lt-LT" sz="2000" b="1" dirty="0" err="1">
                <a:latin typeface="Arial" panose="020B0604020202020204" pitchFamily="34" charset="0"/>
                <a:cs typeface="Arial" panose="020B0604020202020204" pitchFamily="34" charset="0"/>
              </a:rPr>
              <a:t>S</a:t>
            </a:r>
            <a:r>
              <a:rPr lang="lt-LT" sz="2000" dirty="0" err="1">
                <a:latin typeface="Arial" panose="020B0604020202020204" pitchFamily="34" charset="0"/>
                <a:cs typeface="Arial" panose="020B0604020202020204" pitchFamily="34" charset="0"/>
              </a:rPr>
              <a:t>kaitmenizacija</a:t>
            </a:r>
            <a:r>
              <a:rPr lang="lt-LT" sz="2000" dirty="0">
                <a:latin typeface="Arial" panose="020B0604020202020204" pitchFamily="34" charset="0"/>
                <a:cs typeface="Arial" panose="020B0604020202020204" pitchFamily="34" charset="0"/>
              </a:rPr>
              <a:t> </a:t>
            </a:r>
          </a:p>
          <a:p>
            <a:r>
              <a:rPr lang="lt-LT" sz="2000" b="1" dirty="0">
                <a:latin typeface="Arial" panose="020B0604020202020204" pitchFamily="34" charset="0"/>
                <a:cs typeface="Arial" panose="020B0604020202020204" pitchFamily="34" charset="0"/>
              </a:rPr>
              <a:t>I</a:t>
            </a:r>
            <a:r>
              <a:rPr lang="lt-LT" sz="2000" dirty="0">
                <a:latin typeface="Arial" panose="020B0604020202020204" pitchFamily="34" charset="0"/>
                <a:cs typeface="Arial" panose="020B0604020202020204" pitchFamily="34" charset="0"/>
              </a:rPr>
              <a:t>novacija </a:t>
            </a:r>
          </a:p>
          <a:p>
            <a:endParaRPr lang="lt-LT" sz="2000" u="sng" dirty="0">
              <a:latin typeface="Arial" panose="020B0604020202020204" pitchFamily="34" charset="0"/>
              <a:cs typeface="Arial" panose="020B0604020202020204" pitchFamily="34" charset="0"/>
            </a:endParaRPr>
          </a:p>
          <a:p>
            <a:r>
              <a:rPr lang="lt-LT" sz="2000" dirty="0">
                <a:latin typeface="Arial" panose="020B0604020202020204" pitchFamily="34" charset="0"/>
                <a:cs typeface="Arial" panose="020B0604020202020204" pitchFamily="34" charset="0"/>
              </a:rPr>
              <a:t>Lietuva:</a:t>
            </a:r>
            <a:endParaRPr lang="lt-LT" sz="2000" u="sng" dirty="0">
              <a:latin typeface="Arial" panose="020B0604020202020204" pitchFamily="34" charset="0"/>
              <a:cs typeface="Arial" panose="020B0604020202020204" pitchFamily="34" charset="0"/>
            </a:endParaRPr>
          </a:p>
          <a:p>
            <a:pPr marL="457200" indent="-457200">
              <a:buFont typeface="+mj-lt"/>
              <a:buAutoNum type="arabicParenR"/>
            </a:pPr>
            <a:r>
              <a:rPr lang="lt-LT" sz="2000" dirty="0">
                <a:latin typeface="Arial" panose="020B0604020202020204" pitchFamily="34" charset="0"/>
                <a:cs typeface="Arial" panose="020B0604020202020204" pitchFamily="34" charset="0"/>
              </a:rPr>
              <a:t>124 vieta iš 141 pagal kvalifikuotų darbuotojų rodiklį</a:t>
            </a:r>
          </a:p>
          <a:p>
            <a:pPr marL="457200" indent="-457200">
              <a:buFont typeface="+mj-lt"/>
              <a:buAutoNum type="arabicParenR"/>
            </a:pPr>
            <a:r>
              <a:rPr lang="lt-LT" sz="2000" dirty="0">
                <a:latin typeface="Arial" panose="020B0604020202020204" pitchFamily="34" charset="0"/>
                <a:cs typeface="Arial" panose="020B0604020202020204" pitchFamily="34" charset="0"/>
              </a:rPr>
              <a:t>verslas neinvestuoja į automatizaciją</a:t>
            </a:r>
          </a:p>
          <a:p>
            <a:pPr marL="457200" indent="-457200">
              <a:buFont typeface="+mj-lt"/>
              <a:buAutoNum type="arabicParenR"/>
            </a:pPr>
            <a:r>
              <a:rPr lang="lt-LT" sz="2000" dirty="0">
                <a:latin typeface="Arial" panose="020B0604020202020204" pitchFamily="34" charset="0"/>
                <a:cs typeface="Arial" panose="020B0604020202020204" pitchFamily="34" charset="0"/>
              </a:rPr>
              <a:t>44</a:t>
            </a:r>
            <a:r>
              <a:rPr lang="en-US" sz="2000" dirty="0">
                <a:latin typeface="Arial" panose="020B0604020202020204" pitchFamily="34" charset="0"/>
                <a:cs typeface="Arial" panose="020B0604020202020204" pitchFamily="34" charset="0"/>
              </a:rPr>
              <a:t>% </a:t>
            </a:r>
            <a:r>
              <a:rPr lang="lt-LT" sz="2000" dirty="0">
                <a:latin typeface="Arial" panose="020B0604020202020204" pitchFamily="34" charset="0"/>
                <a:cs typeface="Arial" panose="020B0604020202020204" pitchFamily="34" charset="0"/>
              </a:rPr>
              <a:t>piliečių neturi net bazinių IT įgūdžių</a:t>
            </a:r>
          </a:p>
          <a:p>
            <a:pPr marL="457200" indent="-457200">
              <a:buFont typeface="+mj-lt"/>
              <a:buAutoNum type="arabicParenR"/>
            </a:pPr>
            <a:r>
              <a:rPr lang="lt-LT" sz="2000" dirty="0">
                <a:latin typeface="Arial" panose="020B0604020202020204" pitchFamily="34" charset="0"/>
                <a:cs typeface="Arial" panose="020B0604020202020204" pitchFamily="34" charset="0"/>
              </a:rPr>
              <a:t>tik 40 vieta </a:t>
            </a:r>
            <a:r>
              <a:rPr lang="lt-LT" sz="2000" dirty="0">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Global </a:t>
            </a:r>
            <a:r>
              <a:rPr lang="lt-LT" sz="2000" dirty="0" err="1">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Innovation</a:t>
            </a:r>
            <a:r>
              <a:rPr lang="lt-LT" sz="2000" dirty="0">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 </a:t>
            </a:r>
            <a:r>
              <a:rPr lang="lt-LT" sz="2000" dirty="0" err="1">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Index</a:t>
            </a:r>
            <a:endParaRPr lang="lt-LT" sz="2000" dirty="0">
              <a:latin typeface="Arial" panose="020B0604020202020204" pitchFamily="34" charset="0"/>
              <a:cs typeface="Arial" panose="020B0604020202020204" pitchFamily="34" charset="0"/>
            </a:endParaRPr>
          </a:p>
          <a:p>
            <a:endParaRPr lang="lt-LT" sz="2000" dirty="0">
              <a:latin typeface="Arial" panose="020B0604020202020204" pitchFamily="34" charset="0"/>
              <a:cs typeface="Arial" panose="020B0604020202020204" pitchFamily="34" charset="0"/>
            </a:endParaRPr>
          </a:p>
          <a:p>
            <a:endParaRPr lang="lt-LT" sz="20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010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0" y="267494"/>
            <a:ext cx="9144000" cy="504056"/>
          </a:xfrm>
          <a:prstGeom prst="rect">
            <a:avLst/>
          </a:prstGeom>
          <a:gradFill flip="none" rotWithShape="1">
            <a:gsLst>
              <a:gs pos="0">
                <a:schemeClr val="accent1"/>
              </a:gs>
              <a:gs pos="100000">
                <a:schemeClr val="accent2"/>
              </a:gs>
            </a:gsLst>
            <a:lin ang="4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en-US" sz="2400" dirty="0" err="1"/>
              <a:t>Daugiau</a:t>
            </a:r>
            <a:r>
              <a:rPr lang="en-US" sz="2400" dirty="0"/>
              <a:t> robot</a:t>
            </a:r>
            <a:r>
              <a:rPr lang="lt-LT" sz="2400" dirty="0"/>
              <a:t>ų gamyboje – didesni darbo užmokesčiai</a:t>
            </a:r>
          </a:p>
        </p:txBody>
      </p:sp>
      <p:pic>
        <p:nvPicPr>
          <p:cNvPr id="1026" name="Picture 2" descr="Gali būti tekstas „Figure 5. Robot density and hourly labour compensation costs in manufacturing in Europe, selected countries, 2015. Source: author's calculation based on data of International Federation of Robotics (2017) 7) for robot stock, EU KLEMS for employment, and EUROSTAT (2019) for labour cost. 45 DK (um) DE xUK 30 EU xIT i5 20 200 honr Huny PT HU PL RO density (robots per 10,000 employees Display full size manufacturing)“ vaizdas">
            <a:extLst>
              <a:ext uri="{FF2B5EF4-FFF2-40B4-BE49-F238E27FC236}">
                <a16:creationId xmlns="" xmlns:a16="http://schemas.microsoft.com/office/drawing/2014/main" id="{1B2DF9F0-3594-46F3-BEC6-53FFA6433C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488" y="898634"/>
            <a:ext cx="8709025" cy="4043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887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0" y="267494"/>
            <a:ext cx="9144000" cy="504056"/>
          </a:xfrm>
          <a:prstGeom prst="rect">
            <a:avLst/>
          </a:prstGeom>
          <a:gradFill flip="none" rotWithShape="1">
            <a:gsLst>
              <a:gs pos="0">
                <a:schemeClr val="accent1"/>
              </a:gs>
              <a:gs pos="100000">
                <a:schemeClr val="accent2"/>
              </a:gs>
            </a:gsLst>
            <a:lin ang="4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lt-LT" sz="2400" dirty="0"/>
              <a:t>Lietuva buvo gale pagal robotų naudojimą</a:t>
            </a:r>
          </a:p>
        </p:txBody>
      </p:sp>
      <p:pic>
        <p:nvPicPr>
          <p:cNvPr id="2050" name="Picture 2" descr="Gali būti tekstas vaizdas">
            <a:extLst>
              <a:ext uri="{FF2B5EF4-FFF2-40B4-BE49-F238E27FC236}">
                <a16:creationId xmlns="" xmlns:a16="http://schemas.microsoft.com/office/drawing/2014/main" id="{0148BAA6-AF84-4E8C-B84B-E4B25D7338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974" y="771550"/>
            <a:ext cx="722630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594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0" y="267494"/>
            <a:ext cx="9144000" cy="504056"/>
          </a:xfrm>
          <a:prstGeom prst="rect">
            <a:avLst/>
          </a:prstGeom>
          <a:gradFill flip="none" rotWithShape="1">
            <a:gsLst>
              <a:gs pos="0">
                <a:schemeClr val="accent1"/>
              </a:gs>
              <a:gs pos="100000">
                <a:schemeClr val="accent2"/>
              </a:gs>
            </a:gsLst>
            <a:lin ang="4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lt-LT" sz="2400" dirty="0"/>
              <a:t>Nuolat atsiliekame pagal investicijas į gamybinius įrenginius</a:t>
            </a:r>
          </a:p>
        </p:txBody>
      </p:sp>
      <p:pic>
        <p:nvPicPr>
          <p:cNvPr id="3074" name="Picture 2" descr="Gali būti tekstas „2 pav. Investicijos gamybinius irenginius (Kitos mašinos, irenginiai ir ginklu sistemos), proc. BVP(Eurostat, 2020b) Šaltinis: Eurostat (nama_ dA8 6 woud 2004 2005 2006 2007 2008 2009 2010 2011 2012 2013 2014 Laikotarpis EE 2015 2016 EU27_2020 EU27 2017 2018 2019 PL“ vaizdas">
            <a:extLst>
              <a:ext uri="{FF2B5EF4-FFF2-40B4-BE49-F238E27FC236}">
                <a16:creationId xmlns="" xmlns:a16="http://schemas.microsoft.com/office/drawing/2014/main" id="{EBE906A2-7181-4D0D-8F8A-B75128B03F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969579"/>
            <a:ext cx="8258175" cy="408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903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 xmlns:a16="http://schemas.microsoft.com/office/drawing/2014/main" id="{C8DD1B32-29C7-44D1-988D-5786707CAB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437" y="1200151"/>
            <a:ext cx="8407563" cy="3394472"/>
          </a:xfrm>
          <a:prstGeom prst="rect">
            <a:avLst/>
          </a:prstGeom>
          <a:noFill/>
        </p:spPr>
      </p:pic>
      <p:sp>
        <p:nvSpPr>
          <p:cNvPr id="9" name="Title 1">
            <a:extLst>
              <a:ext uri="{FF2B5EF4-FFF2-40B4-BE49-F238E27FC236}">
                <a16:creationId xmlns="" xmlns:a16="http://schemas.microsoft.com/office/drawing/2014/main" id="{AE378D1B-3C30-48F6-BCA3-2F345B0F46C8}"/>
              </a:ext>
            </a:extLst>
          </p:cNvPr>
          <p:cNvSpPr>
            <a:spLocks noGrp="1"/>
          </p:cNvSpPr>
          <p:nvPr>
            <p:ph type="title"/>
          </p:nvPr>
        </p:nvSpPr>
        <p:spPr>
          <a:xfrm>
            <a:off x="457199" y="2255496"/>
            <a:ext cx="8229600" cy="857250"/>
          </a:xfrm>
        </p:spPr>
        <p:txBody>
          <a:bodyPr>
            <a:normAutofit/>
          </a:bodyPr>
          <a:lstStyle/>
          <a:p>
            <a:r>
              <a:rPr lang="lt-LT" dirty="0">
                <a:solidFill>
                  <a:schemeClr val="bg1"/>
                </a:solidFill>
              </a:rPr>
              <a:t>KĄ DAROME?</a:t>
            </a:r>
            <a:endParaRPr lang="en-US" dirty="0">
              <a:solidFill>
                <a:schemeClr val="bg1"/>
              </a:solidFill>
            </a:endParaRPr>
          </a:p>
        </p:txBody>
      </p:sp>
    </p:spTree>
    <p:extLst>
      <p:ext uri="{BB962C8B-B14F-4D97-AF65-F5344CB8AC3E}">
        <p14:creationId xmlns:p14="http://schemas.microsoft.com/office/powerpoint/2010/main" val="3296229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3207"/>
            <a:ext cx="9144000" cy="3214687"/>
          </a:xfrm>
          <a:prstGeom prst="rect">
            <a:avLst/>
          </a:prstGeom>
        </p:spPr>
      </p:pic>
      <p:pic>
        <p:nvPicPr>
          <p:cNvPr id="1027" name="Picture 3" descr="C:\Users\RutaI\Desktop\Darbai\SADM\SADM logo_herbas_nespalvot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4155926"/>
            <a:ext cx="1845717" cy="564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508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0" y="267494"/>
            <a:ext cx="9144000" cy="504056"/>
          </a:xfrm>
          <a:prstGeom prst="rect">
            <a:avLst/>
          </a:prstGeom>
          <a:gradFill flip="none" rotWithShape="1">
            <a:gsLst>
              <a:gs pos="0">
                <a:schemeClr val="accent1"/>
              </a:gs>
              <a:gs pos="100000">
                <a:schemeClr val="accent2"/>
              </a:gs>
            </a:gsLst>
            <a:lin ang="4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lt-LT" sz="2400" dirty="0"/>
              <a:t>Įprastu atveju nedarbas grįžta į ankstesnį lygį vos per 7-9 metus</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254850"/>
            <a:ext cx="8242300"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9288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0" y="267494"/>
            <a:ext cx="9144000" cy="504056"/>
          </a:xfrm>
          <a:prstGeom prst="rect">
            <a:avLst/>
          </a:prstGeom>
          <a:gradFill flip="none" rotWithShape="1">
            <a:gsLst>
              <a:gs pos="0">
                <a:schemeClr val="accent1"/>
              </a:gs>
              <a:gs pos="100000">
                <a:schemeClr val="accent2"/>
              </a:gs>
            </a:gsLst>
            <a:lin ang="4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lt-LT" sz="2400" dirty="0"/>
              <a:t>Pakeitus priemones sumažinome nedarbą</a:t>
            </a:r>
          </a:p>
        </p:txBody>
      </p:sp>
      <p:pic>
        <p:nvPicPr>
          <p:cNvPr id="7" name="Picture 6" descr="Chart, histogram&#10;&#10;Description automatically generated">
            <a:extLst>
              <a:ext uri="{FF2B5EF4-FFF2-40B4-BE49-F238E27FC236}">
                <a16:creationId xmlns="" xmlns:a16="http://schemas.microsoft.com/office/drawing/2014/main" id="{3482269A-F3ED-4C98-B8D3-01DFB6B66194}"/>
              </a:ext>
            </a:extLst>
          </p:cNvPr>
          <p:cNvPicPr>
            <a:picLocks noChangeAspect="1"/>
          </p:cNvPicPr>
          <p:nvPr/>
        </p:nvPicPr>
        <p:blipFill>
          <a:blip r:embed="rId3"/>
          <a:stretch>
            <a:fillRect/>
          </a:stretch>
        </p:blipFill>
        <p:spPr>
          <a:xfrm>
            <a:off x="0" y="906087"/>
            <a:ext cx="9144000" cy="3901840"/>
          </a:xfrm>
          <a:prstGeom prst="rect">
            <a:avLst/>
          </a:prstGeom>
        </p:spPr>
      </p:pic>
    </p:spTree>
    <p:extLst>
      <p:ext uri="{BB962C8B-B14F-4D97-AF65-F5344CB8AC3E}">
        <p14:creationId xmlns:p14="http://schemas.microsoft.com/office/powerpoint/2010/main" val="2314539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0" y="267494"/>
            <a:ext cx="9144000" cy="504056"/>
          </a:xfrm>
          <a:prstGeom prst="rect">
            <a:avLst/>
          </a:prstGeom>
          <a:gradFill flip="none" rotWithShape="1">
            <a:gsLst>
              <a:gs pos="0">
                <a:schemeClr val="accent1"/>
              </a:gs>
              <a:gs pos="100000">
                <a:schemeClr val="accent2"/>
              </a:gs>
            </a:gsLst>
            <a:lin ang="4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lt-LT" sz="2400" dirty="0"/>
              <a:t>Sumažinome už pigiau</a:t>
            </a:r>
          </a:p>
        </p:txBody>
      </p:sp>
      <p:pic>
        <p:nvPicPr>
          <p:cNvPr id="4" name="Picture 3" descr="Chart, line chart&#10;&#10;Description automatically generated">
            <a:extLst>
              <a:ext uri="{FF2B5EF4-FFF2-40B4-BE49-F238E27FC236}">
                <a16:creationId xmlns="" xmlns:a16="http://schemas.microsoft.com/office/drawing/2014/main" id="{A11CE8D3-AEA6-4948-8AEF-6E5B06C54C5B}"/>
              </a:ext>
            </a:extLst>
          </p:cNvPr>
          <p:cNvPicPr>
            <a:picLocks noChangeAspect="1"/>
          </p:cNvPicPr>
          <p:nvPr/>
        </p:nvPicPr>
        <p:blipFill>
          <a:blip r:embed="rId3"/>
          <a:stretch>
            <a:fillRect/>
          </a:stretch>
        </p:blipFill>
        <p:spPr>
          <a:xfrm>
            <a:off x="0" y="854677"/>
            <a:ext cx="9144000" cy="3892078"/>
          </a:xfrm>
          <a:prstGeom prst="rect">
            <a:avLst/>
          </a:prstGeom>
        </p:spPr>
      </p:pic>
    </p:spTree>
    <p:extLst>
      <p:ext uri="{BB962C8B-B14F-4D97-AF65-F5344CB8AC3E}">
        <p14:creationId xmlns:p14="http://schemas.microsoft.com/office/powerpoint/2010/main" val="731739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0" y="267494"/>
            <a:ext cx="9144000" cy="504056"/>
          </a:xfrm>
          <a:prstGeom prst="rect">
            <a:avLst/>
          </a:prstGeom>
          <a:gradFill flip="none" rotWithShape="1">
            <a:gsLst>
              <a:gs pos="0">
                <a:schemeClr val="accent1"/>
              </a:gs>
              <a:gs pos="100000">
                <a:schemeClr val="accent2"/>
              </a:gs>
            </a:gsLst>
            <a:lin ang="4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lt-LT" sz="2400" dirty="0"/>
              <a:t>Dirbančiųjų daug, bet daug dar ir nedirba</a:t>
            </a:r>
          </a:p>
        </p:txBody>
      </p:sp>
      <p:pic>
        <p:nvPicPr>
          <p:cNvPr id="4" name="Picture 3" descr="Chart, line chart&#10;&#10;Description automatically generated">
            <a:extLst>
              <a:ext uri="{FF2B5EF4-FFF2-40B4-BE49-F238E27FC236}">
                <a16:creationId xmlns="" xmlns:a16="http://schemas.microsoft.com/office/drawing/2014/main" id="{FBD85A9F-AEEC-4B97-B67F-6FB55FFCB207}"/>
              </a:ext>
            </a:extLst>
          </p:cNvPr>
          <p:cNvPicPr>
            <a:picLocks noChangeAspect="1"/>
          </p:cNvPicPr>
          <p:nvPr/>
        </p:nvPicPr>
        <p:blipFill>
          <a:blip r:embed="rId3"/>
          <a:stretch>
            <a:fillRect/>
          </a:stretch>
        </p:blipFill>
        <p:spPr>
          <a:xfrm>
            <a:off x="0" y="771551"/>
            <a:ext cx="9144000" cy="4102084"/>
          </a:xfrm>
          <a:prstGeom prst="rect">
            <a:avLst/>
          </a:prstGeom>
        </p:spPr>
      </p:pic>
    </p:spTree>
    <p:extLst>
      <p:ext uri="{BB962C8B-B14F-4D97-AF65-F5344CB8AC3E}">
        <p14:creationId xmlns:p14="http://schemas.microsoft.com/office/powerpoint/2010/main" val="1928918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 xmlns:a16="http://schemas.microsoft.com/office/drawing/2014/main" id="{C8DD1B32-29C7-44D1-988D-5786707CAB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437" y="1200151"/>
            <a:ext cx="8407563" cy="3394472"/>
          </a:xfrm>
          <a:prstGeom prst="rect">
            <a:avLst/>
          </a:prstGeom>
          <a:noFill/>
        </p:spPr>
      </p:pic>
      <p:sp>
        <p:nvSpPr>
          <p:cNvPr id="9" name="Title 1">
            <a:extLst>
              <a:ext uri="{FF2B5EF4-FFF2-40B4-BE49-F238E27FC236}">
                <a16:creationId xmlns="" xmlns:a16="http://schemas.microsoft.com/office/drawing/2014/main" id="{AE378D1B-3C30-48F6-BCA3-2F345B0F46C8}"/>
              </a:ext>
            </a:extLst>
          </p:cNvPr>
          <p:cNvSpPr>
            <a:spLocks noGrp="1"/>
          </p:cNvSpPr>
          <p:nvPr>
            <p:ph type="title"/>
          </p:nvPr>
        </p:nvSpPr>
        <p:spPr>
          <a:xfrm>
            <a:off x="457199" y="2255496"/>
            <a:ext cx="8229600" cy="857250"/>
          </a:xfrm>
        </p:spPr>
        <p:txBody>
          <a:bodyPr>
            <a:normAutofit/>
          </a:bodyPr>
          <a:lstStyle/>
          <a:p>
            <a:r>
              <a:rPr lang="lt-LT" dirty="0">
                <a:solidFill>
                  <a:schemeClr val="bg1"/>
                </a:solidFill>
              </a:rPr>
              <a:t>NEDARBAS YRA PER BRANGUS</a:t>
            </a:r>
            <a:endParaRPr lang="en-US" dirty="0">
              <a:solidFill>
                <a:schemeClr val="bg1"/>
              </a:solidFill>
            </a:endParaRPr>
          </a:p>
        </p:txBody>
      </p:sp>
    </p:spTree>
    <p:extLst>
      <p:ext uri="{BB962C8B-B14F-4D97-AF65-F5344CB8AC3E}">
        <p14:creationId xmlns:p14="http://schemas.microsoft.com/office/powerpoint/2010/main" val="1281061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0" y="267494"/>
            <a:ext cx="9144000" cy="504056"/>
          </a:xfrm>
          <a:prstGeom prst="rect">
            <a:avLst/>
          </a:prstGeom>
          <a:gradFill flip="none" rotWithShape="1">
            <a:gsLst>
              <a:gs pos="0">
                <a:schemeClr val="accent1"/>
              </a:gs>
              <a:gs pos="100000">
                <a:schemeClr val="accent2"/>
              </a:gs>
            </a:gsLst>
            <a:lin ang="4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lt-LT" sz="2400" dirty="0"/>
              <a:t>1 val. darbo </a:t>
            </a:r>
            <a:r>
              <a:rPr lang="en-US" sz="2400" dirty="0"/>
              <a:t>=</a:t>
            </a:r>
            <a:r>
              <a:rPr lang="lt-LT" sz="2400" dirty="0"/>
              <a:t> ~20 EUR ekonomikai</a:t>
            </a:r>
          </a:p>
        </p:txBody>
      </p:sp>
      <p:sp>
        <p:nvSpPr>
          <p:cNvPr id="2" name="Stačiakampis 1"/>
          <p:cNvSpPr/>
          <p:nvPr/>
        </p:nvSpPr>
        <p:spPr>
          <a:xfrm>
            <a:off x="250580" y="4679617"/>
            <a:ext cx="8642839" cy="246221"/>
          </a:xfrm>
          <a:prstGeom prst="rect">
            <a:avLst/>
          </a:prstGeom>
        </p:spPr>
        <p:txBody>
          <a:bodyPr wrap="square">
            <a:spAutoFit/>
          </a:bodyPr>
          <a:lstStyle/>
          <a:p>
            <a:r>
              <a:rPr lang="en-US" sz="1000" dirty="0"/>
              <a:t>https://eimin.lrv.lt/uploads/eimin/documents/files/Darbo%20na%C5%A1umo%20vertinimas%202019%20m_%20rugs%C4%97jo%20m%C4%97n.pdf</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422" y="840970"/>
            <a:ext cx="7350369" cy="3838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2489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0" y="267494"/>
            <a:ext cx="9144000" cy="504056"/>
          </a:xfrm>
          <a:prstGeom prst="rect">
            <a:avLst/>
          </a:prstGeom>
          <a:gradFill flip="none" rotWithShape="1">
            <a:gsLst>
              <a:gs pos="0">
                <a:schemeClr val="accent1"/>
              </a:gs>
              <a:gs pos="100000">
                <a:schemeClr val="accent2"/>
              </a:gs>
            </a:gsLst>
            <a:lin ang="4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lt-LT" sz="2400" dirty="0"/>
              <a:t>Nedarbo kaina apie 2 mlrd. per metus</a:t>
            </a:r>
            <a:endParaRPr lang="lt-LT" sz="2400" dirty="0">
              <a:solidFill>
                <a:schemeClr val="bg2"/>
              </a:solidFill>
            </a:endParaRPr>
          </a:p>
        </p:txBody>
      </p:sp>
      <p:sp>
        <p:nvSpPr>
          <p:cNvPr id="3" name="Stačiakampis 2"/>
          <p:cNvSpPr/>
          <p:nvPr/>
        </p:nvSpPr>
        <p:spPr>
          <a:xfrm>
            <a:off x="738554" y="1262001"/>
            <a:ext cx="7666892" cy="3293209"/>
          </a:xfrm>
          <a:prstGeom prst="rect">
            <a:avLst/>
          </a:prstGeom>
        </p:spPr>
        <p:txBody>
          <a:bodyPr wrap="square">
            <a:spAutoFit/>
          </a:bodyPr>
          <a:lstStyle/>
          <a:p>
            <a:pPr marL="571500" indent="-571500">
              <a:buFont typeface="Arial" panose="020B0604020202020204" pitchFamily="34" charset="0"/>
              <a:buChar char="•"/>
            </a:pPr>
            <a:r>
              <a:rPr lang="lt-LT" sz="2000" dirty="0">
                <a:latin typeface="Arial" panose="020B0604020202020204" pitchFamily="34" charset="0"/>
                <a:cs typeface="Arial" panose="020B0604020202020204" pitchFamily="34" charset="0"/>
              </a:rPr>
              <a:t>Prielaida: 50</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bedarbi</a:t>
            </a:r>
            <a:r>
              <a:rPr lang="lt-LT" sz="2000" dirty="0">
                <a:latin typeface="Arial" panose="020B0604020202020204" pitchFamily="34" charset="0"/>
                <a:cs typeface="Arial" panose="020B0604020202020204" pitchFamily="34" charset="0"/>
              </a:rPr>
              <a:t>ų </a:t>
            </a:r>
            <a:r>
              <a:rPr lang="en-US" sz="2000" dirty="0">
                <a:latin typeface="Arial" panose="020B0604020202020204" pitchFamily="34" charset="0"/>
                <a:cs typeface="Arial" panose="020B0604020202020204" pitchFamily="34" charset="0"/>
              </a:rPr>
              <a:t>nori </a:t>
            </a:r>
            <a:r>
              <a:rPr lang="en-US" sz="2000" dirty="0" err="1">
                <a:latin typeface="Arial" panose="020B0604020202020204" pitchFamily="34" charset="0"/>
                <a:cs typeface="Arial" panose="020B0604020202020204" pitchFamily="34" charset="0"/>
              </a:rPr>
              <a:t>dirbti</a:t>
            </a:r>
            <a:r>
              <a:rPr lang="en-US" sz="2000" dirty="0">
                <a:latin typeface="Arial" panose="020B0604020202020204" pitchFamily="34" charset="0"/>
                <a:cs typeface="Arial" panose="020B0604020202020204" pitchFamily="34" charset="0"/>
              </a:rPr>
              <a:t> </a:t>
            </a:r>
            <a:r>
              <a:rPr lang="lt-LT" sz="2000" dirty="0">
                <a:latin typeface="Arial" panose="020B0604020202020204" pitchFamily="34" charset="0"/>
                <a:cs typeface="Arial" panose="020B0604020202020204" pitchFamily="34" charset="0"/>
              </a:rPr>
              <a:t>(registruota virš 200 tūkst.)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tuomet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yra</a:t>
            </a:r>
            <a:r>
              <a:rPr lang="en-US" sz="2000" dirty="0">
                <a:latin typeface="Arial" panose="020B0604020202020204" pitchFamily="34" charset="0"/>
                <a:cs typeface="Arial" panose="020B0604020202020204" pitchFamily="34" charset="0"/>
              </a:rPr>
              <a:t> </a:t>
            </a:r>
            <a:r>
              <a:rPr lang="lt-LT" sz="2000" dirty="0">
                <a:latin typeface="Arial" panose="020B0604020202020204" pitchFamily="34" charset="0"/>
                <a:cs typeface="Arial" panose="020B0604020202020204" pitchFamily="34" charset="0"/>
              </a:rPr>
              <a:t>100 tūkst. norinčių dirbti </a:t>
            </a:r>
          </a:p>
          <a:p>
            <a:pPr marL="571500" indent="-571500">
              <a:buFont typeface="Arial" panose="020B0604020202020204" pitchFamily="34" charset="0"/>
              <a:buChar char="•"/>
            </a:pPr>
            <a:endParaRPr lang="lt-LT" sz="20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lt-LT" sz="2000" dirty="0">
                <a:latin typeface="Arial" panose="020B0604020202020204" pitchFamily="34" charset="0"/>
                <a:cs typeface="Arial" panose="020B0604020202020204" pitchFamily="34" charset="0"/>
              </a:rPr>
              <a:t>Prielaida: bedarbio galimas produktyvumas 50% įprasto, </a:t>
            </a:r>
            <a:r>
              <a:rPr lang="lt-LT" sz="2000" dirty="0" err="1">
                <a:latin typeface="Arial" panose="020B0604020202020204" pitchFamily="34" charset="0"/>
                <a:cs typeface="Arial" panose="020B0604020202020204" pitchFamily="34" charset="0"/>
              </a:rPr>
              <a:t>t.y</a:t>
            </a:r>
            <a:r>
              <a:rPr lang="lt-LT" sz="2000" dirty="0">
                <a:latin typeface="Arial" panose="020B0604020202020204" pitchFamily="34" charset="0"/>
                <a:cs typeface="Arial" panose="020B0604020202020204" pitchFamily="34" charset="0"/>
              </a:rPr>
              <a:t>. ~10 EUR</a:t>
            </a:r>
          </a:p>
          <a:p>
            <a:pPr marL="571500" indent="-571500">
              <a:buFont typeface="Arial" panose="020B0604020202020204" pitchFamily="34" charset="0"/>
              <a:buChar char="•"/>
            </a:pPr>
            <a:endParaRPr lang="lt-LT" sz="20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lt-LT" sz="2000" dirty="0">
                <a:latin typeface="Arial" panose="020B0604020202020204" pitchFamily="34" charset="0"/>
                <a:cs typeface="Arial" panose="020B0604020202020204" pitchFamily="34" charset="0"/>
              </a:rPr>
              <a:t>Tokiu atveju </a:t>
            </a:r>
            <a:r>
              <a:rPr lang="lt-LT" sz="2000" b="1" dirty="0">
                <a:latin typeface="Arial" panose="020B0604020202020204" pitchFamily="34" charset="0"/>
                <a:cs typeface="Arial" panose="020B0604020202020204" pitchFamily="34" charset="0"/>
              </a:rPr>
              <a:t>nedarbo kaina virš 2 mlrd. per metus</a:t>
            </a:r>
            <a:r>
              <a:rPr lang="lt-LT" sz="2000" dirty="0">
                <a:latin typeface="Arial" panose="020B0604020202020204" pitchFamily="34" charset="0"/>
                <a:cs typeface="Arial" panose="020B0604020202020204" pitchFamily="34" charset="0"/>
              </a:rPr>
              <a:t>:</a:t>
            </a:r>
          </a:p>
          <a:p>
            <a:pPr marL="1028600" lvl="1" indent="-571500">
              <a:buFont typeface="Arial" panose="020B0604020202020204" pitchFamily="34" charset="0"/>
              <a:buChar char="•"/>
            </a:pPr>
            <a:r>
              <a:rPr lang="lt-LT" sz="1600" dirty="0">
                <a:latin typeface="Arial" panose="020B0604020202020204" pitchFamily="34" charset="0"/>
                <a:cs typeface="Arial" panose="020B0604020202020204" pitchFamily="34" charset="0"/>
              </a:rPr>
              <a:t>100 tūkst. x 10 EUR = 1 mln. EUR per valandą</a:t>
            </a:r>
          </a:p>
          <a:p>
            <a:pPr marL="1028600" lvl="1" indent="-571500">
              <a:buFont typeface="Arial" panose="020B0604020202020204" pitchFamily="34" charset="0"/>
              <a:buChar char="•"/>
            </a:pPr>
            <a:r>
              <a:rPr lang="lt-LT" sz="1600" dirty="0">
                <a:latin typeface="Arial" panose="020B0604020202020204" pitchFamily="34" charset="0"/>
                <a:cs typeface="Arial" panose="020B0604020202020204" pitchFamily="34" charset="0"/>
              </a:rPr>
              <a:t>1 mln. x  8 val. = 8 mln. per darbo dieną</a:t>
            </a:r>
          </a:p>
          <a:p>
            <a:pPr marL="1028600" lvl="1" indent="-571500">
              <a:buFont typeface="Arial" panose="020B0604020202020204" pitchFamily="34" charset="0"/>
              <a:buChar char="•"/>
            </a:pPr>
            <a:r>
              <a:rPr lang="lt-LT" sz="1600" dirty="0">
                <a:latin typeface="Arial" panose="020B0604020202020204" pitchFamily="34" charset="0"/>
                <a:cs typeface="Arial" panose="020B0604020202020204" pitchFamily="34" charset="0"/>
              </a:rPr>
              <a:t>8 mln. x 252 </a:t>
            </a:r>
            <a:r>
              <a:rPr lang="lt-LT" sz="1600" dirty="0" err="1">
                <a:latin typeface="Arial" panose="020B0604020202020204" pitchFamily="34" charset="0"/>
                <a:cs typeface="Arial" panose="020B0604020202020204" pitchFamily="34" charset="0"/>
              </a:rPr>
              <a:t>d.d</a:t>
            </a:r>
            <a:r>
              <a:rPr lang="lt-LT" sz="1600" dirty="0">
                <a:latin typeface="Arial" panose="020B0604020202020204" pitchFamily="34" charset="0"/>
                <a:cs typeface="Arial" panose="020B0604020202020204" pitchFamily="34" charset="0"/>
              </a:rPr>
              <a:t>. = 2,016 mlrd. EUR per metus</a:t>
            </a:r>
          </a:p>
          <a:p>
            <a:pPr marL="571500" indent="-571500">
              <a:buFont typeface="Arial" panose="020B0604020202020204" pitchFamily="34" charset="0"/>
              <a:buChar char="•"/>
            </a:pPr>
            <a:endParaRPr lang="lt-L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6169164"/>
      </p:ext>
    </p:extLst>
  </p:cSld>
  <p:clrMapOvr>
    <a:masterClrMapping/>
  </p:clrMapOvr>
</p:sld>
</file>

<file path=ppt/theme/theme1.xml><?xml version="1.0" encoding="utf-8"?>
<a:theme xmlns:a="http://schemas.openxmlformats.org/drawingml/2006/main" name="Office tema">
  <a:themeElements>
    <a:clrScheme name="Šablonas 01">
      <a:dk1>
        <a:srgbClr val="000000"/>
      </a:dk1>
      <a:lt1>
        <a:sysClr val="window" lastClr="FFFFFF"/>
      </a:lt1>
      <a:dk2>
        <a:srgbClr val="B5B5B5"/>
      </a:dk2>
      <a:lt2>
        <a:srgbClr val="F2F2F2"/>
      </a:lt2>
      <a:accent1>
        <a:srgbClr val="2052A0"/>
      </a:accent1>
      <a:accent2>
        <a:srgbClr val="229678"/>
      </a:accent2>
      <a:accent3>
        <a:srgbClr val="327374"/>
      </a:accent3>
      <a:accent4>
        <a:srgbClr val="1F3B50"/>
      </a:accent4>
      <a:accent5>
        <a:srgbClr val="6E7283"/>
      </a:accent5>
      <a:accent6>
        <a:srgbClr val="ACB6B5"/>
      </a:accent6>
      <a:hlink>
        <a:srgbClr val="2052A0"/>
      </a:hlink>
      <a:folHlink>
        <a:srgbClr val="3F3F3F"/>
      </a:folHlink>
    </a:clrScheme>
    <a:fontScheme name="Prabangus">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ng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3179</TotalTime>
  <Words>771</Words>
  <Application>Microsoft Office PowerPoint</Application>
  <PresentationFormat>On-screen Show (16:9)</PresentationFormat>
  <Paragraphs>121</Paragraphs>
  <Slides>25</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Open Sans</vt:lpstr>
      <vt:lpstr>Trebuchet MS</vt:lpstr>
      <vt:lpstr>Office tema</vt:lpstr>
      <vt:lpstr>PowerPoint Presentation</vt:lpstr>
      <vt:lpstr>PRIEMONĖS SUVEIKĖ</vt:lpstr>
      <vt:lpstr>PowerPoint Presentation</vt:lpstr>
      <vt:lpstr>PowerPoint Presentation</vt:lpstr>
      <vt:lpstr>PowerPoint Presentation</vt:lpstr>
      <vt:lpstr>PowerPoint Presentation</vt:lpstr>
      <vt:lpstr>NEDARBAS YRA PER BRANGUS</vt:lpstr>
      <vt:lpstr>PowerPoint Presentation</vt:lpstr>
      <vt:lpstr>PowerPoint Presentation</vt:lpstr>
      <vt:lpstr>SPRENDIMAI</vt:lpstr>
      <vt:lpstr>PowerPoint Presentation</vt:lpstr>
      <vt:lpstr>PowerPoint Presentation</vt:lpstr>
      <vt:lpstr>PowerPoint Presentation</vt:lpstr>
      <vt:lpstr>UŽIMTUMO RĖMIMO REFORMA</vt:lpstr>
      <vt:lpstr>PowerPoint Presentation</vt:lpstr>
      <vt:lpstr>PowerPoint Presentation</vt:lpstr>
      <vt:lpstr>PowerPoint Presentation</vt:lpstr>
      <vt:lpstr>PowerPoint Presentation</vt:lpstr>
      <vt:lpstr>ATEITIS: REIKIA PASITEMTI</vt:lpstr>
      <vt:lpstr>PowerPoint Presentation</vt:lpstr>
      <vt:lpstr>PowerPoint Presentation</vt:lpstr>
      <vt:lpstr>PowerPoint Presentation</vt:lpstr>
      <vt:lpstr>PowerPoint Presentation</vt:lpstr>
      <vt:lpstr>KĄ DAROME?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pristatymas</dc:title>
  <dc:creator>Vytautas Šilinskas</dc:creator>
  <cp:lastModifiedBy>Daiva</cp:lastModifiedBy>
  <cp:revision>237</cp:revision>
  <cp:lastPrinted>2021-09-15T08:45:36Z</cp:lastPrinted>
  <dcterms:created xsi:type="dcterms:W3CDTF">2018-02-01T08:00:04Z</dcterms:created>
  <dcterms:modified xsi:type="dcterms:W3CDTF">2021-09-15T09:38:25Z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