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72" r:id="rId2"/>
  </p:sldMasterIdLst>
  <p:notesMasterIdLst>
    <p:notesMasterId r:id="rId11"/>
  </p:notesMasterIdLst>
  <p:sldIdLst>
    <p:sldId id="988" r:id="rId3"/>
    <p:sldId id="757" r:id="rId4"/>
    <p:sldId id="783" r:id="rId5"/>
    <p:sldId id="1087" r:id="rId6"/>
    <p:sldId id="1042" r:id="rId7"/>
    <p:sldId id="1043" r:id="rId8"/>
    <p:sldId id="782" r:id="rId9"/>
    <p:sldId id="287" r:id="rId10"/>
  </p:sldIdLst>
  <p:sldSz cx="12192000" cy="6858000"/>
  <p:notesSz cx="6797675" cy="9928225"/>
  <p:embeddedFontLst>
    <p:embeddedFont>
      <p:font typeface="Calibri" panose="020F0502020204030204" pitchFamily="34" charset="0"/>
      <p:regular r:id="rId12"/>
      <p:bold r:id="rId12"/>
      <p:italic r:id="rId12"/>
      <p:boldItalic r:id="rId12"/>
    </p:embeddedFont>
    <p:embeddedFont>
      <p:font typeface="Calibri Light" panose="020F0302020204030204" pitchFamily="34" charset="0"/>
      <p:regular r:id="rId12"/>
      <p:italic r:id="rId12"/>
    </p:embeddedFont>
    <p:embeddedFont>
      <p:font typeface="Lato Bold" panose="020B0604020202020204" charset="-70"/>
      <p:bold r:id="rId13"/>
    </p:embeddedFont>
    <p:embeddedFont>
      <p:font typeface="Trebuchet MS" panose="020B0603020202020204" pitchFamily="34" charset="0"/>
      <p:regular r:id="rId12"/>
      <p:bold r:id="rId12"/>
      <p:italic r:id="rId12"/>
      <p:boldItalic r:id="rId12"/>
    </p:embeddedFont>
  </p:embeddedFontLst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19" userDrawn="1">
          <p15:clr>
            <a:srgbClr val="A4A3A4"/>
          </p15:clr>
        </p15:guide>
        <p15:guide id="3" pos="7333" userDrawn="1">
          <p15:clr>
            <a:srgbClr val="A4A3A4"/>
          </p15:clr>
        </p15:guide>
        <p15:guide id="5" orient="horz" pos="3612" userDrawn="1">
          <p15:clr>
            <a:srgbClr val="A4A3A4"/>
          </p15:clr>
        </p15:guide>
        <p15:guide id="7" orient="horz" pos="2750" userDrawn="1">
          <p15:clr>
            <a:srgbClr val="A4A3A4"/>
          </p15:clr>
        </p15:guide>
        <p15:guide id="8" orient="horz" pos="1049" userDrawn="1">
          <p15:clr>
            <a:srgbClr val="A4A3A4"/>
          </p15:clr>
        </p15:guide>
        <p15:guide id="9" orient="horz" pos="1684" userDrawn="1">
          <p15:clr>
            <a:srgbClr val="A4A3A4"/>
          </p15:clr>
        </p15:guide>
        <p15:guide id="10" orient="horz" pos="436" userDrawn="1">
          <p15:clr>
            <a:srgbClr val="A4A3A4"/>
          </p15:clr>
        </p15:guide>
        <p15:guide id="11" pos="5201" userDrawn="1">
          <p15:clr>
            <a:srgbClr val="A4A3A4"/>
          </p15:clr>
        </p15:guide>
        <p15:guide id="12" pos="574" userDrawn="1">
          <p15:clr>
            <a:srgbClr val="A4A3A4"/>
          </p15:clr>
        </p15:guide>
        <p15:guide id="13" pos="3182" userDrawn="1">
          <p15:clr>
            <a:srgbClr val="A4A3A4"/>
          </p15:clr>
        </p15:guide>
        <p15:guide id="14" pos="4906" userDrawn="1">
          <p15:clr>
            <a:srgbClr val="A4A3A4"/>
          </p15:clr>
        </p15:guide>
        <p15:guide id="15" orient="horz" pos="30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ta Gladkauskienė" initials="AG" lastIdx="27" clrIdx="0">
    <p:extLst>
      <p:ext uri="{19B8F6BF-5375-455C-9EA6-DF929625EA0E}">
        <p15:presenceInfo xmlns:p15="http://schemas.microsoft.com/office/powerpoint/2012/main" userId="S::asta.gladkauskiene@vipa.lt::6a7c6582-258e-46a0-9106-81709ae8edc3" providerId="AD"/>
      </p:ext>
    </p:extLst>
  </p:cmAuthor>
  <p:cmAuthor id="2" name="Lina Galatiltė" initials="LG" lastIdx="12" clrIdx="1">
    <p:extLst>
      <p:ext uri="{19B8F6BF-5375-455C-9EA6-DF929625EA0E}">
        <p15:presenceInfo xmlns:p15="http://schemas.microsoft.com/office/powerpoint/2012/main" userId="S::lina.galatilte@inkagency.lt::00444d61-6e68-4fad-a8ab-935aecd81576" providerId="AD"/>
      </p:ext>
    </p:extLst>
  </p:cmAuthor>
  <p:cmAuthor id="3" name="Žilvinas Kačiuška" initials="ŽK" lastIdx="21" clrIdx="2">
    <p:extLst>
      <p:ext uri="{19B8F6BF-5375-455C-9EA6-DF929625EA0E}">
        <p15:presenceInfo xmlns:p15="http://schemas.microsoft.com/office/powerpoint/2012/main" userId="S::zilvinas.kaciuska@vipa.lt::2656f2fa-cf1c-4f09-8722-a33f0b299100" providerId="AD"/>
      </p:ext>
    </p:extLst>
  </p:cmAuthor>
  <p:cmAuthor id="4" name="Justinas Bučys" initials="JB" lastIdx="1" clrIdx="3">
    <p:extLst>
      <p:ext uri="{19B8F6BF-5375-455C-9EA6-DF929625EA0E}">
        <p15:presenceInfo xmlns:p15="http://schemas.microsoft.com/office/powerpoint/2012/main" userId="S::justinas.bucys@vipa.lt::1cda5ebc-7525-4f74-bffd-5634e12c1d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4F"/>
    <a:srgbClr val="E0E9EC"/>
    <a:srgbClr val="DEE8EB"/>
    <a:srgbClr val="FFFFFF"/>
    <a:srgbClr val="768692"/>
    <a:srgbClr val="BFD1D7"/>
    <a:srgbClr val="778894"/>
    <a:srgbClr val="005573"/>
    <a:srgbClr val="003F4E"/>
    <a:srgbClr val="043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5226" autoAdjust="0"/>
  </p:normalViewPr>
  <p:slideViewPr>
    <p:cSldViewPr snapToGrid="0">
      <p:cViewPr varScale="1">
        <p:scale>
          <a:sx n="111" d="100"/>
          <a:sy n="111" d="100"/>
        </p:scale>
        <p:origin x="366" y="102"/>
      </p:cViewPr>
      <p:guideLst>
        <p:guide pos="619"/>
        <p:guide pos="7333"/>
        <p:guide orient="horz" pos="3612"/>
        <p:guide orient="horz" pos="2750"/>
        <p:guide orient="horz" pos="1049"/>
        <p:guide orient="horz" pos="1684"/>
        <p:guide orient="horz" pos="436"/>
        <p:guide pos="5201"/>
        <p:guide pos="574"/>
        <p:guide pos="3182"/>
        <p:guide pos="4906"/>
        <p:guide orient="horz" pos="3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NUL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44A14-0890-42CA-9D52-FAFC5655C7E9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B913F-59ED-4A92-841D-22B94D169453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8953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EF89F-E669-4564-86F5-CB224F983DE2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28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EF89F-E669-4564-86F5-CB224F983DE2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205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0B913F-59ED-4A92-841D-22B94D169453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t-L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70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EF89F-E669-4564-86F5-CB224F983DE2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381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EF89F-E669-4564-86F5-CB224F983DE2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462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EF89F-E669-4564-86F5-CB224F983DE2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261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B913F-59ED-4A92-841D-22B94D169453}" type="slidenum">
              <a:rPr lang="lt-LT" smtClean="0"/>
              <a:t>8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6416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44BD-677C-46F0-B02B-3784E2443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244E2-B8AB-4AB9-BF34-CFB3CDF5C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E9A08-22EE-40FC-89BE-32FB73EA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1059-1A96-4874-A25B-A9CEB1A3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F9818-E91E-40CA-82D9-90E61936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1523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D8B70-0248-4B34-B690-AE3B78E4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F474F-F706-46CC-8240-E0DF4C1CF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B93BC-C785-412A-A317-A7256840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60AAC-EB0F-44B9-804B-0ED5EDA7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35310-C511-4E52-859E-A649AEC4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6414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36B53-AD8B-43CB-998D-A491BCE6A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46882-8EFE-4020-A714-F12C70092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E367E-AA6E-424E-936F-321CF575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828F-509A-4B29-B7C7-B9A4EF6FA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13AA0-4D24-464B-A544-2698AD3D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77631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44BD-677C-46F0-B02B-3784E2443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244E2-B8AB-4AB9-BF34-CFB3CDF5C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E9A08-22EE-40FC-89BE-32FB73EA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1059-1A96-4874-A25B-A9CEB1A3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F9818-E91E-40CA-82D9-90E61936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93778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F0D5A-9876-447D-BE76-4D92D348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8B62A-5CDC-47E7-876F-B7F09D1E5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E9BF1-A6E2-4501-A9F2-69ABF6D6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02D43-EAEC-4BE8-8C90-9CF19E89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476DC-DBCB-4C08-A09D-F43ED8D8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9889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CF566-D2E8-4857-A873-0F6A8A1A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321AB-E5AC-4D61-A27D-C9C11DBB0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5978E-E882-4CD1-8189-B21EC151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1EB4C-FE35-4D2D-A4A9-1375CF74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8E7BD-21B9-4E79-B9B0-DF0E9ACD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72498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5DD0-4F5D-4B47-AAA9-C119B344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14973-9910-40B5-B0A9-6FE92DF84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0AE27-1EDD-4548-BC43-B187C4258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49479"/>
            <a:ext cx="5181600" cy="435133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1E715-3CC2-4D61-A0FC-57C22D60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505DB-A593-4113-8801-509BE17F1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CF198-EB2D-4658-B9DC-07DED636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5200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78272-A217-45BF-96B8-51B24AA02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7D100-C982-47A0-AF2E-997664137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0D2FB-7A65-4FDC-B37A-87E36406B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4BA2D-B131-4B68-9D69-91FCFAD4C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CC45E1-B99E-47D6-B82C-1C679E2AC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7D1AE0-DA80-47A6-8C1D-47696080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69A30-49BB-4FB2-B995-05CF02827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CE8D3-2522-4321-97FF-50BB7D10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18264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B9B6-804A-4CA3-A76B-5C6D6FB3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2DCE4-CA2C-4F5B-BD9D-62F12AA1D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1811A-A5CB-4D89-89BF-06EFFCB7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D96B6-2148-43A7-A81B-E41F0EDB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7561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7D0E9-3FD1-4FF4-93AF-0CA3F471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80DC8-5044-4538-A300-123DD3A9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EC64-C0F4-4677-9AE7-BCEF0B1CB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7349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CCF4-C00C-4720-84F0-95C886F7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1D0DB-C8EB-4CF8-98FC-C6B406121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CC513-81D3-4A2D-BF3A-BCBE99B2C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0B517-7CEF-40A6-99AA-E62C0EB7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E57BF-A7AF-4097-844D-465A14FD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4E911-2FD8-4269-B2A5-D7DBB703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30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F0D5A-9876-447D-BE76-4D92D348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8B62A-5CDC-47E7-876F-B7F09D1E5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E9BF1-A6E2-4501-A9F2-69ABF6D6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02D43-EAEC-4BE8-8C90-9CF19E89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476DC-DBCB-4C08-A09D-F43ED8D8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39739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2A71-DE34-4172-A4BE-E8058367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C1B2B-FB79-453C-9A7A-26D92CB7A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6A0A8-F478-4164-8E36-2AB41ADCF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8EA59-F927-4F09-B1D1-29BA5ED6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0E48A-6EC9-48B6-888C-17B3A065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82D93-AF37-426B-BB06-71B1664B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9739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D8B70-0248-4B34-B690-AE3B78E4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F474F-F706-46CC-8240-E0DF4C1CF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B93BC-C785-412A-A317-A7256840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60AAC-EB0F-44B9-804B-0ED5EDA7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35310-C511-4E52-859E-A649AEC4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41934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36B53-AD8B-43CB-998D-A491BCE6A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46882-8EFE-4020-A714-F12C70092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E367E-AA6E-424E-936F-321CF575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828F-509A-4B29-B7C7-B9A4EF6FA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13AA0-4D24-464B-A544-2698AD3D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525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CF566-D2E8-4857-A873-0F6A8A1A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321AB-E5AC-4D61-A27D-C9C11DBB0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5978E-E882-4CD1-8189-B21EC151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1EB4C-FE35-4D2D-A4A9-1375CF74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8E7BD-21B9-4E79-B9B0-DF0E9ACD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3699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5DD0-4F5D-4B47-AAA9-C119B344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14973-9910-40B5-B0A9-6FE92DF84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0AE27-1EDD-4548-BC43-B187C4258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49479"/>
            <a:ext cx="5181600" cy="435133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1E715-3CC2-4D61-A0FC-57C22D60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505DB-A593-4113-8801-509BE17F1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CF198-EB2D-4658-B9DC-07DED636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2063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78272-A217-45BF-96B8-51B24AA02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7D100-C982-47A0-AF2E-997664137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0D2FB-7A65-4FDC-B37A-87E36406B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4BA2D-B131-4B68-9D69-91FCFAD4C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CC45E1-B99E-47D6-B82C-1C679E2AC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7D1AE0-DA80-47A6-8C1D-47696080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69A30-49BB-4FB2-B995-05CF02827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CE8D3-2522-4321-97FF-50BB7D10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9411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B9B6-804A-4CA3-A76B-5C6D6FB3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2DCE4-CA2C-4F5B-BD9D-62F12AA1D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1811A-A5CB-4D89-89BF-06EFFCB7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D96B6-2148-43A7-A81B-E41F0EDB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1275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7D0E9-3FD1-4FF4-93AF-0CA3F471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80DC8-5044-4538-A300-123DD3A9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EC64-C0F4-4677-9AE7-BCEF0B1CB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3841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CCF4-C00C-4720-84F0-95C886F7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1D0DB-C8EB-4CF8-98FC-C6B406121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CC513-81D3-4A2D-BF3A-BCBE99B2C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0B517-7CEF-40A6-99AA-E62C0EB7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E57BF-A7AF-4097-844D-465A14FD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4E911-2FD8-4269-B2A5-D7DBB703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5664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2A71-DE34-4172-A4BE-E8058367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C1B2B-FB79-453C-9A7A-26D92CB7A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6A0A8-F478-4164-8E36-2AB41ADCF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8EA59-F927-4F09-B1D1-29BA5ED6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0E48A-6EC9-48B6-888C-17B3A065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82D93-AF37-426B-BB06-71B1664B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524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14C6D8-CC02-491A-99BC-DCE6C68B7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1FCAF-73DF-474D-A195-593CC8951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F800F-A984-437E-A83B-BCE4A697B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0F9C-2291-444F-A960-D486395CFCF0}" type="datetimeFigureOut">
              <a:rPr lang="lt-LT" smtClean="0"/>
              <a:t>2022-01-24</a:t>
            </a:fld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2012-305C-495C-9368-AFDA96F4D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FCBF-9291-4DD6-A7C4-178A7C975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53B4-85FB-49B5-A0F5-5E8B522F40D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4634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14C6D8-CC02-491A-99BC-DCE6C68B7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1FCAF-73DF-474D-A195-593CC8951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F800F-A984-437E-A83B-BCE4A697B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0F9C-2291-444F-A960-D486395CFCF0}" type="datetimeFigureOut">
              <a:rPr lang="lt-LT" smtClean="0"/>
              <a:t>2022-01-24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2012-305C-495C-9368-AFDA96F4D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FCBF-9291-4DD6-A7C4-178A7C975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53B4-85FB-49B5-A0F5-5E8B522F40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46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e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image" Target="../media/image7.sv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enata.adomaviciene@vipa.lt" TargetMode="External"/><Relationship Id="rId5" Type="http://schemas.openxmlformats.org/officeDocument/2006/relationships/hyperlink" Target="mailto:justinas.bucys@vipa.lt" TargetMode="Externa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0">
            <a:extLst>
              <a:ext uri="{FF2B5EF4-FFF2-40B4-BE49-F238E27FC236}">
                <a16:creationId xmlns:a16="http://schemas.microsoft.com/office/drawing/2014/main" id="{F72BC993-0E7F-4E4C-A69C-628D079C7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59" y="5178666"/>
            <a:ext cx="93165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lt-LT" altLang="lt-LT" sz="4800" b="1" dirty="0">
                <a:solidFill>
                  <a:srgbClr val="003F4F"/>
                </a:solidFill>
                <a:latin typeface="Trebuchet MS" panose="020B0603020202020204" pitchFamily="34" charset="0"/>
              </a:rPr>
              <a:t>Plėtra    Finansai    Inovacijos</a:t>
            </a:r>
            <a:endParaRPr lang="lt-LT" altLang="lt-LT" sz="4800" b="1" dirty="0">
              <a:solidFill>
                <a:srgbClr val="003F4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7918B3-A6A0-C443-95E8-EA9C082CB20B}"/>
              </a:ext>
            </a:extLst>
          </p:cNvPr>
          <p:cNvSpPr/>
          <p:nvPr/>
        </p:nvSpPr>
        <p:spPr>
          <a:xfrm>
            <a:off x="2884841" y="5178666"/>
            <a:ext cx="91441" cy="73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rgbClr val="319296"/>
              </a:solidFill>
            </a:endParaRPr>
          </a:p>
        </p:txBody>
      </p:sp>
      <p:pic>
        <p:nvPicPr>
          <p:cNvPr id="8" name="Picture 2" descr="Pagrindinis - Viešųjų investicijų plėtros agentura">
            <a:extLst>
              <a:ext uri="{FF2B5EF4-FFF2-40B4-BE49-F238E27FC236}">
                <a16:creationId xmlns:a16="http://schemas.microsoft.com/office/drawing/2014/main" id="{CAD55799-B9A8-C84E-9C22-CCEAF1D65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959" y="940670"/>
            <a:ext cx="3237890" cy="107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9FF572-DCC8-EC41-9C5F-2871EF9AD99D}"/>
              </a:ext>
            </a:extLst>
          </p:cNvPr>
          <p:cNvSpPr/>
          <p:nvPr/>
        </p:nvSpPr>
        <p:spPr>
          <a:xfrm>
            <a:off x="5981113" y="5178666"/>
            <a:ext cx="91441" cy="73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rgbClr val="31929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0C384F-DF75-457B-984E-A77D3B62B5A9}"/>
              </a:ext>
            </a:extLst>
          </p:cNvPr>
          <p:cNvSpPr txBox="1"/>
          <p:nvPr/>
        </p:nvSpPr>
        <p:spPr>
          <a:xfrm>
            <a:off x="564021" y="3347157"/>
            <a:ext cx="559749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/>
            <a:r>
              <a:rPr lang="lt-LT" sz="2800" b="1" dirty="0">
                <a:latin typeface="Trebuchet MS" panose="020B0603020202020204" pitchFamily="34" charset="0"/>
              </a:rPr>
              <a:t>Atmintinė T</a:t>
            </a:r>
            <a:r>
              <a:rPr lang="pt-BR" sz="2800" b="1" dirty="0">
                <a:latin typeface="Trebuchet MS" panose="020B0603020202020204" pitchFamily="34" charset="0"/>
              </a:rPr>
              <a:t>rijų jūrų iniciatyvos investicini</a:t>
            </a:r>
            <a:r>
              <a:rPr lang="lt-LT" sz="2800" b="1" dirty="0">
                <a:latin typeface="Trebuchet MS" panose="020B0603020202020204" pitchFamily="34" charset="0"/>
              </a:rPr>
              <a:t>o</a:t>
            </a:r>
            <a:r>
              <a:rPr lang="pt-BR" sz="2800" b="1" dirty="0">
                <a:latin typeface="Trebuchet MS" panose="020B0603020202020204" pitchFamily="34" charset="0"/>
              </a:rPr>
              <a:t> fond</a:t>
            </a:r>
            <a:r>
              <a:rPr lang="lt-LT" sz="2800" b="1" dirty="0">
                <a:latin typeface="Trebuchet MS" panose="020B0603020202020204" pitchFamily="34" charset="0"/>
              </a:rPr>
              <a:t>o potencialiems pareiškėjams</a:t>
            </a:r>
            <a:endParaRPr lang="pt-BR" sz="28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76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>
            <a:extLst>
              <a:ext uri="{FF2B5EF4-FFF2-40B4-BE49-F238E27FC236}">
                <a16:creationId xmlns:a16="http://schemas.microsoft.com/office/drawing/2014/main" id="{ABE9C129-3ADA-40F4-B673-35A8AD11E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54755"/>
          </a:xfrm>
          <a:prstGeom prst="rect">
            <a:avLst/>
          </a:prstGeom>
          <a:solidFill>
            <a:srgbClr val="DBE3E9">
              <a:alpha val="7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srgbClr val="BBCBD0"/>
              </a:solidFill>
              <a:latin typeface="Trebuchet MS" panose="020B0603020202020204" pitchFamily="34" charset="0"/>
            </a:endParaRPr>
          </a:p>
        </p:txBody>
      </p:sp>
      <p:sp>
        <p:nvSpPr>
          <p:cNvPr id="1256" name="Pavadinimas 1">
            <a:extLst>
              <a:ext uri="{FF2B5EF4-FFF2-40B4-BE49-F238E27FC236}">
                <a16:creationId xmlns:a16="http://schemas.microsoft.com/office/drawing/2014/main" id="{6566DF1A-36A8-4AF1-9393-3A32CC6F22C4}"/>
              </a:ext>
            </a:extLst>
          </p:cNvPr>
          <p:cNvSpPr txBox="1">
            <a:spLocks/>
          </p:cNvSpPr>
          <p:nvPr/>
        </p:nvSpPr>
        <p:spPr>
          <a:xfrm>
            <a:off x="740165" y="122899"/>
            <a:ext cx="8155285" cy="85290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 cap="none" spc="0">
                <a:ln w="0"/>
                <a:solidFill>
                  <a:srgbClr val="003F4F"/>
                </a:solidFill>
                <a:effectLst/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pPr algn="ctr"/>
            <a:r>
              <a:rPr lang="lt-LT" sz="3200" b="1" dirty="0">
                <a:latin typeface="Trebuchet MS" panose="020B0603020202020204" pitchFamily="34" charset="0"/>
              </a:rPr>
              <a:t>Trijų jūrų </a:t>
            </a:r>
            <a:r>
              <a:rPr lang="lt-LT" sz="3200" dirty="0"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iniciatyvos investicinis fondas</a:t>
            </a:r>
            <a:endParaRPr lang="en-US" sz="3200" dirty="0">
              <a:solidFill>
                <a:srgbClr val="698092"/>
              </a:solidFill>
              <a:latin typeface="Trebuchet MS" panose="020B0603020202020204" pitchFamily="34" charset="0"/>
            </a:endParaRPr>
          </a:p>
        </p:txBody>
      </p:sp>
      <p:pic>
        <p:nvPicPr>
          <p:cNvPr id="3" name="Paveikslėlis 2">
            <a:extLst>
              <a:ext uri="{FF2B5EF4-FFF2-40B4-BE49-F238E27FC236}">
                <a16:creationId xmlns:a16="http://schemas.microsoft.com/office/drawing/2014/main" id="{6D09AF24-6448-48ED-9C0E-594A14A5F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77" y="1306100"/>
            <a:ext cx="4841388" cy="435343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8479E22-DD22-4A33-8927-B9AFDBD4209B}"/>
              </a:ext>
            </a:extLst>
          </p:cNvPr>
          <p:cNvSpPr txBox="1"/>
          <p:nvPr/>
        </p:nvSpPr>
        <p:spPr>
          <a:xfrm>
            <a:off x="5702710" y="1306100"/>
            <a:ext cx="617465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57200"/>
            <a:r>
              <a:rPr lang="lt-LT" sz="1600" b="1" dirty="0">
                <a:solidFill>
                  <a:srgbClr val="003F4F"/>
                </a:solidFill>
                <a:latin typeface="Trebuchet MS" panose="020B0603020202020204" pitchFamily="34" charset="0"/>
              </a:rPr>
              <a:t>Trijų jūrų iniciatyva </a:t>
            </a:r>
            <a:r>
              <a:rPr 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(</a:t>
            </a:r>
            <a:r>
              <a:rPr lang="en-US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3SI)</a:t>
            </a:r>
            <a:r>
              <a:rPr 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 – tai šalių vadovų lygmens politinė bendradarbiavimo platforma, įkurta 2015 metais. </a:t>
            </a:r>
          </a:p>
          <a:p>
            <a:pPr algn="just" defTabSz="457200"/>
            <a:endParaRPr lang="lt-LT" sz="1600" dirty="0">
              <a:solidFill>
                <a:srgbClr val="003F4F"/>
              </a:solidFill>
              <a:latin typeface="Trebuchet MS" panose="020B0603020202020204" pitchFamily="34" charset="0"/>
            </a:endParaRPr>
          </a:p>
          <a:p>
            <a:pPr algn="just" defTabSz="457200"/>
            <a:r>
              <a:rPr 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Joje dalyvauja 12 ES šalių, išsidėsčiusių tarp Adrijos, Baltijos ir Juodosios jūros: Austrija, Bulgarija, Kroatija, Čekija, Estija, Latvija, Lietuva, Lenkija, Rumunija, Slovakija, Slovėnija, Vengrija. </a:t>
            </a:r>
          </a:p>
          <a:p>
            <a:pPr algn="just" defTabSz="457200"/>
            <a:endParaRPr lang="lt-LT" sz="1600" dirty="0">
              <a:solidFill>
                <a:srgbClr val="003F4F"/>
              </a:solidFill>
              <a:latin typeface="Trebuchet MS" panose="020B0603020202020204" pitchFamily="34" charset="0"/>
            </a:endParaRPr>
          </a:p>
          <a:p>
            <a:pPr algn="just" defTabSz="457200"/>
            <a:r>
              <a:rPr 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JAV, Vokietija ir Europos Komisija yra 3SI strateginės partnerės.</a:t>
            </a:r>
          </a:p>
          <a:p>
            <a:pPr algn="just" defTabSz="457200"/>
            <a:endParaRPr lang="en-US" sz="1600" dirty="0">
              <a:solidFill>
                <a:srgbClr val="003F4F"/>
              </a:solidFill>
              <a:latin typeface="Trebuchet MS" panose="020B0603020202020204" pitchFamily="34" charset="0"/>
            </a:endParaRPr>
          </a:p>
          <a:p>
            <a:pPr algn="just" defTabSz="457200"/>
            <a:r>
              <a:rPr lang="lt-LT" sz="1600" b="1" dirty="0">
                <a:solidFill>
                  <a:srgbClr val="003F4F"/>
                </a:solidFill>
                <a:latin typeface="Trebuchet MS" panose="020B0603020202020204" pitchFamily="34" charset="0"/>
              </a:rPr>
              <a:t>Trijų jūrų iniciatyvos investicinio fondo </a:t>
            </a:r>
            <a:r>
              <a:rPr 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(3SIIF) įsteigto 2019 m. tikslas – investuoti į transporto, energetikos ir skaitmeninę infrastruktūrą 3SI šalyse ir padėti įveikti atskirų ES regionų vystymosi skirtumus.</a:t>
            </a:r>
            <a:endParaRPr lang="en-US" altLang="ko-KR" sz="1600" dirty="0">
              <a:solidFill>
                <a:srgbClr val="003F4F"/>
              </a:solidFill>
              <a:latin typeface="Trebuchet MS" panose="020B0603020202020204" pitchFamily="34" charset="0"/>
              <a:ea typeface="맑은 고딕" panose="020B0503020000020004" pitchFamily="34" charset="-127"/>
            </a:endParaRPr>
          </a:p>
          <a:p>
            <a:pPr algn="just" defTabSz="457200"/>
            <a:endParaRPr lang="lt-LT" sz="1600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401722-89D6-4EC3-98A3-30B3D5E85823}"/>
              </a:ext>
            </a:extLst>
          </p:cNvPr>
          <p:cNvSpPr txBox="1"/>
          <p:nvPr/>
        </p:nvSpPr>
        <p:spPr>
          <a:xfrm>
            <a:off x="625348" y="6035114"/>
            <a:ext cx="107489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57200"/>
            <a:r>
              <a:rPr 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Svarbus 3SIIF vaidmuo – papildyti ir sustiprinti atskirų 3SI šalių kapitalo panaudojimą ir ES finansines priemones</a:t>
            </a:r>
          </a:p>
        </p:txBody>
      </p:sp>
      <p:sp>
        <p:nvSpPr>
          <p:cNvPr id="26" name="Rectangle 77">
            <a:extLst>
              <a:ext uri="{FF2B5EF4-FFF2-40B4-BE49-F238E27FC236}">
                <a16:creationId xmlns:a16="http://schemas.microsoft.com/office/drawing/2014/main" id="{5E3BB078-FF78-48A5-AFAA-9C768F3D717D}"/>
              </a:ext>
            </a:extLst>
          </p:cNvPr>
          <p:cNvSpPr/>
          <p:nvPr/>
        </p:nvSpPr>
        <p:spPr>
          <a:xfrm>
            <a:off x="899488" y="274244"/>
            <a:ext cx="61755" cy="550217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0482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283">
            <a:extLst>
              <a:ext uri="{FF2B5EF4-FFF2-40B4-BE49-F238E27FC236}">
                <a16:creationId xmlns:a16="http://schemas.microsoft.com/office/drawing/2014/main" id="{BEA20818-FD00-4261-8592-5B241B0BE0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30698" y="3620872"/>
            <a:ext cx="1582027" cy="1586559"/>
          </a:xfrm>
          <a:prstGeom prst="ellipse">
            <a:avLst/>
          </a:prstGeom>
          <a:solidFill>
            <a:srgbClr val="BFD1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Oval 283">
            <a:extLst>
              <a:ext uri="{FF2B5EF4-FFF2-40B4-BE49-F238E27FC236}">
                <a16:creationId xmlns:a16="http://schemas.microsoft.com/office/drawing/2014/main" id="{F858498A-1786-4ED6-A7BB-60FFB2002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01648" y="3645772"/>
            <a:ext cx="1587712" cy="1592260"/>
          </a:xfrm>
          <a:prstGeom prst="ellipse">
            <a:avLst/>
          </a:prstGeom>
          <a:solidFill>
            <a:srgbClr val="BFD1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Oval 283">
            <a:extLst>
              <a:ext uri="{FF2B5EF4-FFF2-40B4-BE49-F238E27FC236}">
                <a16:creationId xmlns:a16="http://schemas.microsoft.com/office/drawing/2014/main" id="{E85E6DDF-2842-4816-919E-858111C438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2795" y="3645771"/>
            <a:ext cx="1582027" cy="1586559"/>
          </a:xfrm>
          <a:prstGeom prst="ellipse">
            <a:avLst/>
          </a:prstGeom>
          <a:solidFill>
            <a:srgbClr val="BFD1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5C87314-0017-43AB-9220-B8C03EF0AB2C}"/>
              </a:ext>
            </a:extLst>
          </p:cNvPr>
          <p:cNvSpPr/>
          <p:nvPr/>
        </p:nvSpPr>
        <p:spPr>
          <a:xfrm>
            <a:off x="7365206" y="1"/>
            <a:ext cx="4826793" cy="6857999"/>
          </a:xfrm>
          <a:prstGeom prst="rect">
            <a:avLst/>
          </a:prstGeom>
          <a:solidFill>
            <a:srgbClr val="BFD1D7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lt-L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C29153-84AB-411F-BA67-07525C50A37A}"/>
              </a:ext>
            </a:extLst>
          </p:cNvPr>
          <p:cNvSpPr/>
          <p:nvPr/>
        </p:nvSpPr>
        <p:spPr>
          <a:xfrm>
            <a:off x="317501" y="5402480"/>
            <a:ext cx="6824206" cy="45719"/>
          </a:xfrm>
          <a:prstGeom prst="roundRect">
            <a:avLst/>
          </a:prstGeom>
          <a:solidFill>
            <a:srgbClr val="DEE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lt-L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4" name="Rectangle 326">
            <a:extLst>
              <a:ext uri="{FF2B5EF4-FFF2-40B4-BE49-F238E27FC236}">
                <a16:creationId xmlns:a16="http://schemas.microsoft.com/office/drawing/2014/main" id="{A831AD82-6761-4321-A809-9A3F21899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225" y="4604315"/>
            <a:ext cx="9953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lt-LT" altLang="lt-LT" sz="1400" b="1" dirty="0">
                <a:solidFill>
                  <a:srgbClr val="003F4F"/>
                </a:solidFill>
                <a:latin typeface="Trebuchet MS" panose="020B0603020202020204" pitchFamily="34" charset="0"/>
              </a:rPr>
              <a:t>Transportas</a:t>
            </a:r>
            <a:endParaRPr lang="lt-LT" altLang="lt-LT" sz="1200" b="1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E618B98-4405-4902-BF36-FF54BB865FB7}"/>
              </a:ext>
            </a:extLst>
          </p:cNvPr>
          <p:cNvGrpSpPr/>
          <p:nvPr/>
        </p:nvGrpSpPr>
        <p:grpSpPr>
          <a:xfrm>
            <a:off x="7796690" y="2256404"/>
            <a:ext cx="384572" cy="383381"/>
            <a:chOff x="8505826" y="2259014"/>
            <a:chExt cx="512763" cy="511175"/>
          </a:xfrm>
        </p:grpSpPr>
        <p:sp>
          <p:nvSpPr>
            <p:cNvPr id="625" name="Freeform 373">
              <a:extLst>
                <a:ext uri="{FF2B5EF4-FFF2-40B4-BE49-F238E27FC236}">
                  <a16:creationId xmlns:a16="http://schemas.microsoft.com/office/drawing/2014/main" id="{BCBBC6A9-2045-47EF-AD2C-12622EF35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5826" y="2259014"/>
              <a:ext cx="512763" cy="511175"/>
            </a:xfrm>
            <a:custGeom>
              <a:avLst/>
              <a:gdLst>
                <a:gd name="T0" fmla="*/ 11 w 335"/>
                <a:gd name="T1" fmla="*/ 167 h 334"/>
                <a:gd name="T2" fmla="*/ 0 w 335"/>
                <a:gd name="T3" fmla="*/ 167 h 334"/>
                <a:gd name="T4" fmla="*/ 49 w 335"/>
                <a:gd name="T5" fmla="*/ 285 h 334"/>
                <a:gd name="T6" fmla="*/ 167 w 335"/>
                <a:gd name="T7" fmla="*/ 334 h 334"/>
                <a:gd name="T8" fmla="*/ 286 w 335"/>
                <a:gd name="T9" fmla="*/ 285 h 334"/>
                <a:gd name="T10" fmla="*/ 335 w 335"/>
                <a:gd name="T11" fmla="*/ 167 h 334"/>
                <a:gd name="T12" fmla="*/ 286 w 335"/>
                <a:gd name="T13" fmla="*/ 49 h 334"/>
                <a:gd name="T14" fmla="*/ 167 w 335"/>
                <a:gd name="T15" fmla="*/ 0 h 334"/>
                <a:gd name="T16" fmla="*/ 49 w 335"/>
                <a:gd name="T17" fmla="*/ 49 h 334"/>
                <a:gd name="T18" fmla="*/ 0 w 335"/>
                <a:gd name="T19" fmla="*/ 167 h 334"/>
                <a:gd name="T20" fmla="*/ 11 w 335"/>
                <a:gd name="T21" fmla="*/ 167 h 334"/>
                <a:gd name="T22" fmla="*/ 23 w 335"/>
                <a:gd name="T23" fmla="*/ 167 h 334"/>
                <a:gd name="T24" fmla="*/ 65 w 335"/>
                <a:gd name="T25" fmla="*/ 65 h 334"/>
                <a:gd name="T26" fmla="*/ 167 w 335"/>
                <a:gd name="T27" fmla="*/ 22 h 334"/>
                <a:gd name="T28" fmla="*/ 270 w 335"/>
                <a:gd name="T29" fmla="*/ 65 h 334"/>
                <a:gd name="T30" fmla="*/ 312 w 335"/>
                <a:gd name="T31" fmla="*/ 167 h 334"/>
                <a:gd name="T32" fmla="*/ 270 w 335"/>
                <a:gd name="T33" fmla="*/ 269 h 334"/>
                <a:gd name="T34" fmla="*/ 167 w 335"/>
                <a:gd name="T35" fmla="*/ 312 h 334"/>
                <a:gd name="T36" fmla="*/ 65 w 335"/>
                <a:gd name="T37" fmla="*/ 269 h 334"/>
                <a:gd name="T38" fmla="*/ 23 w 335"/>
                <a:gd name="T39" fmla="*/ 167 h 334"/>
                <a:gd name="T40" fmla="*/ 11 w 335"/>
                <a:gd name="T41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5" h="334">
                  <a:moveTo>
                    <a:pt x="11" y="167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0" y="213"/>
                    <a:pt x="19" y="255"/>
                    <a:pt x="49" y="285"/>
                  </a:cubicBezTo>
                  <a:cubicBezTo>
                    <a:pt x="79" y="316"/>
                    <a:pt x="121" y="334"/>
                    <a:pt x="167" y="334"/>
                  </a:cubicBezTo>
                  <a:cubicBezTo>
                    <a:pt x="214" y="334"/>
                    <a:pt x="256" y="316"/>
                    <a:pt x="286" y="285"/>
                  </a:cubicBezTo>
                  <a:cubicBezTo>
                    <a:pt x="316" y="255"/>
                    <a:pt x="335" y="213"/>
                    <a:pt x="335" y="167"/>
                  </a:cubicBezTo>
                  <a:cubicBezTo>
                    <a:pt x="335" y="121"/>
                    <a:pt x="316" y="79"/>
                    <a:pt x="286" y="49"/>
                  </a:cubicBezTo>
                  <a:cubicBezTo>
                    <a:pt x="256" y="18"/>
                    <a:pt x="214" y="0"/>
                    <a:pt x="167" y="0"/>
                  </a:cubicBezTo>
                  <a:cubicBezTo>
                    <a:pt x="121" y="0"/>
                    <a:pt x="79" y="18"/>
                    <a:pt x="49" y="49"/>
                  </a:cubicBezTo>
                  <a:cubicBezTo>
                    <a:pt x="19" y="79"/>
                    <a:pt x="0" y="121"/>
                    <a:pt x="0" y="167"/>
                  </a:cubicBezTo>
                  <a:cubicBezTo>
                    <a:pt x="11" y="167"/>
                    <a:pt x="11" y="167"/>
                    <a:pt x="11" y="167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23" y="127"/>
                    <a:pt x="39" y="91"/>
                    <a:pt x="65" y="65"/>
                  </a:cubicBezTo>
                  <a:cubicBezTo>
                    <a:pt x="91" y="39"/>
                    <a:pt x="127" y="22"/>
                    <a:pt x="167" y="22"/>
                  </a:cubicBezTo>
                  <a:cubicBezTo>
                    <a:pt x="207" y="22"/>
                    <a:pt x="244" y="39"/>
                    <a:pt x="270" y="65"/>
                  </a:cubicBezTo>
                  <a:cubicBezTo>
                    <a:pt x="296" y="91"/>
                    <a:pt x="312" y="127"/>
                    <a:pt x="312" y="167"/>
                  </a:cubicBezTo>
                  <a:cubicBezTo>
                    <a:pt x="312" y="207"/>
                    <a:pt x="296" y="243"/>
                    <a:pt x="270" y="269"/>
                  </a:cubicBezTo>
                  <a:cubicBezTo>
                    <a:pt x="244" y="296"/>
                    <a:pt x="207" y="312"/>
                    <a:pt x="167" y="312"/>
                  </a:cubicBezTo>
                  <a:cubicBezTo>
                    <a:pt x="127" y="312"/>
                    <a:pt x="91" y="296"/>
                    <a:pt x="65" y="269"/>
                  </a:cubicBezTo>
                  <a:cubicBezTo>
                    <a:pt x="39" y="243"/>
                    <a:pt x="23" y="207"/>
                    <a:pt x="23" y="167"/>
                  </a:cubicBezTo>
                  <a:lnTo>
                    <a:pt x="11" y="167"/>
                  </a:lnTo>
                  <a:close/>
                </a:path>
              </a:pathLst>
            </a:custGeom>
            <a:solidFill>
              <a:srgbClr val="003F4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lt-LT" sz="1350">
                <a:solidFill>
                  <a:srgbClr val="003F4F"/>
                </a:solidFill>
                <a:latin typeface="Calibri" panose="020F0502020204030204"/>
              </a:endParaRPr>
            </a:p>
          </p:txBody>
        </p:sp>
        <p:sp>
          <p:nvSpPr>
            <p:cNvPr id="626" name="Oval 374">
              <a:extLst>
                <a:ext uri="{FF2B5EF4-FFF2-40B4-BE49-F238E27FC236}">
                  <a16:creationId xmlns:a16="http://schemas.microsoft.com/office/drawing/2014/main" id="{AC43E386-4B4D-4116-8A35-245C92166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7614" y="2270126"/>
              <a:ext cx="165100" cy="165100"/>
            </a:xfrm>
            <a:prstGeom prst="ellipse">
              <a:avLst/>
            </a:prstGeom>
            <a:solidFill>
              <a:srgbClr val="003F4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lt-LT" sz="1350">
                <a:solidFill>
                  <a:srgbClr val="003F4F"/>
                </a:solidFill>
                <a:latin typeface="Calibri" panose="020F0502020204030204"/>
              </a:endParaRPr>
            </a:p>
          </p:txBody>
        </p:sp>
      </p:grpSp>
      <p:sp>
        <p:nvSpPr>
          <p:cNvPr id="634" name="Rectangle 391">
            <a:extLst>
              <a:ext uri="{FF2B5EF4-FFF2-40B4-BE49-F238E27FC236}">
                <a16:creationId xmlns:a16="http://schemas.microsoft.com/office/drawing/2014/main" id="{E75C0D11-AD02-4B4B-B671-AD63C2927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7182" y="2157519"/>
            <a:ext cx="313683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lt-LT" altLang="lt-LT" sz="1600" b="1" dirty="0">
                <a:solidFill>
                  <a:srgbClr val="003F4F"/>
                </a:solidFill>
                <a:latin typeface="Trebuchet MS" panose="020B0603020202020204" pitchFamily="34" charset="0"/>
              </a:rPr>
              <a:t>kapitalą</a:t>
            </a:r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 (akcijos) – rizikos kapitalo investicijos</a:t>
            </a:r>
            <a:endParaRPr lang="lt-LT" altLang="lt-LT" sz="3200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638" name="Freeform 489">
            <a:extLst>
              <a:ext uri="{FF2B5EF4-FFF2-40B4-BE49-F238E27FC236}">
                <a16:creationId xmlns:a16="http://schemas.microsoft.com/office/drawing/2014/main" id="{32A022DE-137C-4D81-9A6E-E9F12777740D}"/>
              </a:ext>
            </a:extLst>
          </p:cNvPr>
          <p:cNvSpPr>
            <a:spLocks/>
          </p:cNvSpPr>
          <p:nvPr/>
        </p:nvSpPr>
        <p:spPr bwMode="auto">
          <a:xfrm>
            <a:off x="7808597" y="3025509"/>
            <a:ext cx="2153841" cy="4763"/>
          </a:xfrm>
          <a:custGeom>
            <a:avLst/>
            <a:gdLst>
              <a:gd name="T0" fmla="*/ 0 w 1809"/>
              <a:gd name="T1" fmla="*/ 4 h 4"/>
              <a:gd name="T2" fmla="*/ 1809 w 1809"/>
              <a:gd name="T3" fmla="*/ 4 h 4"/>
              <a:gd name="T4" fmla="*/ 1809 w 1809"/>
              <a:gd name="T5" fmla="*/ 0 h 4"/>
              <a:gd name="T6" fmla="*/ 0 w 180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9" h="4">
                <a:moveTo>
                  <a:pt x="0" y="4"/>
                </a:moveTo>
                <a:lnTo>
                  <a:pt x="1809" y="4"/>
                </a:lnTo>
                <a:lnTo>
                  <a:pt x="1809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639" name="Freeform 491">
            <a:extLst>
              <a:ext uri="{FF2B5EF4-FFF2-40B4-BE49-F238E27FC236}">
                <a16:creationId xmlns:a16="http://schemas.microsoft.com/office/drawing/2014/main" id="{650161FF-F93A-4379-97FE-459B35540B58}"/>
              </a:ext>
            </a:extLst>
          </p:cNvPr>
          <p:cNvSpPr>
            <a:spLocks/>
          </p:cNvSpPr>
          <p:nvPr/>
        </p:nvSpPr>
        <p:spPr bwMode="auto">
          <a:xfrm>
            <a:off x="7808597" y="3797034"/>
            <a:ext cx="2153841" cy="4763"/>
          </a:xfrm>
          <a:custGeom>
            <a:avLst/>
            <a:gdLst>
              <a:gd name="T0" fmla="*/ 0 w 1809"/>
              <a:gd name="T1" fmla="*/ 4 h 4"/>
              <a:gd name="T2" fmla="*/ 1809 w 1809"/>
              <a:gd name="T3" fmla="*/ 4 h 4"/>
              <a:gd name="T4" fmla="*/ 1809 w 1809"/>
              <a:gd name="T5" fmla="*/ 0 h 4"/>
              <a:gd name="T6" fmla="*/ 0 w 180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9" h="4">
                <a:moveTo>
                  <a:pt x="0" y="4"/>
                </a:moveTo>
                <a:lnTo>
                  <a:pt x="1809" y="4"/>
                </a:lnTo>
                <a:lnTo>
                  <a:pt x="1809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67" name="Rectangle 391">
            <a:extLst>
              <a:ext uri="{FF2B5EF4-FFF2-40B4-BE49-F238E27FC236}">
                <a16:creationId xmlns:a16="http://schemas.microsoft.com/office/drawing/2014/main" id="{0F85D480-F4B2-4D07-ABA5-044CE5651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8101" y="3509665"/>
            <a:ext cx="310591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lt-LT" altLang="lt-LT" sz="1600" b="1" dirty="0">
                <a:solidFill>
                  <a:srgbClr val="003F4F"/>
                </a:solidFill>
                <a:latin typeface="Trebuchet MS" panose="020B0603020202020204" pitchFamily="34" charset="0"/>
              </a:rPr>
              <a:t>kvazi-kapitalą, </a:t>
            </a:r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pvz.:</a:t>
            </a:r>
          </a:p>
          <a:p>
            <a:pPr marL="171450" indent="-171450" defTabSz="685800">
              <a:buFontTx/>
              <a:buChar char="-"/>
            </a:pPr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privilegijuotosios akcijos</a:t>
            </a:r>
          </a:p>
          <a:p>
            <a:pPr marL="171450" indent="-171450" defTabSz="685800">
              <a:buFontTx/>
              <a:buChar char="-"/>
            </a:pPr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konvertuojamosios obligacijos</a:t>
            </a:r>
          </a:p>
          <a:p>
            <a:pPr marL="171450" indent="-171450" defTabSz="685800">
              <a:buFontTx/>
              <a:buChar char="-"/>
            </a:pPr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akcininko paskolos ar pan.)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1C4C1FB-E06C-4F6D-BAD5-E39ECB2397B0}"/>
              </a:ext>
            </a:extLst>
          </p:cNvPr>
          <p:cNvSpPr txBox="1"/>
          <p:nvPr/>
        </p:nvSpPr>
        <p:spPr>
          <a:xfrm>
            <a:off x="606905" y="3139302"/>
            <a:ext cx="48284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ts val="2400"/>
              </a:lnSpc>
            </a:pPr>
            <a:r>
              <a:rPr lang="lt-LT" sz="2400" b="1" dirty="0">
                <a:solidFill>
                  <a:srgbClr val="003F4F"/>
                </a:solidFill>
                <a:latin typeface="Trebuchet MS" panose="020B0603020202020204" pitchFamily="34" charset="0"/>
              </a:rPr>
              <a:t>Investavimo kryptys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8CE223-4678-461B-829D-32B59AF92992}"/>
              </a:ext>
            </a:extLst>
          </p:cNvPr>
          <p:cNvSpPr/>
          <p:nvPr/>
        </p:nvSpPr>
        <p:spPr>
          <a:xfrm>
            <a:off x="439874" y="3164205"/>
            <a:ext cx="61755" cy="550217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lt-L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Rectangle 326">
            <a:extLst>
              <a:ext uri="{FF2B5EF4-FFF2-40B4-BE49-F238E27FC236}">
                <a16:creationId xmlns:a16="http://schemas.microsoft.com/office/drawing/2014/main" id="{16866021-B658-4F60-93F7-3986A05F0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390" y="4541183"/>
            <a:ext cx="9989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lt-LT" altLang="lt-LT" sz="1400" b="1" dirty="0">
                <a:solidFill>
                  <a:srgbClr val="003F4F"/>
                </a:solidFill>
                <a:latin typeface="Trebuchet MS" panose="020B0603020202020204" pitchFamily="34" charset="0"/>
              </a:rPr>
              <a:t>Energetikos</a:t>
            </a:r>
            <a:r>
              <a:rPr lang="lt-LT" altLang="lt-LT" sz="1200" b="1" dirty="0">
                <a:solidFill>
                  <a:srgbClr val="003F4F"/>
                </a:solidFill>
                <a:latin typeface="Trebuchet MS" panose="020B0603020202020204" pitchFamily="34" charset="0"/>
              </a:rPr>
              <a:t> infrastruktūra</a:t>
            </a:r>
          </a:p>
        </p:txBody>
      </p:sp>
      <p:sp>
        <p:nvSpPr>
          <p:cNvPr id="61" name="Rectangle 326">
            <a:extLst>
              <a:ext uri="{FF2B5EF4-FFF2-40B4-BE49-F238E27FC236}">
                <a16:creationId xmlns:a16="http://schemas.microsoft.com/office/drawing/2014/main" id="{ED023FEE-526E-43FC-9FCF-1F8B3963B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2102" y="4588074"/>
            <a:ext cx="11632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lt-LT" altLang="lt-LT" sz="1400" b="1" dirty="0">
                <a:solidFill>
                  <a:srgbClr val="003F4F"/>
                </a:solidFill>
                <a:latin typeface="Trebuchet MS" panose="020B0603020202020204" pitchFamily="34" charset="0"/>
              </a:rPr>
              <a:t>Skaitmeni-</a:t>
            </a:r>
          </a:p>
          <a:p>
            <a:pPr algn="ctr" defTabSz="685800"/>
            <a:r>
              <a:rPr lang="lt-LT" altLang="lt-LT" sz="1400" b="1" dirty="0">
                <a:solidFill>
                  <a:srgbClr val="003F4F"/>
                </a:solidFill>
                <a:latin typeface="Trebuchet MS" panose="020B0603020202020204" pitchFamily="34" charset="0"/>
              </a:rPr>
              <a:t>zavimas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C2B9708-5FC2-4956-AC87-B6C515FAAFD1}"/>
              </a:ext>
            </a:extLst>
          </p:cNvPr>
          <p:cNvGrpSpPr/>
          <p:nvPr/>
        </p:nvGrpSpPr>
        <p:grpSpPr>
          <a:xfrm>
            <a:off x="7796690" y="3470496"/>
            <a:ext cx="384572" cy="383381"/>
            <a:chOff x="8505826" y="2259014"/>
            <a:chExt cx="512763" cy="511175"/>
          </a:xfrm>
        </p:grpSpPr>
        <p:sp>
          <p:nvSpPr>
            <p:cNvPr id="65" name="Freeform 373">
              <a:extLst>
                <a:ext uri="{FF2B5EF4-FFF2-40B4-BE49-F238E27FC236}">
                  <a16:creationId xmlns:a16="http://schemas.microsoft.com/office/drawing/2014/main" id="{83343AD7-86E9-455B-99A3-829315B59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5826" y="2259014"/>
              <a:ext cx="512763" cy="511175"/>
            </a:xfrm>
            <a:custGeom>
              <a:avLst/>
              <a:gdLst>
                <a:gd name="T0" fmla="*/ 11 w 335"/>
                <a:gd name="T1" fmla="*/ 167 h 334"/>
                <a:gd name="T2" fmla="*/ 0 w 335"/>
                <a:gd name="T3" fmla="*/ 167 h 334"/>
                <a:gd name="T4" fmla="*/ 49 w 335"/>
                <a:gd name="T5" fmla="*/ 285 h 334"/>
                <a:gd name="T6" fmla="*/ 167 w 335"/>
                <a:gd name="T7" fmla="*/ 334 h 334"/>
                <a:gd name="T8" fmla="*/ 286 w 335"/>
                <a:gd name="T9" fmla="*/ 285 h 334"/>
                <a:gd name="T10" fmla="*/ 335 w 335"/>
                <a:gd name="T11" fmla="*/ 167 h 334"/>
                <a:gd name="T12" fmla="*/ 286 w 335"/>
                <a:gd name="T13" fmla="*/ 49 h 334"/>
                <a:gd name="T14" fmla="*/ 167 w 335"/>
                <a:gd name="T15" fmla="*/ 0 h 334"/>
                <a:gd name="T16" fmla="*/ 49 w 335"/>
                <a:gd name="T17" fmla="*/ 49 h 334"/>
                <a:gd name="T18" fmla="*/ 0 w 335"/>
                <a:gd name="T19" fmla="*/ 167 h 334"/>
                <a:gd name="T20" fmla="*/ 11 w 335"/>
                <a:gd name="T21" fmla="*/ 167 h 334"/>
                <a:gd name="T22" fmla="*/ 23 w 335"/>
                <a:gd name="T23" fmla="*/ 167 h 334"/>
                <a:gd name="T24" fmla="*/ 65 w 335"/>
                <a:gd name="T25" fmla="*/ 65 h 334"/>
                <a:gd name="T26" fmla="*/ 167 w 335"/>
                <a:gd name="T27" fmla="*/ 22 h 334"/>
                <a:gd name="T28" fmla="*/ 270 w 335"/>
                <a:gd name="T29" fmla="*/ 65 h 334"/>
                <a:gd name="T30" fmla="*/ 312 w 335"/>
                <a:gd name="T31" fmla="*/ 167 h 334"/>
                <a:gd name="T32" fmla="*/ 270 w 335"/>
                <a:gd name="T33" fmla="*/ 269 h 334"/>
                <a:gd name="T34" fmla="*/ 167 w 335"/>
                <a:gd name="T35" fmla="*/ 312 h 334"/>
                <a:gd name="T36" fmla="*/ 65 w 335"/>
                <a:gd name="T37" fmla="*/ 269 h 334"/>
                <a:gd name="T38" fmla="*/ 23 w 335"/>
                <a:gd name="T39" fmla="*/ 167 h 334"/>
                <a:gd name="T40" fmla="*/ 11 w 335"/>
                <a:gd name="T41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5" h="334">
                  <a:moveTo>
                    <a:pt x="11" y="167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0" y="213"/>
                    <a:pt x="19" y="255"/>
                    <a:pt x="49" y="285"/>
                  </a:cubicBezTo>
                  <a:cubicBezTo>
                    <a:pt x="79" y="316"/>
                    <a:pt x="121" y="334"/>
                    <a:pt x="167" y="334"/>
                  </a:cubicBezTo>
                  <a:cubicBezTo>
                    <a:pt x="214" y="334"/>
                    <a:pt x="256" y="316"/>
                    <a:pt x="286" y="285"/>
                  </a:cubicBezTo>
                  <a:cubicBezTo>
                    <a:pt x="316" y="255"/>
                    <a:pt x="335" y="213"/>
                    <a:pt x="335" y="167"/>
                  </a:cubicBezTo>
                  <a:cubicBezTo>
                    <a:pt x="335" y="121"/>
                    <a:pt x="316" y="79"/>
                    <a:pt x="286" y="49"/>
                  </a:cubicBezTo>
                  <a:cubicBezTo>
                    <a:pt x="256" y="18"/>
                    <a:pt x="214" y="0"/>
                    <a:pt x="167" y="0"/>
                  </a:cubicBezTo>
                  <a:cubicBezTo>
                    <a:pt x="121" y="0"/>
                    <a:pt x="79" y="18"/>
                    <a:pt x="49" y="49"/>
                  </a:cubicBezTo>
                  <a:cubicBezTo>
                    <a:pt x="19" y="79"/>
                    <a:pt x="0" y="121"/>
                    <a:pt x="0" y="167"/>
                  </a:cubicBezTo>
                  <a:cubicBezTo>
                    <a:pt x="11" y="167"/>
                    <a:pt x="11" y="167"/>
                    <a:pt x="11" y="167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23" y="127"/>
                    <a:pt x="39" y="91"/>
                    <a:pt x="65" y="65"/>
                  </a:cubicBezTo>
                  <a:cubicBezTo>
                    <a:pt x="91" y="39"/>
                    <a:pt x="127" y="22"/>
                    <a:pt x="167" y="22"/>
                  </a:cubicBezTo>
                  <a:cubicBezTo>
                    <a:pt x="207" y="22"/>
                    <a:pt x="244" y="39"/>
                    <a:pt x="270" y="65"/>
                  </a:cubicBezTo>
                  <a:cubicBezTo>
                    <a:pt x="296" y="91"/>
                    <a:pt x="312" y="127"/>
                    <a:pt x="312" y="167"/>
                  </a:cubicBezTo>
                  <a:cubicBezTo>
                    <a:pt x="312" y="207"/>
                    <a:pt x="296" y="243"/>
                    <a:pt x="270" y="269"/>
                  </a:cubicBezTo>
                  <a:cubicBezTo>
                    <a:pt x="244" y="296"/>
                    <a:pt x="207" y="312"/>
                    <a:pt x="167" y="312"/>
                  </a:cubicBezTo>
                  <a:cubicBezTo>
                    <a:pt x="127" y="312"/>
                    <a:pt x="91" y="296"/>
                    <a:pt x="65" y="269"/>
                  </a:cubicBezTo>
                  <a:cubicBezTo>
                    <a:pt x="39" y="243"/>
                    <a:pt x="23" y="207"/>
                    <a:pt x="23" y="167"/>
                  </a:cubicBezTo>
                  <a:lnTo>
                    <a:pt x="11" y="167"/>
                  </a:lnTo>
                  <a:close/>
                </a:path>
              </a:pathLst>
            </a:custGeom>
            <a:solidFill>
              <a:srgbClr val="003F4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lt-LT" sz="1350">
                <a:solidFill>
                  <a:srgbClr val="003F4F"/>
                </a:solidFill>
                <a:latin typeface="Calibri" panose="020F0502020204030204"/>
              </a:endParaRPr>
            </a:p>
          </p:txBody>
        </p:sp>
        <p:sp>
          <p:nvSpPr>
            <p:cNvPr id="66" name="Oval 374">
              <a:extLst>
                <a:ext uri="{FF2B5EF4-FFF2-40B4-BE49-F238E27FC236}">
                  <a16:creationId xmlns:a16="http://schemas.microsoft.com/office/drawing/2014/main" id="{10A23835-73CA-49B7-9F6E-C3AEBFF31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7614" y="2270126"/>
              <a:ext cx="165100" cy="165100"/>
            </a:xfrm>
            <a:prstGeom prst="ellipse">
              <a:avLst/>
            </a:prstGeom>
            <a:solidFill>
              <a:srgbClr val="003F4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lt-LT" sz="1350">
                <a:solidFill>
                  <a:srgbClr val="003F4F"/>
                </a:solidFill>
                <a:latin typeface="Calibri" panose="020F0502020204030204"/>
              </a:endParaRPr>
            </a:p>
          </p:txBody>
        </p: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66FE1E6-BD4B-47B1-82C4-1D5B834D2C78}"/>
              </a:ext>
            </a:extLst>
          </p:cNvPr>
          <p:cNvCxnSpPr>
            <a:cxnSpLocks/>
          </p:cNvCxnSpPr>
          <p:nvPr/>
        </p:nvCxnSpPr>
        <p:spPr>
          <a:xfrm flipH="1">
            <a:off x="7690724" y="3195850"/>
            <a:ext cx="3729751" cy="0"/>
          </a:xfrm>
          <a:prstGeom prst="line">
            <a:avLst/>
          </a:prstGeom>
          <a:ln w="12700">
            <a:solidFill>
              <a:srgbClr val="BFD1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B92EF99F-9669-4FA1-8F71-3E65FACC6724}"/>
              </a:ext>
            </a:extLst>
          </p:cNvPr>
          <p:cNvSpPr txBox="1"/>
          <p:nvPr/>
        </p:nvSpPr>
        <p:spPr>
          <a:xfrm>
            <a:off x="783748" y="471650"/>
            <a:ext cx="5157266" cy="405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ts val="2400"/>
              </a:lnSpc>
            </a:pPr>
            <a:r>
              <a:rPr lang="lt-LT" sz="2800" b="1" dirty="0">
                <a:solidFill>
                  <a:srgbClr val="003F4F"/>
                </a:solidFill>
                <a:latin typeface="Trebuchet MS" panose="020B0603020202020204" pitchFamily="34" charset="0"/>
              </a:rPr>
              <a:t>3 jūrų fondas</a:t>
            </a:r>
            <a:endParaRPr lang="en-US" sz="2800" b="1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8871801-8663-400B-9830-D47446AF74B8}"/>
              </a:ext>
            </a:extLst>
          </p:cNvPr>
          <p:cNvSpPr/>
          <p:nvPr/>
        </p:nvSpPr>
        <p:spPr>
          <a:xfrm>
            <a:off x="610846" y="342077"/>
            <a:ext cx="61755" cy="550217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Graphic 3" descr="Fork In Road with solid fill">
            <a:extLst>
              <a:ext uri="{FF2B5EF4-FFF2-40B4-BE49-F238E27FC236}">
                <a16:creationId xmlns:a16="http://schemas.microsoft.com/office/drawing/2014/main" id="{7948B22D-6A20-4B67-AF2B-2A309D582FD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62233" y="3836694"/>
            <a:ext cx="691364" cy="69136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0208FAD-6BB1-4E4F-B327-9AC40623BEA7}"/>
              </a:ext>
            </a:extLst>
          </p:cNvPr>
          <p:cNvGrpSpPr/>
          <p:nvPr/>
        </p:nvGrpSpPr>
        <p:grpSpPr>
          <a:xfrm>
            <a:off x="3181339" y="3760961"/>
            <a:ext cx="914400" cy="914400"/>
            <a:chOff x="2157091" y="5478608"/>
            <a:chExt cx="914400" cy="914400"/>
          </a:xfrm>
        </p:grpSpPr>
        <p:pic>
          <p:nvPicPr>
            <p:cNvPr id="11" name="Graphic 10" descr="Wind Turbines with solid fill">
              <a:extLst>
                <a:ext uri="{FF2B5EF4-FFF2-40B4-BE49-F238E27FC236}">
                  <a16:creationId xmlns:a16="http://schemas.microsoft.com/office/drawing/2014/main" id="{F4E52BD2-79DD-4862-9CCB-35439CCFE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422484" y="5780150"/>
              <a:ext cx="365719" cy="365719"/>
            </a:xfrm>
            <a:prstGeom prst="rect">
              <a:avLst/>
            </a:prstGeom>
          </p:spPr>
        </p:pic>
        <p:pic>
          <p:nvPicPr>
            <p:cNvPr id="13" name="Graphic 12" descr="Recycle outline">
              <a:extLst>
                <a:ext uri="{FF2B5EF4-FFF2-40B4-BE49-F238E27FC236}">
                  <a16:creationId xmlns:a16="http://schemas.microsoft.com/office/drawing/2014/main" id="{A00F9B8C-13AB-427A-AA02-34143698A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157091" y="5478608"/>
              <a:ext cx="914400" cy="914400"/>
            </a:xfrm>
            <a:prstGeom prst="rect">
              <a:avLst/>
            </a:prstGeom>
          </p:spPr>
        </p:pic>
      </p:grpSp>
      <p:pic>
        <p:nvPicPr>
          <p:cNvPr id="16" name="Graphic 15" descr="Online Network with solid fill">
            <a:extLst>
              <a:ext uri="{FF2B5EF4-FFF2-40B4-BE49-F238E27FC236}">
                <a16:creationId xmlns:a16="http://schemas.microsoft.com/office/drawing/2014/main" id="{6E7CECD7-6F10-40A0-9D1D-03A4181FB106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97242" y="3895993"/>
            <a:ext cx="680650" cy="680650"/>
          </a:xfrm>
          <a:prstGeom prst="rect">
            <a:avLst/>
          </a:prstGeom>
        </p:spPr>
      </p:pic>
      <p:sp>
        <p:nvSpPr>
          <p:cNvPr id="80" name="TextBox 106">
            <a:extLst>
              <a:ext uri="{FF2B5EF4-FFF2-40B4-BE49-F238E27FC236}">
                <a16:creationId xmlns:a16="http://schemas.microsoft.com/office/drawing/2014/main" id="{555E3BD6-C04E-47EC-8F57-61E4BCB21E17}"/>
              </a:ext>
            </a:extLst>
          </p:cNvPr>
          <p:cNvSpPr txBox="1"/>
          <p:nvPr/>
        </p:nvSpPr>
        <p:spPr>
          <a:xfrm>
            <a:off x="7957898" y="1180288"/>
            <a:ext cx="2826914" cy="4707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lt-L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lt-LT" sz="2000" b="1" dirty="0">
                <a:solidFill>
                  <a:srgbClr val="003F4F"/>
                </a:solidFill>
                <a:latin typeface="Trebuchet MS" panose="020B0603020202020204" pitchFamily="34" charset="0"/>
              </a:rPr>
              <a:t>Fondas investuoja į: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EA88820-1BF8-447E-AA06-1873B5F8CA33}"/>
              </a:ext>
            </a:extLst>
          </p:cNvPr>
          <p:cNvSpPr/>
          <p:nvPr/>
        </p:nvSpPr>
        <p:spPr>
          <a:xfrm>
            <a:off x="7774930" y="1286020"/>
            <a:ext cx="77690" cy="523498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t-L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lt-LT" sz="1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8E6F74D0-F5D9-47D0-95CB-6094FB2097DB}"/>
              </a:ext>
            </a:extLst>
          </p:cNvPr>
          <p:cNvSpPr/>
          <p:nvPr/>
        </p:nvSpPr>
        <p:spPr>
          <a:xfrm>
            <a:off x="863148" y="5704766"/>
            <a:ext cx="2478025" cy="889880"/>
          </a:xfrm>
          <a:prstGeom prst="roundRect">
            <a:avLst/>
          </a:prstGeom>
          <a:solidFill>
            <a:srgbClr val="DEE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lt-L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7" name="Rectangle 295">
            <a:extLst>
              <a:ext uri="{FF2B5EF4-FFF2-40B4-BE49-F238E27FC236}">
                <a16:creationId xmlns:a16="http://schemas.microsoft.com/office/drawing/2014/main" id="{68D77EA3-EA1C-451E-9781-80E22F119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459" y="5837767"/>
            <a:ext cx="2389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lt-LT" altLang="lt-LT" sz="1600" b="1" dirty="0">
                <a:solidFill>
                  <a:srgbClr val="003F4F"/>
                </a:solidFill>
                <a:latin typeface="Trebuchet MS" panose="020B0603020202020204" pitchFamily="34" charset="0"/>
              </a:rPr>
              <a:t>Plyno lauko investicijos  </a:t>
            </a:r>
            <a:r>
              <a:rPr lang="lt-LT" altLang="lt-LT" sz="1200" dirty="0">
                <a:solidFill>
                  <a:srgbClr val="003F4F"/>
                </a:solidFill>
                <a:latin typeface="Trebuchet MS" panose="020B0603020202020204" pitchFamily="34" charset="0"/>
              </a:rPr>
              <a:t>(nedidelė dalis investicijų į jau egzistuojančius projektus)</a:t>
            </a:r>
            <a:endParaRPr lang="lt-LT" altLang="lt-LT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2588D10E-2479-4D93-AB80-9CBDDFA32383}"/>
              </a:ext>
            </a:extLst>
          </p:cNvPr>
          <p:cNvSpPr/>
          <p:nvPr/>
        </p:nvSpPr>
        <p:spPr>
          <a:xfrm>
            <a:off x="4200648" y="5696642"/>
            <a:ext cx="2549480" cy="889880"/>
          </a:xfrm>
          <a:prstGeom prst="roundRect">
            <a:avLst/>
          </a:prstGeom>
          <a:solidFill>
            <a:srgbClr val="DEE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lt-L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9" name="Rectangle 295">
            <a:extLst>
              <a:ext uri="{FF2B5EF4-FFF2-40B4-BE49-F238E27FC236}">
                <a16:creationId xmlns:a16="http://schemas.microsoft.com/office/drawing/2014/main" id="{5AB70628-2303-4EE0-9ECE-7E36D128B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344" y="5799543"/>
            <a:ext cx="24780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lt-LT" altLang="lt-LT" sz="1600" b="1" dirty="0">
                <a:solidFill>
                  <a:srgbClr val="003F4F"/>
                </a:solidFill>
                <a:latin typeface="Trebuchet MS" panose="020B0603020202020204" pitchFamily="34" charset="0"/>
              </a:rPr>
              <a:t>Aukšto parengtumo projektai  </a:t>
            </a:r>
          </a:p>
          <a:p>
            <a:pPr algn="ctr" defTabSz="685800"/>
            <a:r>
              <a:rPr lang="lt-LT" altLang="lt-LT" sz="1200" dirty="0">
                <a:solidFill>
                  <a:srgbClr val="003F4F"/>
                </a:solidFill>
                <a:latin typeface="Trebuchet MS" panose="020B0603020202020204" pitchFamily="34" charset="0"/>
              </a:rPr>
              <a:t>(angl. </a:t>
            </a:r>
            <a:r>
              <a:rPr lang="lt-LT" altLang="lt-LT" sz="1200" dirty="0" err="1">
                <a:solidFill>
                  <a:srgbClr val="003F4F"/>
                </a:solidFill>
                <a:latin typeface="Trebuchet MS" panose="020B0603020202020204" pitchFamily="34" charset="0"/>
              </a:rPr>
              <a:t>shovel</a:t>
            </a:r>
            <a:r>
              <a:rPr lang="lt-LT" altLang="lt-LT" sz="1200" dirty="0">
                <a:solidFill>
                  <a:srgbClr val="003F4F"/>
                </a:solidFill>
                <a:latin typeface="Trebuchet MS" panose="020B0603020202020204" pitchFamily="34" charset="0"/>
              </a:rPr>
              <a:t> </a:t>
            </a:r>
            <a:r>
              <a:rPr lang="lt-LT" altLang="lt-LT" sz="1200" dirty="0" err="1">
                <a:solidFill>
                  <a:srgbClr val="003F4F"/>
                </a:solidFill>
                <a:latin typeface="Trebuchet MS" panose="020B0603020202020204" pitchFamily="34" charset="0"/>
              </a:rPr>
              <a:t>ready</a:t>
            </a:r>
            <a:r>
              <a:rPr lang="lt-LT" altLang="lt-LT" sz="1200" dirty="0">
                <a:solidFill>
                  <a:srgbClr val="003F4F"/>
                </a:solidFill>
                <a:latin typeface="Trebuchet MS" panose="020B0603020202020204" pitchFamily="34" charset="0"/>
              </a:rPr>
              <a:t>)</a:t>
            </a:r>
            <a:endParaRPr lang="lt-LT" altLang="lt-LT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7CF2721-3382-4A91-8DF1-5D2F4AC2C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0" t="6064" r="13034" b="4577"/>
          <a:stretch/>
        </p:blipFill>
        <p:spPr bwMode="auto">
          <a:xfrm>
            <a:off x="617986" y="877162"/>
            <a:ext cx="2235201" cy="225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0" name="Group 69">
            <a:extLst>
              <a:ext uri="{FF2B5EF4-FFF2-40B4-BE49-F238E27FC236}">
                <a16:creationId xmlns:a16="http://schemas.microsoft.com/office/drawing/2014/main" id="{93E2C660-7815-40B8-AFBC-AADA85E9BE7B}"/>
              </a:ext>
            </a:extLst>
          </p:cNvPr>
          <p:cNvGrpSpPr/>
          <p:nvPr/>
        </p:nvGrpSpPr>
        <p:grpSpPr>
          <a:xfrm>
            <a:off x="3726766" y="999663"/>
            <a:ext cx="2578074" cy="1665327"/>
            <a:chOff x="880994" y="1477073"/>
            <a:chExt cx="3615399" cy="4937376"/>
          </a:xfrm>
          <a:noFill/>
        </p:grpSpPr>
        <p:sp>
          <p:nvSpPr>
            <p:cNvPr id="71" name="Rectangle: Rounded Corners 20">
              <a:extLst>
                <a:ext uri="{FF2B5EF4-FFF2-40B4-BE49-F238E27FC236}">
                  <a16:creationId xmlns:a16="http://schemas.microsoft.com/office/drawing/2014/main" id="{39CFD4AB-694C-471E-986D-3438C2A17365}"/>
                </a:ext>
              </a:extLst>
            </p:cNvPr>
            <p:cNvSpPr/>
            <p:nvPr/>
          </p:nvSpPr>
          <p:spPr>
            <a:xfrm>
              <a:off x="966561" y="1477073"/>
              <a:ext cx="3431706" cy="4937376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lt-LT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AAA54E3-04F9-43DE-BA78-2AF10D74568B}"/>
                </a:ext>
              </a:extLst>
            </p:cNvPr>
            <p:cNvSpPr txBox="1"/>
            <p:nvPr/>
          </p:nvSpPr>
          <p:spPr>
            <a:xfrm>
              <a:off x="1171849" y="2313291"/>
              <a:ext cx="1976415" cy="20987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lt-LT" sz="4000" b="1" dirty="0">
                  <a:solidFill>
                    <a:srgbClr val="FFFFFF"/>
                  </a:solidFill>
                  <a:latin typeface="Trebuchet MS" panose="020B0603020202020204" pitchFamily="34" charset="0"/>
                </a:rPr>
                <a:t>923</a:t>
              </a:r>
              <a:endParaRPr lang="lt-LT" sz="3600" b="1" dirty="0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940F042-49C7-4C8E-8391-0A02AB3C758A}"/>
                </a:ext>
              </a:extLst>
            </p:cNvPr>
            <p:cNvSpPr txBox="1"/>
            <p:nvPr/>
          </p:nvSpPr>
          <p:spPr>
            <a:xfrm>
              <a:off x="880994" y="1515897"/>
              <a:ext cx="3615399" cy="1003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lt-LT" sz="1600" b="1" dirty="0">
                  <a:solidFill>
                    <a:srgbClr val="FFFFFF"/>
                  </a:solidFill>
                  <a:latin typeface="Trebuchet MS" panose="020B0603020202020204" pitchFamily="34" charset="0"/>
                </a:rPr>
                <a:t>Fondo vertė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8AF216AF-9AA3-4EC4-A25C-DCF53C346282}"/>
                </a:ext>
              </a:extLst>
            </p:cNvPr>
            <p:cNvGrpSpPr/>
            <p:nvPr/>
          </p:nvGrpSpPr>
          <p:grpSpPr>
            <a:xfrm>
              <a:off x="1123941" y="4565399"/>
              <a:ext cx="2083367" cy="1556716"/>
              <a:chOff x="1123941" y="4253371"/>
              <a:chExt cx="2083367" cy="1556716"/>
            </a:xfrm>
            <a:grpFill/>
          </p:grpSpPr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3199772A-5507-4012-88ED-07E7E2BB45B1}"/>
                  </a:ext>
                </a:extLst>
              </p:cNvPr>
              <p:cNvSpPr txBox="1"/>
              <p:nvPr/>
            </p:nvSpPr>
            <p:spPr>
              <a:xfrm>
                <a:off x="2237376" y="4824778"/>
                <a:ext cx="969932" cy="98530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 defTabSz="457200">
                  <a:lnSpc>
                    <a:spcPts val="1400"/>
                  </a:lnSpc>
                </a:pPr>
                <a:r>
                  <a:rPr lang="lt-LT" sz="3200" b="1" dirty="0">
                    <a:solidFill>
                      <a:prstClr val="white"/>
                    </a:solidFill>
                    <a:latin typeface="Trebuchet MS" panose="020B0603020202020204" pitchFamily="34" charset="0"/>
                  </a:rPr>
                  <a:t>20</a:t>
                </a:r>
                <a:endParaRPr lang="lt-LT" sz="3200" b="1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417E7AFB-E743-4AE7-836A-B74B5E140F7C}"/>
                  </a:ext>
                </a:extLst>
              </p:cNvPr>
              <p:cNvSpPr txBox="1"/>
              <p:nvPr/>
            </p:nvSpPr>
            <p:spPr>
              <a:xfrm>
                <a:off x="1123941" y="4253371"/>
                <a:ext cx="1661533" cy="136874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defTabSz="457200"/>
                <a:r>
                  <a:rPr lang="lt-LT" sz="1200" dirty="0">
                    <a:solidFill>
                      <a:prstClr val="white"/>
                    </a:solidFill>
                    <a:latin typeface="Trebuchet MS" panose="020B0603020202020204" pitchFamily="34" charset="0"/>
                  </a:rPr>
                  <a:t>Lietuvos investicija</a:t>
                </a:r>
              </a:p>
            </p:txBody>
          </p: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A2D0322-A681-4F9A-AAA6-5D68C1EEE3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167" y="4289861"/>
              <a:ext cx="2933133" cy="0"/>
            </a:xfrm>
            <a:prstGeom prst="line">
              <a:avLst/>
            </a:prstGeom>
            <a:grpFill/>
            <a:ln w="952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92ADAFFC-DECE-4280-9913-6F8805C52E57}"/>
              </a:ext>
            </a:extLst>
          </p:cNvPr>
          <p:cNvSpPr txBox="1"/>
          <p:nvPr/>
        </p:nvSpPr>
        <p:spPr>
          <a:xfrm>
            <a:off x="5259709" y="1398311"/>
            <a:ext cx="995006" cy="45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400"/>
              </a:lnSpc>
            </a:pPr>
            <a:r>
              <a:rPr lang="lt-LT" sz="1600" b="1" dirty="0">
                <a:solidFill>
                  <a:prstClr val="white"/>
                </a:solidFill>
                <a:latin typeface="Trebuchet MS" panose="020B0603020202020204" pitchFamily="34" charset="0"/>
              </a:rPr>
              <a:t>mln. </a:t>
            </a:r>
          </a:p>
          <a:p>
            <a:pPr defTabSz="457200">
              <a:lnSpc>
                <a:spcPts val="1400"/>
              </a:lnSpc>
            </a:pPr>
            <a:r>
              <a:rPr lang="lt-LT" sz="1600" b="1" dirty="0">
                <a:solidFill>
                  <a:prstClr val="white"/>
                </a:solidFill>
                <a:latin typeface="Trebuchet MS" panose="020B0603020202020204" pitchFamily="34" charset="0"/>
              </a:rPr>
              <a:t>eurų</a:t>
            </a:r>
            <a:endParaRPr lang="lt-LT" sz="16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A196BA6-9EBD-4C04-8645-319C53621731}"/>
              </a:ext>
            </a:extLst>
          </p:cNvPr>
          <p:cNvSpPr txBox="1"/>
          <p:nvPr/>
        </p:nvSpPr>
        <p:spPr>
          <a:xfrm>
            <a:off x="5275105" y="2064988"/>
            <a:ext cx="910974" cy="45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400"/>
              </a:lnSpc>
            </a:pPr>
            <a:r>
              <a:rPr lang="lt-LT" sz="1600" b="1" dirty="0">
                <a:solidFill>
                  <a:prstClr val="white"/>
                </a:solidFill>
                <a:latin typeface="Trebuchet MS" panose="020B0603020202020204" pitchFamily="34" charset="0"/>
              </a:rPr>
              <a:t>mln. </a:t>
            </a:r>
          </a:p>
          <a:p>
            <a:pPr defTabSz="457200">
              <a:lnSpc>
                <a:spcPts val="1400"/>
              </a:lnSpc>
            </a:pPr>
            <a:r>
              <a:rPr lang="lt-LT" sz="1600" b="1" dirty="0">
                <a:solidFill>
                  <a:prstClr val="white"/>
                </a:solidFill>
                <a:latin typeface="Trebuchet MS" panose="020B0603020202020204" pitchFamily="34" charset="0"/>
              </a:rPr>
              <a:t>eurų</a:t>
            </a:r>
            <a:endParaRPr lang="lt-LT" sz="16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E0B2729-9C68-4690-95F8-7D401687AE94}"/>
              </a:ext>
            </a:extLst>
          </p:cNvPr>
          <p:cNvGrpSpPr/>
          <p:nvPr/>
        </p:nvGrpSpPr>
        <p:grpSpPr>
          <a:xfrm>
            <a:off x="7895083" y="5250727"/>
            <a:ext cx="384572" cy="383381"/>
            <a:chOff x="8505826" y="2259014"/>
            <a:chExt cx="512763" cy="511175"/>
          </a:xfrm>
        </p:grpSpPr>
        <p:sp>
          <p:nvSpPr>
            <p:cNvPr id="49" name="Freeform 373">
              <a:extLst>
                <a:ext uri="{FF2B5EF4-FFF2-40B4-BE49-F238E27FC236}">
                  <a16:creationId xmlns:a16="http://schemas.microsoft.com/office/drawing/2014/main" id="{440D7B69-FB1F-4060-8983-84A6D8513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5826" y="2259014"/>
              <a:ext cx="512763" cy="511175"/>
            </a:xfrm>
            <a:custGeom>
              <a:avLst/>
              <a:gdLst>
                <a:gd name="T0" fmla="*/ 11 w 335"/>
                <a:gd name="T1" fmla="*/ 167 h 334"/>
                <a:gd name="T2" fmla="*/ 0 w 335"/>
                <a:gd name="T3" fmla="*/ 167 h 334"/>
                <a:gd name="T4" fmla="*/ 49 w 335"/>
                <a:gd name="T5" fmla="*/ 285 h 334"/>
                <a:gd name="T6" fmla="*/ 167 w 335"/>
                <a:gd name="T7" fmla="*/ 334 h 334"/>
                <a:gd name="T8" fmla="*/ 286 w 335"/>
                <a:gd name="T9" fmla="*/ 285 h 334"/>
                <a:gd name="T10" fmla="*/ 335 w 335"/>
                <a:gd name="T11" fmla="*/ 167 h 334"/>
                <a:gd name="T12" fmla="*/ 286 w 335"/>
                <a:gd name="T13" fmla="*/ 49 h 334"/>
                <a:gd name="T14" fmla="*/ 167 w 335"/>
                <a:gd name="T15" fmla="*/ 0 h 334"/>
                <a:gd name="T16" fmla="*/ 49 w 335"/>
                <a:gd name="T17" fmla="*/ 49 h 334"/>
                <a:gd name="T18" fmla="*/ 0 w 335"/>
                <a:gd name="T19" fmla="*/ 167 h 334"/>
                <a:gd name="T20" fmla="*/ 11 w 335"/>
                <a:gd name="T21" fmla="*/ 167 h 334"/>
                <a:gd name="T22" fmla="*/ 23 w 335"/>
                <a:gd name="T23" fmla="*/ 167 h 334"/>
                <a:gd name="T24" fmla="*/ 65 w 335"/>
                <a:gd name="T25" fmla="*/ 65 h 334"/>
                <a:gd name="T26" fmla="*/ 167 w 335"/>
                <a:gd name="T27" fmla="*/ 22 h 334"/>
                <a:gd name="T28" fmla="*/ 270 w 335"/>
                <a:gd name="T29" fmla="*/ 65 h 334"/>
                <a:gd name="T30" fmla="*/ 312 w 335"/>
                <a:gd name="T31" fmla="*/ 167 h 334"/>
                <a:gd name="T32" fmla="*/ 270 w 335"/>
                <a:gd name="T33" fmla="*/ 269 h 334"/>
                <a:gd name="T34" fmla="*/ 167 w 335"/>
                <a:gd name="T35" fmla="*/ 312 h 334"/>
                <a:gd name="T36" fmla="*/ 65 w 335"/>
                <a:gd name="T37" fmla="*/ 269 h 334"/>
                <a:gd name="T38" fmla="*/ 23 w 335"/>
                <a:gd name="T39" fmla="*/ 167 h 334"/>
                <a:gd name="T40" fmla="*/ 11 w 335"/>
                <a:gd name="T41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5" h="334">
                  <a:moveTo>
                    <a:pt x="11" y="167"/>
                  </a:moveTo>
                  <a:cubicBezTo>
                    <a:pt x="0" y="167"/>
                    <a:pt x="0" y="167"/>
                    <a:pt x="0" y="167"/>
                  </a:cubicBezTo>
                  <a:cubicBezTo>
                    <a:pt x="0" y="213"/>
                    <a:pt x="19" y="255"/>
                    <a:pt x="49" y="285"/>
                  </a:cubicBezTo>
                  <a:cubicBezTo>
                    <a:pt x="79" y="316"/>
                    <a:pt x="121" y="334"/>
                    <a:pt x="167" y="334"/>
                  </a:cubicBezTo>
                  <a:cubicBezTo>
                    <a:pt x="214" y="334"/>
                    <a:pt x="256" y="316"/>
                    <a:pt x="286" y="285"/>
                  </a:cubicBezTo>
                  <a:cubicBezTo>
                    <a:pt x="316" y="255"/>
                    <a:pt x="335" y="213"/>
                    <a:pt x="335" y="167"/>
                  </a:cubicBezTo>
                  <a:cubicBezTo>
                    <a:pt x="335" y="121"/>
                    <a:pt x="316" y="79"/>
                    <a:pt x="286" y="49"/>
                  </a:cubicBezTo>
                  <a:cubicBezTo>
                    <a:pt x="256" y="18"/>
                    <a:pt x="214" y="0"/>
                    <a:pt x="167" y="0"/>
                  </a:cubicBezTo>
                  <a:cubicBezTo>
                    <a:pt x="121" y="0"/>
                    <a:pt x="79" y="18"/>
                    <a:pt x="49" y="49"/>
                  </a:cubicBezTo>
                  <a:cubicBezTo>
                    <a:pt x="19" y="79"/>
                    <a:pt x="0" y="121"/>
                    <a:pt x="0" y="167"/>
                  </a:cubicBezTo>
                  <a:cubicBezTo>
                    <a:pt x="11" y="167"/>
                    <a:pt x="11" y="167"/>
                    <a:pt x="11" y="167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23" y="127"/>
                    <a:pt x="39" y="91"/>
                    <a:pt x="65" y="65"/>
                  </a:cubicBezTo>
                  <a:cubicBezTo>
                    <a:pt x="91" y="39"/>
                    <a:pt x="127" y="22"/>
                    <a:pt x="167" y="22"/>
                  </a:cubicBezTo>
                  <a:cubicBezTo>
                    <a:pt x="207" y="22"/>
                    <a:pt x="244" y="39"/>
                    <a:pt x="270" y="65"/>
                  </a:cubicBezTo>
                  <a:cubicBezTo>
                    <a:pt x="296" y="91"/>
                    <a:pt x="312" y="127"/>
                    <a:pt x="312" y="167"/>
                  </a:cubicBezTo>
                  <a:cubicBezTo>
                    <a:pt x="312" y="207"/>
                    <a:pt x="296" y="243"/>
                    <a:pt x="270" y="269"/>
                  </a:cubicBezTo>
                  <a:cubicBezTo>
                    <a:pt x="244" y="296"/>
                    <a:pt x="207" y="312"/>
                    <a:pt x="167" y="312"/>
                  </a:cubicBezTo>
                  <a:cubicBezTo>
                    <a:pt x="127" y="312"/>
                    <a:pt x="91" y="296"/>
                    <a:pt x="65" y="269"/>
                  </a:cubicBezTo>
                  <a:cubicBezTo>
                    <a:pt x="39" y="243"/>
                    <a:pt x="23" y="207"/>
                    <a:pt x="23" y="167"/>
                  </a:cubicBezTo>
                  <a:lnTo>
                    <a:pt x="11" y="167"/>
                  </a:lnTo>
                  <a:close/>
                </a:path>
              </a:pathLst>
            </a:custGeom>
            <a:solidFill>
              <a:srgbClr val="003F4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lt-LT" sz="1350">
                <a:solidFill>
                  <a:srgbClr val="003F4F"/>
                </a:solidFill>
                <a:latin typeface="Calibri" panose="020F0502020204030204"/>
              </a:endParaRPr>
            </a:p>
          </p:txBody>
        </p:sp>
        <p:sp>
          <p:nvSpPr>
            <p:cNvPr id="52" name="Oval 374">
              <a:extLst>
                <a:ext uri="{FF2B5EF4-FFF2-40B4-BE49-F238E27FC236}">
                  <a16:creationId xmlns:a16="http://schemas.microsoft.com/office/drawing/2014/main" id="{F5252997-066B-4298-8676-77A2573F5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7614" y="2270126"/>
              <a:ext cx="165100" cy="165100"/>
            </a:xfrm>
            <a:prstGeom prst="ellipse">
              <a:avLst/>
            </a:prstGeom>
            <a:solidFill>
              <a:srgbClr val="003F4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lt-LT" sz="1350">
                <a:solidFill>
                  <a:srgbClr val="003F4F"/>
                </a:solidFill>
                <a:latin typeface="Calibri" panose="020F0502020204030204"/>
              </a:endParaRPr>
            </a:p>
          </p:txBody>
        </p:sp>
      </p:grpSp>
      <p:sp>
        <p:nvSpPr>
          <p:cNvPr id="53" name="Rectangle 391">
            <a:extLst>
              <a:ext uri="{FF2B5EF4-FFF2-40B4-BE49-F238E27FC236}">
                <a16:creationId xmlns:a16="http://schemas.microsoft.com/office/drawing/2014/main" id="{82147A5C-8DE1-4B8D-99C5-58CF5D6CD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6529" y="5175618"/>
            <a:ext cx="308748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Didelės vertės investicijos (&gt;30 </a:t>
            </a:r>
            <a:r>
              <a:rPr lang="lt-LT" altLang="lt-LT" sz="1600" dirty="0" err="1">
                <a:solidFill>
                  <a:srgbClr val="003F4F"/>
                </a:solidFill>
                <a:latin typeface="Trebuchet MS" panose="020B0603020202020204" pitchFamily="34" charset="0"/>
              </a:rPr>
              <a:t>mEUR</a:t>
            </a:r>
            <a:r>
              <a:rPr lang="lt-LT" altLang="lt-LT" sz="1600" dirty="0">
                <a:solidFill>
                  <a:srgbClr val="003F4F"/>
                </a:solidFill>
                <a:latin typeface="Trebuchet MS" panose="020B0603020202020204" pitchFamily="34" charset="0"/>
              </a:rPr>
              <a:t>)</a:t>
            </a:r>
            <a:endParaRPr lang="lt-LT" altLang="lt-LT" sz="3200" dirty="0">
              <a:solidFill>
                <a:srgbClr val="003F4F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1594DFA-FC93-46C6-85FE-C93A371E6BF0}"/>
              </a:ext>
            </a:extLst>
          </p:cNvPr>
          <p:cNvCxnSpPr>
            <a:cxnSpLocks/>
          </p:cNvCxnSpPr>
          <p:nvPr/>
        </p:nvCxnSpPr>
        <p:spPr>
          <a:xfrm flipH="1">
            <a:off x="7690724" y="4975705"/>
            <a:ext cx="3729751" cy="0"/>
          </a:xfrm>
          <a:prstGeom prst="line">
            <a:avLst/>
          </a:prstGeom>
          <a:ln w="12700">
            <a:solidFill>
              <a:srgbClr val="BFD1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2" descr="Pagrindinis - Viešųjų investicijų plėtros agentura">
            <a:extLst>
              <a:ext uri="{FF2B5EF4-FFF2-40B4-BE49-F238E27FC236}">
                <a16:creationId xmlns:a16="http://schemas.microsoft.com/office/drawing/2014/main" id="{743832CB-74FF-4675-A8CA-1988ECFCB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53033" y="299401"/>
            <a:ext cx="1353106" cy="45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1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91E9339F-CADB-514F-B571-D8F9D0E97D53}"/>
              </a:ext>
            </a:extLst>
          </p:cNvPr>
          <p:cNvSpPr/>
          <p:nvPr/>
        </p:nvSpPr>
        <p:spPr>
          <a:xfrm>
            <a:off x="0" y="1083052"/>
            <a:ext cx="12192001" cy="5793525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075C4FE-AE22-8242-BAC1-A6BB1CA5B7FB}"/>
              </a:ext>
            </a:extLst>
          </p:cNvPr>
          <p:cNvSpPr/>
          <p:nvPr/>
        </p:nvSpPr>
        <p:spPr>
          <a:xfrm>
            <a:off x="898528" y="510676"/>
            <a:ext cx="93046" cy="429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31929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79ED30D-E8D8-7747-A99B-86BADFEFD77B}"/>
              </a:ext>
            </a:extLst>
          </p:cNvPr>
          <p:cNvSpPr txBox="1"/>
          <p:nvPr/>
        </p:nvSpPr>
        <p:spPr>
          <a:xfrm>
            <a:off x="1169597" y="460832"/>
            <a:ext cx="9029154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3200" b="1" i="0" u="none" strike="noStrike" kern="1200" cap="none" spc="0" normalizeH="0" baseline="0" noProof="0" dirty="0">
                <a:ln>
                  <a:noFill/>
                </a:ln>
                <a:solidFill>
                  <a:srgbClr val="003F4F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Infrastruktūros pavyzdžiai</a:t>
            </a:r>
          </a:p>
        </p:txBody>
      </p:sp>
      <p:pic>
        <p:nvPicPr>
          <p:cNvPr id="117" name="Picture 2" descr="Pagrindinis - Viešųjų investicijų plėtros agentura">
            <a:extLst>
              <a:ext uri="{FF2B5EF4-FFF2-40B4-BE49-F238E27FC236}">
                <a16:creationId xmlns:a16="http://schemas.microsoft.com/office/drawing/2014/main" id="{620A3087-360C-FE42-9B68-2E46551D9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69820" y="444704"/>
            <a:ext cx="1353106" cy="45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4D217315-79A5-4BD4-B32E-D910C0FC70E5}"/>
              </a:ext>
            </a:extLst>
          </p:cNvPr>
          <p:cNvSpPr/>
          <p:nvPr/>
        </p:nvSpPr>
        <p:spPr>
          <a:xfrm>
            <a:off x="-161750" y="6131640"/>
            <a:ext cx="951069" cy="9510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Slide Number Placeholder 5">
            <a:extLst>
              <a:ext uri="{FF2B5EF4-FFF2-40B4-BE49-F238E27FC236}">
                <a16:creationId xmlns:a16="http://schemas.microsoft.com/office/drawing/2014/main" id="{77355314-4188-4944-A295-EF9F0C2CA426}"/>
              </a:ext>
            </a:extLst>
          </p:cNvPr>
          <p:cNvSpPr txBox="1">
            <a:spLocks/>
          </p:cNvSpPr>
          <p:nvPr/>
        </p:nvSpPr>
        <p:spPr>
          <a:xfrm>
            <a:off x="0" y="6356350"/>
            <a:ext cx="559837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9F53B4-85FB-49B5-A0F5-5E8B522F40DA}" type="slidenum">
              <a:rPr kumimoji="0" lang="lt-L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3F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t-LT" sz="1400" b="0" i="0" u="none" strike="noStrike" kern="1200" cap="none" spc="0" normalizeH="0" baseline="0" noProof="0" dirty="0">
              <a:ln>
                <a:noFill/>
              </a:ln>
              <a:solidFill>
                <a:srgbClr val="003F4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F913D48-1920-48AB-BA70-744A76F87DC4}"/>
              </a:ext>
            </a:extLst>
          </p:cNvPr>
          <p:cNvSpPr/>
          <p:nvPr/>
        </p:nvSpPr>
        <p:spPr>
          <a:xfrm>
            <a:off x="898529" y="1181173"/>
            <a:ext cx="2917692" cy="911110"/>
          </a:xfrm>
          <a:prstGeom prst="roundRect">
            <a:avLst/>
          </a:prstGeom>
          <a:solidFill>
            <a:srgbClr val="003F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/>
              <a:t>Transportas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A706F0-7AC1-4DD5-8A0F-741ED070A5C5}"/>
              </a:ext>
            </a:extLst>
          </p:cNvPr>
          <p:cNvSpPr txBox="1"/>
          <p:nvPr/>
        </p:nvSpPr>
        <p:spPr>
          <a:xfrm>
            <a:off x="413657" y="2262775"/>
            <a:ext cx="3589176" cy="2739211"/>
          </a:xfrm>
          <a:prstGeom prst="rect">
            <a:avLst/>
          </a:prstGeom>
          <a:noFill/>
          <a:ln>
            <a:solidFill>
              <a:srgbClr val="003F4F"/>
            </a:solidFill>
          </a:ln>
        </p:spPr>
        <p:txBody>
          <a:bodyPr wrap="square" rtlCol="0">
            <a:spAutoFit/>
          </a:bodyPr>
          <a:lstStyle/>
          <a:p>
            <a:pPr marL="400050" indent="-400050">
              <a:spcBef>
                <a:spcPts val="1200"/>
              </a:spcBef>
              <a:buAutoNum type="romanLcParenBoth"/>
            </a:pPr>
            <a:r>
              <a:rPr lang="lt-LT" dirty="0" err="1"/>
              <a:t>transeuropiniams</a:t>
            </a:r>
            <a:r>
              <a:rPr lang="lt-LT" dirty="0"/>
              <a:t> transporto tinklai („TEN-T“), įskaitant kelius, geležinkelio linijas, vidaus vandens kelius, jūrų uostus, oro uostus, geležinkelio ir kelių terminalus, </a:t>
            </a:r>
          </a:p>
          <a:p>
            <a:pPr marL="400050" indent="-400050">
              <a:spcBef>
                <a:spcPts val="1200"/>
              </a:spcBef>
              <a:buAutoNum type="romanLcParenBoth"/>
            </a:pPr>
            <a:r>
              <a:rPr lang="lt-LT" dirty="0"/>
              <a:t>riedmenis ir kitai svarbiai susijusiai infrastruktūrai eksploatavimui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C534C76-1591-4EF3-9463-D2E41393B758}"/>
              </a:ext>
            </a:extLst>
          </p:cNvPr>
          <p:cNvSpPr/>
          <p:nvPr/>
        </p:nvSpPr>
        <p:spPr>
          <a:xfrm>
            <a:off x="4637154" y="1208305"/>
            <a:ext cx="2917692" cy="911110"/>
          </a:xfrm>
          <a:prstGeom prst="roundRect">
            <a:avLst/>
          </a:prstGeom>
          <a:solidFill>
            <a:srgbClr val="003F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/>
              <a:t>Energetika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CF0749F-C12F-4C07-90B6-0DD6A2B2D50B}"/>
              </a:ext>
            </a:extLst>
          </p:cNvPr>
          <p:cNvSpPr/>
          <p:nvPr/>
        </p:nvSpPr>
        <p:spPr>
          <a:xfrm>
            <a:off x="8375779" y="1181173"/>
            <a:ext cx="2917692" cy="911110"/>
          </a:xfrm>
          <a:prstGeom prst="roundRect">
            <a:avLst/>
          </a:prstGeom>
          <a:solidFill>
            <a:srgbClr val="003F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/>
              <a:t>Skaitmenizavimas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CC322B-0B60-45CE-AAE5-1877B730C3DC}"/>
              </a:ext>
            </a:extLst>
          </p:cNvPr>
          <p:cNvSpPr txBox="1"/>
          <p:nvPr/>
        </p:nvSpPr>
        <p:spPr>
          <a:xfrm>
            <a:off x="4242318" y="2262775"/>
            <a:ext cx="3828664" cy="4401205"/>
          </a:xfrm>
          <a:prstGeom prst="rect">
            <a:avLst/>
          </a:prstGeom>
          <a:noFill/>
          <a:ln>
            <a:solidFill>
              <a:srgbClr val="003F4F"/>
            </a:solidFill>
          </a:ln>
        </p:spPr>
        <p:txBody>
          <a:bodyPr wrap="square" rtlCol="0">
            <a:spAutoFit/>
          </a:bodyPr>
          <a:lstStyle/>
          <a:p>
            <a:pPr marL="400050" indent="-400050">
              <a:spcBef>
                <a:spcPts val="1200"/>
              </a:spcBef>
              <a:buAutoNum type="romanLcParenBoth"/>
            </a:pPr>
            <a:r>
              <a:rPr lang="lt-LT" dirty="0"/>
              <a:t>skatinimas saugaus energijos tiekimas, pvz. didinant elektros sistemos lankstumą arba diversifikuojant energijos šaltinius </a:t>
            </a:r>
          </a:p>
          <a:p>
            <a:pPr marL="400050" indent="-400050">
              <a:spcBef>
                <a:spcPts val="1200"/>
              </a:spcBef>
              <a:buAutoNum type="romanLcParenBoth"/>
            </a:pPr>
            <a:r>
              <a:rPr lang="lt-LT" dirty="0"/>
              <a:t>remiamas energijos perėjimas (angl. </a:t>
            </a:r>
            <a:r>
              <a:rPr lang="lt-LT" dirty="0" err="1"/>
              <a:t>transition</a:t>
            </a:r>
            <a:r>
              <a:rPr lang="lt-LT" dirty="0"/>
              <a:t>) Trijų jūrų regione. Ypatingas dėmesys skiriamas </a:t>
            </a:r>
            <a:r>
              <a:rPr lang="lt-LT" dirty="0" err="1"/>
              <a:t>transeuropiniams</a:t>
            </a:r>
            <a:r>
              <a:rPr lang="lt-LT" dirty="0"/>
              <a:t> energetikos tinklams („TEN-E“) / bendro intereso projektams (angl. </a:t>
            </a:r>
            <a:r>
              <a:rPr lang="lt-LT" dirty="0" err="1"/>
              <a:t>Projects</a:t>
            </a:r>
            <a:r>
              <a:rPr lang="lt-LT" dirty="0"/>
              <a:t> of </a:t>
            </a:r>
            <a:r>
              <a:rPr lang="lt-LT" dirty="0" err="1"/>
              <a:t>Common</a:t>
            </a:r>
            <a:r>
              <a:rPr lang="lt-LT" dirty="0"/>
              <a:t> </a:t>
            </a:r>
            <a:r>
              <a:rPr lang="lt-LT" dirty="0" err="1"/>
              <a:t>Interest</a:t>
            </a:r>
            <a:r>
              <a:rPr lang="lt-LT" dirty="0"/>
              <a:t> (PCI), įskaitant perdavimą, paskirstymą, saugojimą, atsinaujinančios energijos gamybą ir efektyvaus energijos vartojimo didinimą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FDCFCE-8201-4EAD-A7BB-A9352F637DCC}"/>
              </a:ext>
            </a:extLst>
          </p:cNvPr>
          <p:cNvSpPr txBox="1"/>
          <p:nvPr/>
        </p:nvSpPr>
        <p:spPr>
          <a:xfrm>
            <a:off x="8407922" y="2279944"/>
            <a:ext cx="3415004" cy="1477328"/>
          </a:xfrm>
          <a:prstGeom prst="rect">
            <a:avLst/>
          </a:prstGeom>
          <a:noFill/>
          <a:ln>
            <a:solidFill>
              <a:srgbClr val="003F4F"/>
            </a:solidFill>
          </a:ln>
        </p:spPr>
        <p:txBody>
          <a:bodyPr wrap="square" rtlCol="0">
            <a:spAutoFit/>
          </a:bodyPr>
          <a:lstStyle/>
          <a:p>
            <a:pPr marL="400050" indent="-400050">
              <a:spcBef>
                <a:spcPts val="1200"/>
              </a:spcBef>
              <a:buAutoNum type="romanLcParenBoth"/>
            </a:pPr>
            <a:r>
              <a:rPr lang="lt-LT" dirty="0"/>
              <a:t>daugiausia dėmesio skiriama su  kibernetiniu saugumu, išmaniosioms ir kitoms skaitmeninėms technologijos susijusiais infrastruktūrai</a:t>
            </a:r>
          </a:p>
        </p:txBody>
      </p:sp>
    </p:spTree>
    <p:extLst>
      <p:ext uri="{BB962C8B-B14F-4D97-AF65-F5344CB8AC3E}">
        <p14:creationId xmlns:p14="http://schemas.microsoft.com/office/powerpoint/2010/main" val="311565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>
            <a:extLst>
              <a:ext uri="{FF2B5EF4-FFF2-40B4-BE49-F238E27FC236}">
                <a16:creationId xmlns:a16="http://schemas.microsoft.com/office/drawing/2014/main" id="{B92EF99F-9669-4FA1-8F71-3E65FACC6724}"/>
              </a:ext>
            </a:extLst>
          </p:cNvPr>
          <p:cNvSpPr txBox="1"/>
          <p:nvPr/>
        </p:nvSpPr>
        <p:spPr>
          <a:xfrm>
            <a:off x="1319911" y="500854"/>
            <a:ext cx="5157266" cy="405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1" i="0" u="none" strike="noStrike" kern="1200" cap="none" spc="0" normalizeH="0" baseline="0" noProof="0" dirty="0">
                <a:ln>
                  <a:noFill/>
                </a:ln>
                <a:solidFill>
                  <a:srgbClr val="003F4F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3 JIIF </a:t>
            </a:r>
            <a:r>
              <a:rPr kumimoji="0" lang="lt-LT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3F4F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investavim</a:t>
            </a:r>
            <a:r>
              <a:rPr lang="lt-LT" sz="2800" b="1" dirty="0" err="1">
                <a:solidFill>
                  <a:srgbClr val="003F4F"/>
                </a:solidFill>
                <a:latin typeface="Trebuchet MS" panose="020B0603020202020204" pitchFamily="34" charset="0"/>
              </a:rPr>
              <a:t>as</a:t>
            </a:r>
            <a:endParaRPr kumimoji="0" lang="lt-LT" sz="2800" b="1" i="0" u="none" strike="noStrike" kern="1200" cap="none" spc="0" normalizeH="0" baseline="0" noProof="0" dirty="0">
              <a:ln>
                <a:noFill/>
              </a:ln>
              <a:solidFill>
                <a:srgbClr val="003F4F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8871801-8663-400B-9830-D47446AF74B8}"/>
              </a:ext>
            </a:extLst>
          </p:cNvPr>
          <p:cNvSpPr/>
          <p:nvPr/>
        </p:nvSpPr>
        <p:spPr>
          <a:xfrm>
            <a:off x="1147009" y="371281"/>
            <a:ext cx="61755" cy="550217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5" name="Picture 2" descr="Pagrindinis - Viešųjų investicijų plėtros agentura">
            <a:extLst>
              <a:ext uri="{FF2B5EF4-FFF2-40B4-BE49-F238E27FC236}">
                <a16:creationId xmlns:a16="http://schemas.microsoft.com/office/drawing/2014/main" id="{A14FACC1-0E1B-48FB-AEE9-0D968559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69820" y="444704"/>
            <a:ext cx="1353106" cy="45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0D8864-5434-4F26-8686-163B439254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522" y="1729739"/>
            <a:ext cx="5620216" cy="43593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031503-312A-44C0-A056-C9BDCD2FB9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6586" y="2759826"/>
            <a:ext cx="5006340" cy="21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6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>
            <a:extLst>
              <a:ext uri="{FF2B5EF4-FFF2-40B4-BE49-F238E27FC236}">
                <a16:creationId xmlns:a16="http://schemas.microsoft.com/office/drawing/2014/main" id="{B92EF99F-9669-4FA1-8F71-3E65FACC6724}"/>
              </a:ext>
            </a:extLst>
          </p:cNvPr>
          <p:cNvSpPr txBox="1"/>
          <p:nvPr/>
        </p:nvSpPr>
        <p:spPr>
          <a:xfrm>
            <a:off x="1319910" y="500854"/>
            <a:ext cx="6157659" cy="405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1" i="0" u="none" strike="noStrike" kern="1200" cap="none" spc="0" normalizeH="0" baseline="0" noProof="0" dirty="0">
                <a:ln>
                  <a:noFill/>
                </a:ln>
                <a:solidFill>
                  <a:srgbClr val="003F4F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3 JIIF tipinė investavimo struktūra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8871801-8663-400B-9830-D47446AF74B8}"/>
              </a:ext>
            </a:extLst>
          </p:cNvPr>
          <p:cNvSpPr/>
          <p:nvPr/>
        </p:nvSpPr>
        <p:spPr>
          <a:xfrm>
            <a:off x="1147009" y="371281"/>
            <a:ext cx="61755" cy="550217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5" name="Picture 2" descr="Pagrindinis - Viešųjų investicijų plėtros agentura">
            <a:extLst>
              <a:ext uri="{FF2B5EF4-FFF2-40B4-BE49-F238E27FC236}">
                <a16:creationId xmlns:a16="http://schemas.microsoft.com/office/drawing/2014/main" id="{A14FACC1-0E1B-48FB-AEE9-0D968559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69820" y="444704"/>
            <a:ext cx="1353106" cy="45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AE14E5-363B-45C4-A1EA-0FF18C3D67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9266" y="1313757"/>
            <a:ext cx="10187940" cy="53111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DA20F0C-B6DA-4DB1-9839-5250601362DB}"/>
              </a:ext>
            </a:extLst>
          </p:cNvPr>
          <p:cNvSpPr/>
          <p:nvPr/>
        </p:nvSpPr>
        <p:spPr>
          <a:xfrm>
            <a:off x="397164" y="3036453"/>
            <a:ext cx="4113081" cy="31980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3F4F"/>
                </a:solidFill>
              </a:rPr>
              <a:t>Fondas investuoja į komerciškai gyvybingus projektus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3F4F"/>
                </a:solidFill>
              </a:rPr>
              <a:t>Kapitalo investicija įpratai siekia 10-30</a:t>
            </a:r>
            <a:r>
              <a:rPr lang="en-US" sz="2000" dirty="0">
                <a:solidFill>
                  <a:srgbClr val="003F4F"/>
                </a:solidFill>
              </a:rPr>
              <a:t>%</a:t>
            </a:r>
            <a:r>
              <a:rPr lang="lt-LT" sz="2000" dirty="0">
                <a:solidFill>
                  <a:srgbClr val="003F4F"/>
                </a:solidFill>
              </a:rPr>
              <a:t> reikalingų investicijų vertės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t-LT" sz="2000" dirty="0">
                <a:solidFill>
                  <a:srgbClr val="003F4F"/>
                </a:solidFill>
              </a:rPr>
              <a:t>Likusiai daliai siekiama pritraukti bankų finansavimą</a:t>
            </a:r>
          </a:p>
        </p:txBody>
      </p:sp>
    </p:spTree>
    <p:extLst>
      <p:ext uri="{BB962C8B-B14F-4D97-AF65-F5344CB8AC3E}">
        <p14:creationId xmlns:p14="http://schemas.microsoft.com/office/powerpoint/2010/main" val="308265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Freeform 491">
            <a:extLst>
              <a:ext uri="{FF2B5EF4-FFF2-40B4-BE49-F238E27FC236}">
                <a16:creationId xmlns:a16="http://schemas.microsoft.com/office/drawing/2014/main" id="{650161FF-F93A-4379-97FE-459B35540B58}"/>
              </a:ext>
            </a:extLst>
          </p:cNvPr>
          <p:cNvSpPr>
            <a:spLocks/>
          </p:cNvSpPr>
          <p:nvPr/>
        </p:nvSpPr>
        <p:spPr bwMode="auto">
          <a:xfrm>
            <a:off x="7244055" y="3808921"/>
            <a:ext cx="2153841" cy="4763"/>
          </a:xfrm>
          <a:custGeom>
            <a:avLst/>
            <a:gdLst>
              <a:gd name="T0" fmla="*/ 0 w 1809"/>
              <a:gd name="T1" fmla="*/ 4 h 4"/>
              <a:gd name="T2" fmla="*/ 1809 w 1809"/>
              <a:gd name="T3" fmla="*/ 4 h 4"/>
              <a:gd name="T4" fmla="*/ 1809 w 1809"/>
              <a:gd name="T5" fmla="*/ 0 h 4"/>
              <a:gd name="T6" fmla="*/ 0 w 180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9" h="4">
                <a:moveTo>
                  <a:pt x="0" y="4"/>
                </a:moveTo>
                <a:lnTo>
                  <a:pt x="1809" y="4"/>
                </a:lnTo>
                <a:lnTo>
                  <a:pt x="1809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92EF99F-9669-4FA1-8F71-3E65FACC6724}"/>
              </a:ext>
            </a:extLst>
          </p:cNvPr>
          <p:cNvSpPr txBox="1"/>
          <p:nvPr/>
        </p:nvSpPr>
        <p:spPr>
          <a:xfrm>
            <a:off x="1319911" y="500854"/>
            <a:ext cx="5157266" cy="405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lnSpc>
                <a:spcPts val="2400"/>
              </a:lnSpc>
            </a:pPr>
            <a:r>
              <a:rPr lang="lt-LT" sz="2800" b="1" dirty="0">
                <a:solidFill>
                  <a:srgbClr val="003F4F"/>
                </a:solidFill>
                <a:latin typeface="Trebuchet MS" panose="020B0603020202020204" pitchFamily="34" charset="0"/>
              </a:rPr>
              <a:t>3 JIIF investavimo schema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8871801-8663-400B-9830-D47446AF74B8}"/>
              </a:ext>
            </a:extLst>
          </p:cNvPr>
          <p:cNvSpPr/>
          <p:nvPr/>
        </p:nvSpPr>
        <p:spPr>
          <a:xfrm>
            <a:off x="1147009" y="371281"/>
            <a:ext cx="61755" cy="550217"/>
          </a:xfrm>
          <a:prstGeom prst="rect">
            <a:avLst/>
          </a:prstGeom>
          <a:solidFill>
            <a:srgbClr val="60889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Freeform 274">
            <a:extLst>
              <a:ext uri="{FF2B5EF4-FFF2-40B4-BE49-F238E27FC236}">
                <a16:creationId xmlns:a16="http://schemas.microsoft.com/office/drawing/2014/main" id="{D4960843-52E3-4AA2-9542-93920DAAAC67}"/>
              </a:ext>
            </a:extLst>
          </p:cNvPr>
          <p:cNvSpPr>
            <a:spLocks/>
          </p:cNvSpPr>
          <p:nvPr/>
        </p:nvSpPr>
        <p:spPr bwMode="auto">
          <a:xfrm>
            <a:off x="2698319" y="1976358"/>
            <a:ext cx="1934641" cy="1049202"/>
          </a:xfrm>
          <a:custGeom>
            <a:avLst/>
            <a:gdLst>
              <a:gd name="T0" fmla="*/ 1979 w 2042"/>
              <a:gd name="T1" fmla="*/ 512 h 512"/>
              <a:gd name="T2" fmla="*/ 63 w 2042"/>
              <a:gd name="T3" fmla="*/ 512 h 512"/>
              <a:gd name="T4" fmla="*/ 0 w 2042"/>
              <a:gd name="T5" fmla="*/ 449 h 512"/>
              <a:gd name="T6" fmla="*/ 0 w 2042"/>
              <a:gd name="T7" fmla="*/ 63 h 512"/>
              <a:gd name="T8" fmla="*/ 63 w 2042"/>
              <a:gd name="T9" fmla="*/ 0 h 512"/>
              <a:gd name="T10" fmla="*/ 1979 w 2042"/>
              <a:gd name="T11" fmla="*/ 0 h 512"/>
              <a:gd name="T12" fmla="*/ 2042 w 2042"/>
              <a:gd name="T13" fmla="*/ 63 h 512"/>
              <a:gd name="T14" fmla="*/ 2042 w 2042"/>
              <a:gd name="T15" fmla="*/ 449 h 512"/>
              <a:gd name="T16" fmla="*/ 1979 w 2042"/>
              <a:gd name="T17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42" h="512">
                <a:moveTo>
                  <a:pt x="1979" y="512"/>
                </a:moveTo>
                <a:cubicBezTo>
                  <a:pt x="63" y="512"/>
                  <a:pt x="63" y="512"/>
                  <a:pt x="63" y="512"/>
                </a:cubicBezTo>
                <a:cubicBezTo>
                  <a:pt x="28" y="512"/>
                  <a:pt x="0" y="484"/>
                  <a:pt x="0" y="449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28"/>
                  <a:pt x="28" y="0"/>
                  <a:pt x="63" y="0"/>
                </a:cubicBezTo>
                <a:cubicBezTo>
                  <a:pt x="1979" y="0"/>
                  <a:pt x="1979" y="0"/>
                  <a:pt x="1979" y="0"/>
                </a:cubicBezTo>
                <a:cubicBezTo>
                  <a:pt x="2014" y="0"/>
                  <a:pt x="2042" y="28"/>
                  <a:pt x="2042" y="63"/>
                </a:cubicBezTo>
                <a:cubicBezTo>
                  <a:pt x="2042" y="449"/>
                  <a:pt x="2042" y="449"/>
                  <a:pt x="2042" y="449"/>
                </a:cubicBezTo>
                <a:cubicBezTo>
                  <a:pt x="2042" y="484"/>
                  <a:pt x="2014" y="512"/>
                  <a:pt x="1979" y="512"/>
                </a:cubicBezTo>
              </a:path>
            </a:pathLst>
          </a:custGeom>
          <a:solidFill>
            <a:srgbClr val="BFD1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F37F529-958C-482C-B7D2-9442A086E865}"/>
              </a:ext>
            </a:extLst>
          </p:cNvPr>
          <p:cNvSpPr txBox="1"/>
          <p:nvPr/>
        </p:nvSpPr>
        <p:spPr>
          <a:xfrm>
            <a:off x="2728640" y="2345503"/>
            <a:ext cx="18241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Investicijų patarėjas</a:t>
            </a:r>
          </a:p>
        </p:txBody>
      </p:sp>
      <p:sp>
        <p:nvSpPr>
          <p:cNvPr id="42" name="Freeform 439">
            <a:extLst>
              <a:ext uri="{FF2B5EF4-FFF2-40B4-BE49-F238E27FC236}">
                <a16:creationId xmlns:a16="http://schemas.microsoft.com/office/drawing/2014/main" id="{11D2D660-9538-49B1-B52D-7C89B4D71E82}"/>
              </a:ext>
            </a:extLst>
          </p:cNvPr>
          <p:cNvSpPr>
            <a:spLocks/>
          </p:cNvSpPr>
          <p:nvPr/>
        </p:nvSpPr>
        <p:spPr bwMode="auto">
          <a:xfrm>
            <a:off x="2720689" y="3736008"/>
            <a:ext cx="1934641" cy="1238308"/>
          </a:xfrm>
          <a:custGeom>
            <a:avLst/>
            <a:gdLst>
              <a:gd name="T0" fmla="*/ 1969 w 2032"/>
              <a:gd name="T1" fmla="*/ 1008 h 1008"/>
              <a:gd name="T2" fmla="*/ 63 w 2032"/>
              <a:gd name="T3" fmla="*/ 1008 h 1008"/>
              <a:gd name="T4" fmla="*/ 0 w 2032"/>
              <a:gd name="T5" fmla="*/ 945 h 1008"/>
              <a:gd name="T6" fmla="*/ 0 w 2032"/>
              <a:gd name="T7" fmla="*/ 63 h 1008"/>
              <a:gd name="T8" fmla="*/ 63 w 2032"/>
              <a:gd name="T9" fmla="*/ 0 h 1008"/>
              <a:gd name="T10" fmla="*/ 1969 w 2032"/>
              <a:gd name="T11" fmla="*/ 0 h 1008"/>
              <a:gd name="T12" fmla="*/ 2032 w 2032"/>
              <a:gd name="T13" fmla="*/ 63 h 1008"/>
              <a:gd name="T14" fmla="*/ 2032 w 2032"/>
              <a:gd name="T15" fmla="*/ 945 h 1008"/>
              <a:gd name="T16" fmla="*/ 1969 w 2032"/>
              <a:gd name="T1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2" h="1008">
                <a:moveTo>
                  <a:pt x="1969" y="1008"/>
                </a:moveTo>
                <a:cubicBezTo>
                  <a:pt x="63" y="1008"/>
                  <a:pt x="63" y="1008"/>
                  <a:pt x="63" y="1008"/>
                </a:cubicBezTo>
                <a:cubicBezTo>
                  <a:pt x="28" y="1008"/>
                  <a:pt x="0" y="979"/>
                  <a:pt x="0" y="94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28"/>
                  <a:pt x="28" y="0"/>
                  <a:pt x="63" y="0"/>
                </a:cubicBezTo>
                <a:cubicBezTo>
                  <a:pt x="1969" y="0"/>
                  <a:pt x="1969" y="0"/>
                  <a:pt x="1969" y="0"/>
                </a:cubicBezTo>
                <a:cubicBezTo>
                  <a:pt x="2004" y="0"/>
                  <a:pt x="2032" y="28"/>
                  <a:pt x="2032" y="63"/>
                </a:cubicBezTo>
                <a:cubicBezTo>
                  <a:pt x="2032" y="945"/>
                  <a:pt x="2032" y="945"/>
                  <a:pt x="2032" y="945"/>
                </a:cubicBezTo>
                <a:cubicBezTo>
                  <a:pt x="2032" y="979"/>
                  <a:pt x="2004" y="1008"/>
                  <a:pt x="1969" y="1008"/>
                </a:cubicBezTo>
                <a:close/>
              </a:path>
            </a:pathLst>
          </a:custGeom>
          <a:solidFill>
            <a:srgbClr val="60889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lt-LT" sz="1350" dirty="0">
              <a:solidFill>
                <a:srgbClr val="608893"/>
              </a:solidFill>
              <a:latin typeface="Calibri" panose="020F0502020204030204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63E6818-1694-4979-8496-941D513F6AF6}"/>
              </a:ext>
            </a:extLst>
          </p:cNvPr>
          <p:cNvSpPr txBox="1"/>
          <p:nvPr/>
        </p:nvSpPr>
        <p:spPr>
          <a:xfrm>
            <a:off x="2718961" y="4095440"/>
            <a:ext cx="19346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altLang="lt-LT" sz="1400" dirty="0">
                <a:solidFill>
                  <a:srgbClr val="FFFFFF"/>
                </a:solidFill>
                <a:latin typeface="Trebuchet MS" panose="020B0603020202020204" pitchFamily="34" charset="0"/>
              </a:rPr>
              <a:t>Fondo investicinis komitetas</a:t>
            </a:r>
            <a:endParaRPr lang="lt-LT" altLang="lt-LT" sz="1400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44" name="Freeform 274">
            <a:extLst>
              <a:ext uri="{FF2B5EF4-FFF2-40B4-BE49-F238E27FC236}">
                <a16:creationId xmlns:a16="http://schemas.microsoft.com/office/drawing/2014/main" id="{E6A34258-FCB9-4407-8606-030E91039A1C}"/>
              </a:ext>
            </a:extLst>
          </p:cNvPr>
          <p:cNvSpPr>
            <a:spLocks/>
          </p:cNvSpPr>
          <p:nvPr/>
        </p:nvSpPr>
        <p:spPr bwMode="auto">
          <a:xfrm>
            <a:off x="2718962" y="5590851"/>
            <a:ext cx="1934641" cy="1049202"/>
          </a:xfrm>
          <a:custGeom>
            <a:avLst/>
            <a:gdLst>
              <a:gd name="T0" fmla="*/ 1979 w 2042"/>
              <a:gd name="T1" fmla="*/ 512 h 512"/>
              <a:gd name="T2" fmla="*/ 63 w 2042"/>
              <a:gd name="T3" fmla="*/ 512 h 512"/>
              <a:gd name="T4" fmla="*/ 0 w 2042"/>
              <a:gd name="T5" fmla="*/ 449 h 512"/>
              <a:gd name="T6" fmla="*/ 0 w 2042"/>
              <a:gd name="T7" fmla="*/ 63 h 512"/>
              <a:gd name="T8" fmla="*/ 63 w 2042"/>
              <a:gd name="T9" fmla="*/ 0 h 512"/>
              <a:gd name="T10" fmla="*/ 1979 w 2042"/>
              <a:gd name="T11" fmla="*/ 0 h 512"/>
              <a:gd name="T12" fmla="*/ 2042 w 2042"/>
              <a:gd name="T13" fmla="*/ 63 h 512"/>
              <a:gd name="T14" fmla="*/ 2042 w 2042"/>
              <a:gd name="T15" fmla="*/ 449 h 512"/>
              <a:gd name="T16" fmla="*/ 1979 w 2042"/>
              <a:gd name="T17" fmla="*/ 51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42" h="512">
                <a:moveTo>
                  <a:pt x="1979" y="512"/>
                </a:moveTo>
                <a:cubicBezTo>
                  <a:pt x="63" y="512"/>
                  <a:pt x="63" y="512"/>
                  <a:pt x="63" y="512"/>
                </a:cubicBezTo>
                <a:cubicBezTo>
                  <a:pt x="28" y="512"/>
                  <a:pt x="0" y="484"/>
                  <a:pt x="0" y="449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28"/>
                  <a:pt x="28" y="0"/>
                  <a:pt x="63" y="0"/>
                </a:cubicBezTo>
                <a:cubicBezTo>
                  <a:pt x="1979" y="0"/>
                  <a:pt x="1979" y="0"/>
                  <a:pt x="1979" y="0"/>
                </a:cubicBezTo>
                <a:cubicBezTo>
                  <a:pt x="2014" y="0"/>
                  <a:pt x="2042" y="28"/>
                  <a:pt x="2042" y="63"/>
                </a:cubicBezTo>
                <a:cubicBezTo>
                  <a:pt x="2042" y="449"/>
                  <a:pt x="2042" y="449"/>
                  <a:pt x="2042" y="449"/>
                </a:cubicBezTo>
                <a:cubicBezTo>
                  <a:pt x="2042" y="484"/>
                  <a:pt x="2014" y="512"/>
                  <a:pt x="1979" y="512"/>
                </a:cubicBezTo>
              </a:path>
            </a:pathLst>
          </a:custGeom>
          <a:solidFill>
            <a:srgbClr val="BFD1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6C1D169-F45E-4CC1-9E7D-5D18B91202FE}"/>
              </a:ext>
            </a:extLst>
          </p:cNvPr>
          <p:cNvSpPr txBox="1"/>
          <p:nvPr/>
        </p:nvSpPr>
        <p:spPr>
          <a:xfrm>
            <a:off x="2748853" y="5915966"/>
            <a:ext cx="18241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Fondo valdytojas</a:t>
            </a:r>
          </a:p>
        </p:txBody>
      </p:sp>
      <p:sp>
        <p:nvSpPr>
          <p:cNvPr id="3" name="Rodyklė: lenkta dešinėn 2">
            <a:extLst>
              <a:ext uri="{FF2B5EF4-FFF2-40B4-BE49-F238E27FC236}">
                <a16:creationId xmlns:a16="http://schemas.microsoft.com/office/drawing/2014/main" id="{2648913D-DD16-47B1-B8FD-67068008BED5}"/>
              </a:ext>
            </a:extLst>
          </p:cNvPr>
          <p:cNvSpPr/>
          <p:nvPr/>
        </p:nvSpPr>
        <p:spPr>
          <a:xfrm>
            <a:off x="2013395" y="2415984"/>
            <a:ext cx="555585" cy="18302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lt-LT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50" name="Rodyklė: lenkta dešinėn 49">
            <a:extLst>
              <a:ext uri="{FF2B5EF4-FFF2-40B4-BE49-F238E27FC236}">
                <a16:creationId xmlns:a16="http://schemas.microsoft.com/office/drawing/2014/main" id="{4B241A5F-314A-46C7-B34C-892F1B4199DB}"/>
              </a:ext>
            </a:extLst>
          </p:cNvPr>
          <p:cNvSpPr/>
          <p:nvPr/>
        </p:nvSpPr>
        <p:spPr>
          <a:xfrm>
            <a:off x="2013603" y="4428877"/>
            <a:ext cx="555585" cy="189533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lt-LT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DA138B4-6AB8-47C6-A3AF-2E463C11A0C5}"/>
              </a:ext>
            </a:extLst>
          </p:cNvPr>
          <p:cNvSpPr txBox="1"/>
          <p:nvPr/>
        </p:nvSpPr>
        <p:spPr>
          <a:xfrm>
            <a:off x="2760443" y="3164969"/>
            <a:ext cx="18241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Rekomendacija dėl investicijos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E5F933D-BFC7-42C7-A3DA-CF11941D0C50}"/>
              </a:ext>
            </a:extLst>
          </p:cNvPr>
          <p:cNvSpPr txBox="1"/>
          <p:nvPr/>
        </p:nvSpPr>
        <p:spPr>
          <a:xfrm>
            <a:off x="2808775" y="5024143"/>
            <a:ext cx="18241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Rekomendacija dėl investicijos</a:t>
            </a:r>
          </a:p>
        </p:txBody>
      </p:sp>
      <p:pic>
        <p:nvPicPr>
          <p:cNvPr id="55" name="Graphic 3" descr="Fork In Road with solid fill">
            <a:extLst>
              <a:ext uri="{FF2B5EF4-FFF2-40B4-BE49-F238E27FC236}">
                <a16:creationId xmlns:a16="http://schemas.microsoft.com/office/drawing/2014/main" id="{C2B5B1D2-9642-4D53-9A2D-60514149DB0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68551" y="5644432"/>
            <a:ext cx="871636" cy="871636"/>
          </a:xfrm>
          <a:prstGeom prst="rect">
            <a:avLst/>
          </a:prstGeom>
        </p:spPr>
      </p:pic>
      <p:grpSp>
        <p:nvGrpSpPr>
          <p:cNvPr id="56" name="Group 13">
            <a:extLst>
              <a:ext uri="{FF2B5EF4-FFF2-40B4-BE49-F238E27FC236}">
                <a16:creationId xmlns:a16="http://schemas.microsoft.com/office/drawing/2014/main" id="{C7EACD9A-C284-48EA-924C-2796F5ABC9B0}"/>
              </a:ext>
            </a:extLst>
          </p:cNvPr>
          <p:cNvGrpSpPr/>
          <p:nvPr/>
        </p:nvGrpSpPr>
        <p:grpSpPr>
          <a:xfrm>
            <a:off x="7918406" y="5566999"/>
            <a:ext cx="981059" cy="1049202"/>
            <a:chOff x="2157091" y="5478608"/>
            <a:chExt cx="914400" cy="914400"/>
          </a:xfrm>
        </p:grpSpPr>
        <p:pic>
          <p:nvPicPr>
            <p:cNvPr id="57" name="Graphic 10" descr="Wind Turbines with solid fill">
              <a:extLst>
                <a:ext uri="{FF2B5EF4-FFF2-40B4-BE49-F238E27FC236}">
                  <a16:creationId xmlns:a16="http://schemas.microsoft.com/office/drawing/2014/main" id="{C3148B70-121A-45CC-BCD0-6F8004650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22484" y="5780150"/>
              <a:ext cx="365719" cy="365719"/>
            </a:xfrm>
            <a:prstGeom prst="rect">
              <a:avLst/>
            </a:prstGeom>
          </p:spPr>
        </p:pic>
        <p:pic>
          <p:nvPicPr>
            <p:cNvPr id="58" name="Graphic 12" descr="Recycle outline">
              <a:extLst>
                <a:ext uri="{FF2B5EF4-FFF2-40B4-BE49-F238E27FC236}">
                  <a16:creationId xmlns:a16="http://schemas.microsoft.com/office/drawing/2014/main" id="{83713051-8CF6-4353-B415-ECD60E0BC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157091" y="5478608"/>
              <a:ext cx="914400" cy="914400"/>
            </a:xfrm>
            <a:prstGeom prst="rect">
              <a:avLst/>
            </a:prstGeom>
          </p:spPr>
        </p:pic>
      </p:grpSp>
      <p:pic>
        <p:nvPicPr>
          <p:cNvPr id="59" name="Graphic 15" descr="Online Network with solid fill">
            <a:extLst>
              <a:ext uri="{FF2B5EF4-FFF2-40B4-BE49-F238E27FC236}">
                <a16:creationId xmlns:a16="http://schemas.microsoft.com/office/drawing/2014/main" id="{DB4905B5-1749-44BB-A936-416660016644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030635" y="5624832"/>
            <a:ext cx="954822" cy="954822"/>
          </a:xfrm>
          <a:prstGeom prst="rect">
            <a:avLst/>
          </a:prstGeom>
        </p:spPr>
      </p:pic>
      <p:cxnSp>
        <p:nvCxnSpPr>
          <p:cNvPr id="5" name="Tiesioji rodyklės jungtis 4">
            <a:extLst>
              <a:ext uri="{FF2B5EF4-FFF2-40B4-BE49-F238E27FC236}">
                <a16:creationId xmlns:a16="http://schemas.microsoft.com/office/drawing/2014/main" id="{F22C2CA2-A7E9-41D0-BC0B-C8790D9A1B97}"/>
              </a:ext>
            </a:extLst>
          </p:cNvPr>
          <p:cNvCxnSpPr>
            <a:cxnSpLocks/>
          </p:cNvCxnSpPr>
          <p:nvPr/>
        </p:nvCxnSpPr>
        <p:spPr>
          <a:xfrm>
            <a:off x="5071540" y="6345926"/>
            <a:ext cx="16449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24A067F8-4F2F-4536-B415-FD18117B10A4}"/>
              </a:ext>
            </a:extLst>
          </p:cNvPr>
          <p:cNvSpPr txBox="1"/>
          <p:nvPr/>
        </p:nvSpPr>
        <p:spPr>
          <a:xfrm>
            <a:off x="5188763" y="5784391"/>
            <a:ext cx="14002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Sprendimas dėl investicijos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6E6419-27C5-443F-8D0D-5D6D0A4829B1}"/>
              </a:ext>
            </a:extLst>
          </p:cNvPr>
          <p:cNvSpPr txBox="1"/>
          <p:nvPr/>
        </p:nvSpPr>
        <p:spPr>
          <a:xfrm>
            <a:off x="1600580" y="1090796"/>
            <a:ext cx="1460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Investicijų patarėjo tinklas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B5A05FC-CF47-4F41-B3EB-EAF214A45B62}"/>
              </a:ext>
            </a:extLst>
          </p:cNvPr>
          <p:cNvSpPr txBox="1"/>
          <p:nvPr/>
        </p:nvSpPr>
        <p:spPr>
          <a:xfrm>
            <a:off x="3079227" y="1078402"/>
            <a:ext cx="10480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US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3JIIF </a:t>
            </a:r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tinklas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0DD3A0D-6238-42BC-A9A3-1DAAB15BE0A0}"/>
              </a:ext>
            </a:extLst>
          </p:cNvPr>
          <p:cNvSpPr txBox="1"/>
          <p:nvPr/>
        </p:nvSpPr>
        <p:spPr>
          <a:xfrm>
            <a:off x="4258173" y="1091553"/>
            <a:ext cx="12245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US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Kit</a:t>
            </a:r>
            <a:r>
              <a:rPr lang="lt-LT" sz="1400" dirty="0">
                <a:solidFill>
                  <a:srgbClr val="003F4F"/>
                </a:solidFill>
                <a:latin typeface="Trebuchet MS" panose="020B0603020202020204" pitchFamily="34" charset="0"/>
              </a:rPr>
              <a:t>i šaltiniai</a:t>
            </a:r>
          </a:p>
        </p:txBody>
      </p:sp>
      <p:cxnSp>
        <p:nvCxnSpPr>
          <p:cNvPr id="11" name="Tiesioji rodyklės jungtis 10">
            <a:extLst>
              <a:ext uri="{FF2B5EF4-FFF2-40B4-BE49-F238E27FC236}">
                <a16:creationId xmlns:a16="http://schemas.microsoft.com/office/drawing/2014/main" id="{039CC1FB-80D5-4778-BCC0-965B2093CF46}"/>
              </a:ext>
            </a:extLst>
          </p:cNvPr>
          <p:cNvCxnSpPr>
            <a:cxnSpLocks/>
            <a:stCxn id="66" idx="2"/>
          </p:cNvCxnSpPr>
          <p:nvPr/>
        </p:nvCxnSpPr>
        <p:spPr>
          <a:xfrm>
            <a:off x="2330910" y="1614017"/>
            <a:ext cx="664493" cy="235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Tiesioji rodyklės jungtis 12">
            <a:extLst>
              <a:ext uri="{FF2B5EF4-FFF2-40B4-BE49-F238E27FC236}">
                <a16:creationId xmlns:a16="http://schemas.microsoft.com/office/drawing/2014/main" id="{8AE55B08-FC67-4735-A297-4DF56C3A915E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3603269" y="1601622"/>
            <a:ext cx="0" cy="29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Tiesioji rodyklės jungtis 14">
            <a:extLst>
              <a:ext uri="{FF2B5EF4-FFF2-40B4-BE49-F238E27FC236}">
                <a16:creationId xmlns:a16="http://schemas.microsoft.com/office/drawing/2014/main" id="{4134CFC1-939A-4DC5-B510-3257256EF891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4240179" y="1399329"/>
            <a:ext cx="630244" cy="484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aaiškinimas: rodyklė kairėn 15">
            <a:extLst>
              <a:ext uri="{FF2B5EF4-FFF2-40B4-BE49-F238E27FC236}">
                <a16:creationId xmlns:a16="http://schemas.microsoft.com/office/drawing/2014/main" id="{642258C7-2962-4063-8514-41911B0DEA23}"/>
              </a:ext>
            </a:extLst>
          </p:cNvPr>
          <p:cNvSpPr/>
          <p:nvPr/>
        </p:nvSpPr>
        <p:spPr>
          <a:xfrm>
            <a:off x="5094855" y="1635918"/>
            <a:ext cx="5687445" cy="188715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lt-LT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DD46A45-684F-4034-B68A-487CC113D096}"/>
              </a:ext>
            </a:extLst>
          </p:cNvPr>
          <p:cNvSpPr txBox="1"/>
          <p:nvPr/>
        </p:nvSpPr>
        <p:spPr>
          <a:xfrm>
            <a:off x="6424535" y="1660699"/>
            <a:ext cx="435776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techninio pagrįstumo patikrinimas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rizikos analizė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išsamus įvertinimas (</a:t>
            </a:r>
            <a:r>
              <a:rPr lang="en-US" sz="1600" i="1" dirty="0">
                <a:solidFill>
                  <a:srgbClr val="FFFFFF"/>
                </a:solidFill>
                <a:latin typeface="Trebuchet MS" panose="020B0603020202020204" pitchFamily="34" charset="0"/>
              </a:rPr>
              <a:t>due diligence</a:t>
            </a: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)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atitiktis investicijų gairėms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pasirengimo investuoti įvertinimas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kokybinis įvertinimas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rizikos / grąžos įvertinimas</a:t>
            </a:r>
            <a:endParaRPr lang="lt-LT" altLang="lt-LT" sz="16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81" name="Freeform 489">
            <a:extLst>
              <a:ext uri="{FF2B5EF4-FFF2-40B4-BE49-F238E27FC236}">
                <a16:creationId xmlns:a16="http://schemas.microsoft.com/office/drawing/2014/main" id="{2A937C7B-DE0D-4B1C-B6E7-DE35FA243DF9}"/>
              </a:ext>
            </a:extLst>
          </p:cNvPr>
          <p:cNvSpPr>
            <a:spLocks/>
          </p:cNvSpPr>
          <p:nvPr/>
        </p:nvSpPr>
        <p:spPr bwMode="auto">
          <a:xfrm>
            <a:off x="7244055" y="5192524"/>
            <a:ext cx="2153841" cy="4763"/>
          </a:xfrm>
          <a:custGeom>
            <a:avLst/>
            <a:gdLst>
              <a:gd name="T0" fmla="*/ 0 w 1809"/>
              <a:gd name="T1" fmla="*/ 4 h 4"/>
              <a:gd name="T2" fmla="*/ 1809 w 1809"/>
              <a:gd name="T3" fmla="*/ 4 h 4"/>
              <a:gd name="T4" fmla="*/ 1809 w 1809"/>
              <a:gd name="T5" fmla="*/ 0 h 4"/>
              <a:gd name="T6" fmla="*/ 0 w 180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9" h="4">
                <a:moveTo>
                  <a:pt x="0" y="4"/>
                </a:moveTo>
                <a:lnTo>
                  <a:pt x="1809" y="4"/>
                </a:lnTo>
                <a:lnTo>
                  <a:pt x="1809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86" name="Freeform 491">
            <a:extLst>
              <a:ext uri="{FF2B5EF4-FFF2-40B4-BE49-F238E27FC236}">
                <a16:creationId xmlns:a16="http://schemas.microsoft.com/office/drawing/2014/main" id="{F66414EB-8B48-446F-8371-DB32819E19D1}"/>
              </a:ext>
            </a:extLst>
          </p:cNvPr>
          <p:cNvSpPr>
            <a:spLocks/>
          </p:cNvSpPr>
          <p:nvPr/>
        </p:nvSpPr>
        <p:spPr bwMode="auto">
          <a:xfrm>
            <a:off x="7418980" y="5828877"/>
            <a:ext cx="2153841" cy="4763"/>
          </a:xfrm>
          <a:custGeom>
            <a:avLst/>
            <a:gdLst>
              <a:gd name="T0" fmla="*/ 0 w 1809"/>
              <a:gd name="T1" fmla="*/ 4 h 4"/>
              <a:gd name="T2" fmla="*/ 1809 w 1809"/>
              <a:gd name="T3" fmla="*/ 4 h 4"/>
              <a:gd name="T4" fmla="*/ 1809 w 1809"/>
              <a:gd name="T5" fmla="*/ 0 h 4"/>
              <a:gd name="T6" fmla="*/ 0 w 180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9" h="4">
                <a:moveTo>
                  <a:pt x="0" y="4"/>
                </a:moveTo>
                <a:lnTo>
                  <a:pt x="1809" y="4"/>
                </a:lnTo>
                <a:lnTo>
                  <a:pt x="1809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lt-LT" sz="1350">
              <a:solidFill>
                <a:srgbClr val="003F4F"/>
              </a:solidFill>
              <a:latin typeface="Calibri" panose="020F0502020204030204"/>
            </a:endParaRPr>
          </a:p>
        </p:txBody>
      </p:sp>
      <p:sp>
        <p:nvSpPr>
          <p:cNvPr id="106" name="Paaiškinimas: rodyklė kairėn 105">
            <a:extLst>
              <a:ext uri="{FF2B5EF4-FFF2-40B4-BE49-F238E27FC236}">
                <a16:creationId xmlns:a16="http://schemas.microsoft.com/office/drawing/2014/main" id="{11350DC3-DC50-4828-B3D1-0CCAE735B8DC}"/>
              </a:ext>
            </a:extLst>
          </p:cNvPr>
          <p:cNvSpPr/>
          <p:nvPr/>
        </p:nvSpPr>
        <p:spPr>
          <a:xfrm>
            <a:off x="5071540" y="3587430"/>
            <a:ext cx="5710761" cy="1887159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426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lt-LT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908345A-588A-4BD7-BBF9-04D5D5F4B836}"/>
              </a:ext>
            </a:extLst>
          </p:cNvPr>
          <p:cNvSpPr txBox="1"/>
          <p:nvPr/>
        </p:nvSpPr>
        <p:spPr>
          <a:xfrm>
            <a:off x="6419676" y="3732892"/>
            <a:ext cx="4196728" cy="156966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457200"/>
            <a:r>
              <a:rPr lang="lt-LT" sz="1600" b="1" dirty="0">
                <a:solidFill>
                  <a:srgbClr val="FFFFFF"/>
                </a:solidFill>
                <a:latin typeface="Trebuchet MS" panose="020B0603020202020204" pitchFamily="34" charset="0"/>
              </a:rPr>
              <a:t>Fondo investicinis komitetas </a:t>
            </a: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susideda iš:</a:t>
            </a:r>
          </a:p>
          <a:p>
            <a:pPr marL="171450" indent="-171450" algn="just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akcininkų atstovas (ekspertas)</a:t>
            </a:r>
          </a:p>
          <a:p>
            <a:pPr marL="171450" indent="-171450" algn="just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energetikos sektoriaus ekspertas</a:t>
            </a:r>
          </a:p>
          <a:p>
            <a:pPr marL="171450" indent="-171450" algn="just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transporto sektoriaus ekspertas</a:t>
            </a:r>
          </a:p>
          <a:p>
            <a:pPr marL="171450" indent="-171450" algn="just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skaitmeninimo sektoriaus ekspertas</a:t>
            </a:r>
          </a:p>
          <a:p>
            <a:pPr marL="171450" indent="-171450" algn="just" defTabSz="45720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rgbClr val="FFFFFF"/>
                </a:solidFill>
                <a:latin typeface="Trebuchet MS" panose="020B0603020202020204" pitchFamily="34" charset="0"/>
              </a:rPr>
              <a:t>infrastruktūros ekspertas</a:t>
            </a:r>
          </a:p>
        </p:txBody>
      </p:sp>
      <p:pic>
        <p:nvPicPr>
          <p:cNvPr id="35" name="Picture 2" descr="Pagrindinis - Viešųjų investicijų plėtros agentura">
            <a:extLst>
              <a:ext uri="{FF2B5EF4-FFF2-40B4-BE49-F238E27FC236}">
                <a16:creationId xmlns:a16="http://schemas.microsoft.com/office/drawing/2014/main" id="{A14FACC1-0E1B-48FB-AEE9-0D968559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69820" y="444704"/>
            <a:ext cx="1353106" cy="45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87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2">
            <a:extLst>
              <a:ext uri="{FF2B5EF4-FFF2-40B4-BE49-F238E27FC236}">
                <a16:creationId xmlns:a16="http://schemas.microsoft.com/office/drawing/2014/main" id="{BC410FC7-ECEF-446D-9D28-4DE087EF8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9263" y="1198129"/>
            <a:ext cx="2129067" cy="7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58755380-52B8-914C-8C10-45C06992BE57}"/>
              </a:ext>
            </a:extLst>
          </p:cNvPr>
          <p:cNvGrpSpPr/>
          <p:nvPr/>
        </p:nvGrpSpPr>
        <p:grpSpPr>
          <a:xfrm>
            <a:off x="1119263" y="3460531"/>
            <a:ext cx="5212762" cy="2358076"/>
            <a:chOff x="1119263" y="3460531"/>
            <a:chExt cx="5212762" cy="2358076"/>
          </a:xfrm>
        </p:grpSpPr>
        <p:sp>
          <p:nvSpPr>
            <p:cNvPr id="24" name="Turinio vietos rezervavimo ženklas 2">
              <a:extLst>
                <a:ext uri="{FF2B5EF4-FFF2-40B4-BE49-F238E27FC236}">
                  <a16:creationId xmlns:a16="http://schemas.microsoft.com/office/drawing/2014/main" id="{060F124B-C6E3-484F-B958-30986D73F13E}"/>
                </a:ext>
              </a:extLst>
            </p:cNvPr>
            <p:cNvSpPr txBox="1">
              <a:spLocks/>
            </p:cNvSpPr>
            <p:nvPr/>
          </p:nvSpPr>
          <p:spPr>
            <a:xfrm>
              <a:off x="1794069" y="5405339"/>
              <a:ext cx="4537956" cy="333470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lt-LT" sz="1600" b="1" dirty="0">
                  <a:solidFill>
                    <a:schemeClr val="tx1"/>
                  </a:solidFill>
                  <a:latin typeface="Trebuchet MS" panose="020B0603020202020204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Viešųjų investicijų plėtros agentūra (VIPA)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5321DFF-6853-E84B-9C1F-3BA7FAB5CFA5}"/>
                </a:ext>
              </a:extLst>
            </p:cNvPr>
            <p:cNvGrpSpPr/>
            <p:nvPr/>
          </p:nvGrpSpPr>
          <p:grpSpPr>
            <a:xfrm>
              <a:off x="1119263" y="4684935"/>
              <a:ext cx="521469" cy="521469"/>
              <a:chOff x="1119263" y="2875654"/>
              <a:chExt cx="588767" cy="588767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F57D4C51-E6CF-2E40-9376-8B6776C01331}"/>
                  </a:ext>
                </a:extLst>
              </p:cNvPr>
              <p:cNvSpPr/>
              <p:nvPr/>
            </p:nvSpPr>
            <p:spPr>
              <a:xfrm>
                <a:off x="1119263" y="2875654"/>
                <a:ext cx="588767" cy="58876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Freeform 8">
                <a:extLst>
                  <a:ext uri="{FF2B5EF4-FFF2-40B4-BE49-F238E27FC236}">
                    <a16:creationId xmlns:a16="http://schemas.microsoft.com/office/drawing/2014/main" id="{FE09182C-50A7-974D-A35F-E31FE4793FB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78191" y="3062399"/>
                <a:ext cx="270910" cy="215276"/>
              </a:xfrm>
              <a:custGeom>
                <a:avLst/>
                <a:gdLst>
                  <a:gd name="T0" fmla="*/ 169 w 169"/>
                  <a:gd name="T1" fmla="*/ 16 h 134"/>
                  <a:gd name="T2" fmla="*/ 169 w 169"/>
                  <a:gd name="T3" fmla="*/ 118 h 134"/>
                  <a:gd name="T4" fmla="*/ 165 w 169"/>
                  <a:gd name="T5" fmla="*/ 129 h 134"/>
                  <a:gd name="T6" fmla="*/ 154 w 169"/>
                  <a:gd name="T7" fmla="*/ 134 h 134"/>
                  <a:gd name="T8" fmla="*/ 15 w 169"/>
                  <a:gd name="T9" fmla="*/ 134 h 134"/>
                  <a:gd name="T10" fmla="*/ 4 w 169"/>
                  <a:gd name="T11" fmla="*/ 129 h 134"/>
                  <a:gd name="T12" fmla="*/ 0 w 169"/>
                  <a:gd name="T13" fmla="*/ 118 h 134"/>
                  <a:gd name="T14" fmla="*/ 0 w 169"/>
                  <a:gd name="T15" fmla="*/ 16 h 134"/>
                  <a:gd name="T16" fmla="*/ 4 w 169"/>
                  <a:gd name="T17" fmla="*/ 5 h 134"/>
                  <a:gd name="T18" fmla="*/ 15 w 169"/>
                  <a:gd name="T19" fmla="*/ 0 h 134"/>
                  <a:gd name="T20" fmla="*/ 154 w 169"/>
                  <a:gd name="T21" fmla="*/ 0 h 134"/>
                  <a:gd name="T22" fmla="*/ 165 w 169"/>
                  <a:gd name="T23" fmla="*/ 5 h 134"/>
                  <a:gd name="T24" fmla="*/ 169 w 169"/>
                  <a:gd name="T25" fmla="*/ 16 h 134"/>
                  <a:gd name="T26" fmla="*/ 157 w 169"/>
                  <a:gd name="T27" fmla="*/ 19 h 134"/>
                  <a:gd name="T28" fmla="*/ 157 w 169"/>
                  <a:gd name="T29" fmla="*/ 18 h 134"/>
                  <a:gd name="T30" fmla="*/ 157 w 169"/>
                  <a:gd name="T31" fmla="*/ 17 h 134"/>
                  <a:gd name="T32" fmla="*/ 157 w 169"/>
                  <a:gd name="T33" fmla="*/ 16 h 134"/>
                  <a:gd name="T34" fmla="*/ 157 w 169"/>
                  <a:gd name="T35" fmla="*/ 14 h 134"/>
                  <a:gd name="T36" fmla="*/ 156 w 169"/>
                  <a:gd name="T37" fmla="*/ 14 h 134"/>
                  <a:gd name="T38" fmla="*/ 155 w 169"/>
                  <a:gd name="T39" fmla="*/ 13 h 134"/>
                  <a:gd name="T40" fmla="*/ 154 w 169"/>
                  <a:gd name="T41" fmla="*/ 13 h 134"/>
                  <a:gd name="T42" fmla="*/ 15 w 169"/>
                  <a:gd name="T43" fmla="*/ 13 h 134"/>
                  <a:gd name="T44" fmla="*/ 13 w 169"/>
                  <a:gd name="T45" fmla="*/ 13 h 134"/>
                  <a:gd name="T46" fmla="*/ 12 w 169"/>
                  <a:gd name="T47" fmla="*/ 16 h 134"/>
                  <a:gd name="T48" fmla="*/ 26 w 169"/>
                  <a:gd name="T49" fmla="*/ 42 h 134"/>
                  <a:gd name="T50" fmla="*/ 64 w 169"/>
                  <a:gd name="T51" fmla="*/ 72 h 134"/>
                  <a:gd name="T52" fmla="*/ 67 w 169"/>
                  <a:gd name="T53" fmla="*/ 75 h 134"/>
                  <a:gd name="T54" fmla="*/ 71 w 169"/>
                  <a:gd name="T55" fmla="*/ 79 h 134"/>
                  <a:gd name="T56" fmla="*/ 76 w 169"/>
                  <a:gd name="T57" fmla="*/ 82 h 134"/>
                  <a:gd name="T58" fmla="*/ 80 w 169"/>
                  <a:gd name="T59" fmla="*/ 84 h 134"/>
                  <a:gd name="T60" fmla="*/ 84 w 169"/>
                  <a:gd name="T61" fmla="*/ 85 h 134"/>
                  <a:gd name="T62" fmla="*/ 85 w 169"/>
                  <a:gd name="T63" fmla="*/ 85 h 134"/>
                  <a:gd name="T64" fmla="*/ 85 w 169"/>
                  <a:gd name="T65" fmla="*/ 85 h 134"/>
                  <a:gd name="T66" fmla="*/ 89 w 169"/>
                  <a:gd name="T67" fmla="*/ 84 h 134"/>
                  <a:gd name="T68" fmla="*/ 93 w 169"/>
                  <a:gd name="T69" fmla="*/ 82 h 134"/>
                  <a:gd name="T70" fmla="*/ 98 w 169"/>
                  <a:gd name="T71" fmla="*/ 79 h 134"/>
                  <a:gd name="T72" fmla="*/ 102 w 169"/>
                  <a:gd name="T73" fmla="*/ 75 h 134"/>
                  <a:gd name="T74" fmla="*/ 105 w 169"/>
                  <a:gd name="T75" fmla="*/ 72 h 134"/>
                  <a:gd name="T76" fmla="*/ 143 w 169"/>
                  <a:gd name="T77" fmla="*/ 42 h 134"/>
                  <a:gd name="T78" fmla="*/ 153 w 169"/>
                  <a:gd name="T79" fmla="*/ 32 h 134"/>
                  <a:gd name="T80" fmla="*/ 157 w 169"/>
                  <a:gd name="T81" fmla="*/ 19 h 134"/>
                  <a:gd name="T82" fmla="*/ 157 w 169"/>
                  <a:gd name="T83" fmla="*/ 118 h 134"/>
                  <a:gd name="T84" fmla="*/ 157 w 169"/>
                  <a:gd name="T85" fmla="*/ 46 h 134"/>
                  <a:gd name="T86" fmla="*/ 151 w 169"/>
                  <a:gd name="T87" fmla="*/ 52 h 134"/>
                  <a:gd name="T88" fmla="*/ 110 w 169"/>
                  <a:gd name="T89" fmla="*/ 84 h 134"/>
                  <a:gd name="T90" fmla="*/ 103 w 169"/>
                  <a:gd name="T91" fmla="*/ 90 h 134"/>
                  <a:gd name="T92" fmla="*/ 94 w 169"/>
                  <a:gd name="T93" fmla="*/ 95 h 134"/>
                  <a:gd name="T94" fmla="*/ 85 w 169"/>
                  <a:gd name="T95" fmla="*/ 97 h 134"/>
                  <a:gd name="T96" fmla="*/ 85 w 169"/>
                  <a:gd name="T97" fmla="*/ 97 h 134"/>
                  <a:gd name="T98" fmla="*/ 84 w 169"/>
                  <a:gd name="T99" fmla="*/ 97 h 134"/>
                  <a:gd name="T100" fmla="*/ 75 w 169"/>
                  <a:gd name="T101" fmla="*/ 95 h 134"/>
                  <a:gd name="T102" fmla="*/ 67 w 169"/>
                  <a:gd name="T103" fmla="*/ 90 h 134"/>
                  <a:gd name="T104" fmla="*/ 59 w 169"/>
                  <a:gd name="T105" fmla="*/ 84 h 134"/>
                  <a:gd name="T106" fmla="*/ 18 w 169"/>
                  <a:gd name="T107" fmla="*/ 52 h 134"/>
                  <a:gd name="T108" fmla="*/ 12 w 169"/>
                  <a:gd name="T109" fmla="*/ 46 h 134"/>
                  <a:gd name="T110" fmla="*/ 12 w 169"/>
                  <a:gd name="T111" fmla="*/ 118 h 134"/>
                  <a:gd name="T112" fmla="*/ 13 w 169"/>
                  <a:gd name="T113" fmla="*/ 121 h 134"/>
                  <a:gd name="T114" fmla="*/ 15 w 169"/>
                  <a:gd name="T115" fmla="*/ 121 h 134"/>
                  <a:gd name="T116" fmla="*/ 154 w 169"/>
                  <a:gd name="T117" fmla="*/ 121 h 134"/>
                  <a:gd name="T118" fmla="*/ 156 w 169"/>
                  <a:gd name="T119" fmla="*/ 121 h 134"/>
                  <a:gd name="T120" fmla="*/ 157 w 169"/>
                  <a:gd name="T121" fmla="*/ 118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69" h="134">
                    <a:moveTo>
                      <a:pt x="169" y="16"/>
                    </a:moveTo>
                    <a:cubicBezTo>
                      <a:pt x="169" y="118"/>
                      <a:pt x="169" y="118"/>
                      <a:pt x="169" y="118"/>
                    </a:cubicBezTo>
                    <a:cubicBezTo>
                      <a:pt x="169" y="123"/>
                      <a:pt x="168" y="126"/>
                      <a:pt x="165" y="129"/>
                    </a:cubicBezTo>
                    <a:cubicBezTo>
                      <a:pt x="162" y="132"/>
                      <a:pt x="158" y="134"/>
                      <a:pt x="154" y="134"/>
                    </a:cubicBezTo>
                    <a:cubicBezTo>
                      <a:pt x="15" y="134"/>
                      <a:pt x="15" y="134"/>
                      <a:pt x="15" y="134"/>
                    </a:cubicBezTo>
                    <a:cubicBezTo>
                      <a:pt x="11" y="134"/>
                      <a:pt x="7" y="132"/>
                      <a:pt x="4" y="129"/>
                    </a:cubicBezTo>
                    <a:cubicBezTo>
                      <a:pt x="1" y="126"/>
                      <a:pt x="0" y="123"/>
                      <a:pt x="0" y="118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1"/>
                      <a:pt x="1" y="8"/>
                      <a:pt x="4" y="5"/>
                    </a:cubicBezTo>
                    <a:cubicBezTo>
                      <a:pt x="7" y="2"/>
                      <a:pt x="11" y="0"/>
                      <a:pt x="15" y="0"/>
                    </a:cubicBezTo>
                    <a:cubicBezTo>
                      <a:pt x="154" y="0"/>
                      <a:pt x="154" y="0"/>
                      <a:pt x="154" y="0"/>
                    </a:cubicBezTo>
                    <a:cubicBezTo>
                      <a:pt x="158" y="0"/>
                      <a:pt x="162" y="2"/>
                      <a:pt x="165" y="5"/>
                    </a:cubicBezTo>
                    <a:cubicBezTo>
                      <a:pt x="168" y="8"/>
                      <a:pt x="169" y="11"/>
                      <a:pt x="169" y="16"/>
                    </a:cubicBezTo>
                    <a:close/>
                    <a:moveTo>
                      <a:pt x="157" y="19"/>
                    </a:moveTo>
                    <a:cubicBezTo>
                      <a:pt x="157" y="19"/>
                      <a:pt x="157" y="19"/>
                      <a:pt x="157" y="18"/>
                    </a:cubicBezTo>
                    <a:cubicBezTo>
                      <a:pt x="157" y="17"/>
                      <a:pt x="157" y="17"/>
                      <a:pt x="157" y="17"/>
                    </a:cubicBezTo>
                    <a:cubicBezTo>
                      <a:pt x="157" y="16"/>
                      <a:pt x="157" y="16"/>
                      <a:pt x="157" y="16"/>
                    </a:cubicBezTo>
                    <a:cubicBezTo>
                      <a:pt x="157" y="15"/>
                      <a:pt x="157" y="15"/>
                      <a:pt x="157" y="14"/>
                    </a:cubicBezTo>
                    <a:cubicBezTo>
                      <a:pt x="157" y="14"/>
                      <a:pt x="156" y="14"/>
                      <a:pt x="156" y="14"/>
                    </a:cubicBezTo>
                    <a:cubicBezTo>
                      <a:pt x="156" y="13"/>
                      <a:pt x="156" y="13"/>
                      <a:pt x="155" y="13"/>
                    </a:cubicBezTo>
                    <a:cubicBezTo>
                      <a:pt x="155" y="13"/>
                      <a:pt x="155" y="13"/>
                      <a:pt x="154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4" y="13"/>
                      <a:pt x="13" y="13"/>
                      <a:pt x="13" y="13"/>
                    </a:cubicBezTo>
                    <a:cubicBezTo>
                      <a:pt x="12" y="14"/>
                      <a:pt x="12" y="15"/>
                      <a:pt x="12" y="16"/>
                    </a:cubicBezTo>
                    <a:cubicBezTo>
                      <a:pt x="12" y="26"/>
                      <a:pt x="17" y="35"/>
                      <a:pt x="26" y="42"/>
                    </a:cubicBezTo>
                    <a:cubicBezTo>
                      <a:pt x="38" y="52"/>
                      <a:pt x="51" y="62"/>
                      <a:pt x="64" y="72"/>
                    </a:cubicBezTo>
                    <a:cubicBezTo>
                      <a:pt x="64" y="73"/>
                      <a:pt x="65" y="74"/>
                      <a:pt x="67" y="75"/>
                    </a:cubicBezTo>
                    <a:cubicBezTo>
                      <a:pt x="69" y="77"/>
                      <a:pt x="70" y="78"/>
                      <a:pt x="71" y="79"/>
                    </a:cubicBezTo>
                    <a:cubicBezTo>
                      <a:pt x="72" y="80"/>
                      <a:pt x="74" y="81"/>
                      <a:pt x="76" y="82"/>
                    </a:cubicBezTo>
                    <a:cubicBezTo>
                      <a:pt x="77" y="83"/>
                      <a:pt x="79" y="84"/>
                      <a:pt x="80" y="84"/>
                    </a:cubicBezTo>
                    <a:cubicBezTo>
                      <a:pt x="82" y="85"/>
                      <a:pt x="83" y="85"/>
                      <a:pt x="84" y="85"/>
                    </a:cubicBezTo>
                    <a:cubicBezTo>
                      <a:pt x="85" y="85"/>
                      <a:pt x="85" y="85"/>
                      <a:pt x="85" y="85"/>
                    </a:cubicBezTo>
                    <a:cubicBezTo>
                      <a:pt x="85" y="85"/>
                      <a:pt x="85" y="85"/>
                      <a:pt x="85" y="85"/>
                    </a:cubicBezTo>
                    <a:cubicBezTo>
                      <a:pt x="86" y="85"/>
                      <a:pt x="87" y="85"/>
                      <a:pt x="89" y="84"/>
                    </a:cubicBezTo>
                    <a:cubicBezTo>
                      <a:pt x="90" y="84"/>
                      <a:pt x="92" y="83"/>
                      <a:pt x="93" y="82"/>
                    </a:cubicBezTo>
                    <a:cubicBezTo>
                      <a:pt x="95" y="81"/>
                      <a:pt x="97" y="80"/>
                      <a:pt x="98" y="79"/>
                    </a:cubicBezTo>
                    <a:cubicBezTo>
                      <a:pt x="99" y="78"/>
                      <a:pt x="100" y="77"/>
                      <a:pt x="102" y="75"/>
                    </a:cubicBezTo>
                    <a:cubicBezTo>
                      <a:pt x="104" y="74"/>
                      <a:pt x="105" y="73"/>
                      <a:pt x="105" y="72"/>
                    </a:cubicBezTo>
                    <a:cubicBezTo>
                      <a:pt x="118" y="62"/>
                      <a:pt x="131" y="52"/>
                      <a:pt x="143" y="42"/>
                    </a:cubicBezTo>
                    <a:cubicBezTo>
                      <a:pt x="147" y="40"/>
                      <a:pt x="150" y="36"/>
                      <a:pt x="153" y="32"/>
                    </a:cubicBezTo>
                    <a:cubicBezTo>
                      <a:pt x="156" y="27"/>
                      <a:pt x="157" y="23"/>
                      <a:pt x="157" y="19"/>
                    </a:cubicBezTo>
                    <a:close/>
                    <a:moveTo>
                      <a:pt x="157" y="118"/>
                    </a:moveTo>
                    <a:cubicBezTo>
                      <a:pt x="157" y="46"/>
                      <a:pt x="157" y="46"/>
                      <a:pt x="157" y="46"/>
                    </a:cubicBezTo>
                    <a:cubicBezTo>
                      <a:pt x="155" y="48"/>
                      <a:pt x="153" y="50"/>
                      <a:pt x="151" y="52"/>
                    </a:cubicBezTo>
                    <a:cubicBezTo>
                      <a:pt x="134" y="65"/>
                      <a:pt x="120" y="76"/>
                      <a:pt x="110" y="84"/>
                    </a:cubicBezTo>
                    <a:cubicBezTo>
                      <a:pt x="107" y="87"/>
                      <a:pt x="105" y="89"/>
                      <a:pt x="103" y="90"/>
                    </a:cubicBezTo>
                    <a:cubicBezTo>
                      <a:pt x="100" y="92"/>
                      <a:pt x="98" y="93"/>
                      <a:pt x="94" y="95"/>
                    </a:cubicBezTo>
                    <a:cubicBezTo>
                      <a:pt x="91" y="97"/>
                      <a:pt x="88" y="97"/>
                      <a:pt x="85" y="97"/>
                    </a:cubicBezTo>
                    <a:cubicBezTo>
                      <a:pt x="85" y="97"/>
                      <a:pt x="85" y="97"/>
                      <a:pt x="85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1" y="97"/>
                      <a:pt x="78" y="97"/>
                      <a:pt x="75" y="95"/>
                    </a:cubicBezTo>
                    <a:cubicBezTo>
                      <a:pt x="71" y="93"/>
                      <a:pt x="69" y="92"/>
                      <a:pt x="67" y="90"/>
                    </a:cubicBezTo>
                    <a:cubicBezTo>
                      <a:pt x="65" y="89"/>
                      <a:pt x="62" y="87"/>
                      <a:pt x="59" y="84"/>
                    </a:cubicBezTo>
                    <a:cubicBezTo>
                      <a:pt x="49" y="76"/>
                      <a:pt x="35" y="65"/>
                      <a:pt x="18" y="52"/>
                    </a:cubicBezTo>
                    <a:cubicBezTo>
                      <a:pt x="16" y="50"/>
                      <a:pt x="14" y="48"/>
                      <a:pt x="12" y="46"/>
                    </a:cubicBezTo>
                    <a:cubicBezTo>
                      <a:pt x="12" y="118"/>
                      <a:pt x="12" y="118"/>
                      <a:pt x="12" y="118"/>
                    </a:cubicBezTo>
                    <a:cubicBezTo>
                      <a:pt x="12" y="119"/>
                      <a:pt x="12" y="120"/>
                      <a:pt x="13" y="121"/>
                    </a:cubicBezTo>
                    <a:cubicBezTo>
                      <a:pt x="13" y="121"/>
                      <a:pt x="14" y="121"/>
                      <a:pt x="15" y="121"/>
                    </a:cubicBezTo>
                    <a:cubicBezTo>
                      <a:pt x="154" y="121"/>
                      <a:pt x="154" y="121"/>
                      <a:pt x="154" y="121"/>
                    </a:cubicBezTo>
                    <a:cubicBezTo>
                      <a:pt x="155" y="121"/>
                      <a:pt x="156" y="121"/>
                      <a:pt x="156" y="121"/>
                    </a:cubicBezTo>
                    <a:cubicBezTo>
                      <a:pt x="157" y="120"/>
                      <a:pt x="157" y="119"/>
                      <a:pt x="157" y="11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j-lt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61471CE-D0BA-A24D-964E-D7A43AA50F10}"/>
                </a:ext>
              </a:extLst>
            </p:cNvPr>
            <p:cNvGrpSpPr/>
            <p:nvPr/>
          </p:nvGrpSpPr>
          <p:grpSpPr>
            <a:xfrm>
              <a:off x="1119263" y="3460531"/>
              <a:ext cx="521469" cy="521469"/>
              <a:chOff x="2049799" y="2875654"/>
              <a:chExt cx="588767" cy="588767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23929B74-6304-094C-B0AD-D44D1277C563}"/>
                  </a:ext>
                </a:extLst>
              </p:cNvPr>
              <p:cNvSpPr/>
              <p:nvPr/>
            </p:nvSpPr>
            <p:spPr>
              <a:xfrm>
                <a:off x="2049799" y="2875654"/>
                <a:ext cx="588767" cy="58876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Freeform 154">
                <a:extLst>
                  <a:ext uri="{FF2B5EF4-FFF2-40B4-BE49-F238E27FC236}">
                    <a16:creationId xmlns:a16="http://schemas.microsoft.com/office/drawing/2014/main" id="{D7745A73-735E-CB4B-8282-EFA2EFF06C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56084" y="3038903"/>
                <a:ext cx="236090" cy="238772"/>
              </a:xfrm>
              <a:custGeom>
                <a:avLst/>
                <a:gdLst>
                  <a:gd name="T0" fmla="*/ 133 w 133"/>
                  <a:gd name="T1" fmla="*/ 127 h 133"/>
                  <a:gd name="T2" fmla="*/ 132 w 133"/>
                  <a:gd name="T3" fmla="*/ 132 h 133"/>
                  <a:gd name="T4" fmla="*/ 127 w 133"/>
                  <a:gd name="T5" fmla="*/ 133 h 133"/>
                  <a:gd name="T6" fmla="*/ 114 w 133"/>
                  <a:gd name="T7" fmla="*/ 133 h 133"/>
                  <a:gd name="T8" fmla="*/ 110 w 133"/>
                  <a:gd name="T9" fmla="*/ 132 h 133"/>
                  <a:gd name="T10" fmla="*/ 108 w 133"/>
                  <a:gd name="T11" fmla="*/ 128 h 133"/>
                  <a:gd name="T12" fmla="*/ 98 w 133"/>
                  <a:gd name="T13" fmla="*/ 89 h 133"/>
                  <a:gd name="T14" fmla="*/ 76 w 133"/>
                  <a:gd name="T15" fmla="*/ 57 h 133"/>
                  <a:gd name="T16" fmla="*/ 44 w 133"/>
                  <a:gd name="T17" fmla="*/ 36 h 133"/>
                  <a:gd name="T18" fmla="*/ 6 w 133"/>
                  <a:gd name="T19" fmla="*/ 26 h 133"/>
                  <a:gd name="T20" fmla="*/ 2 w 133"/>
                  <a:gd name="T21" fmla="*/ 24 h 133"/>
                  <a:gd name="T22" fmla="*/ 0 w 133"/>
                  <a:gd name="T23" fmla="*/ 20 h 133"/>
                  <a:gd name="T24" fmla="*/ 0 w 133"/>
                  <a:gd name="T25" fmla="*/ 6 h 133"/>
                  <a:gd name="T26" fmla="*/ 2 w 133"/>
                  <a:gd name="T27" fmla="*/ 2 h 133"/>
                  <a:gd name="T28" fmla="*/ 6 w 133"/>
                  <a:gd name="T29" fmla="*/ 0 h 133"/>
                  <a:gd name="T30" fmla="*/ 7 w 133"/>
                  <a:gd name="T31" fmla="*/ 0 h 133"/>
                  <a:gd name="T32" fmla="*/ 54 w 133"/>
                  <a:gd name="T33" fmla="*/ 12 h 133"/>
                  <a:gd name="T34" fmla="*/ 94 w 133"/>
                  <a:gd name="T35" fmla="*/ 39 h 133"/>
                  <a:gd name="T36" fmla="*/ 122 w 133"/>
                  <a:gd name="T37" fmla="*/ 80 h 133"/>
                  <a:gd name="T38" fmla="*/ 133 w 133"/>
                  <a:gd name="T39" fmla="*/ 127 h 133"/>
                  <a:gd name="T40" fmla="*/ 85 w 133"/>
                  <a:gd name="T41" fmla="*/ 127 h 133"/>
                  <a:gd name="T42" fmla="*/ 83 w 133"/>
                  <a:gd name="T43" fmla="*/ 131 h 133"/>
                  <a:gd name="T44" fmla="*/ 79 w 133"/>
                  <a:gd name="T45" fmla="*/ 133 h 133"/>
                  <a:gd name="T46" fmla="*/ 66 w 133"/>
                  <a:gd name="T47" fmla="*/ 133 h 133"/>
                  <a:gd name="T48" fmla="*/ 62 w 133"/>
                  <a:gd name="T49" fmla="*/ 132 h 133"/>
                  <a:gd name="T50" fmla="*/ 60 w 133"/>
                  <a:gd name="T51" fmla="*/ 128 h 133"/>
                  <a:gd name="T52" fmla="*/ 43 w 133"/>
                  <a:gd name="T53" fmla="*/ 91 h 133"/>
                  <a:gd name="T54" fmla="*/ 6 w 133"/>
                  <a:gd name="T55" fmla="*/ 74 h 133"/>
                  <a:gd name="T56" fmla="*/ 2 w 133"/>
                  <a:gd name="T57" fmla="*/ 72 h 133"/>
                  <a:gd name="T58" fmla="*/ 0 w 133"/>
                  <a:gd name="T59" fmla="*/ 68 h 133"/>
                  <a:gd name="T60" fmla="*/ 0 w 133"/>
                  <a:gd name="T61" fmla="*/ 55 h 133"/>
                  <a:gd name="T62" fmla="*/ 2 w 133"/>
                  <a:gd name="T63" fmla="*/ 50 h 133"/>
                  <a:gd name="T64" fmla="*/ 6 w 133"/>
                  <a:gd name="T65" fmla="*/ 49 h 133"/>
                  <a:gd name="T66" fmla="*/ 7 w 133"/>
                  <a:gd name="T67" fmla="*/ 49 h 133"/>
                  <a:gd name="T68" fmla="*/ 36 w 133"/>
                  <a:gd name="T69" fmla="*/ 56 h 133"/>
                  <a:gd name="T70" fmla="*/ 60 w 133"/>
                  <a:gd name="T71" fmla="*/ 74 h 133"/>
                  <a:gd name="T72" fmla="*/ 77 w 133"/>
                  <a:gd name="T73" fmla="*/ 98 h 133"/>
                  <a:gd name="T74" fmla="*/ 85 w 133"/>
                  <a:gd name="T75" fmla="*/ 127 h 133"/>
                  <a:gd name="T76" fmla="*/ 31 w 133"/>
                  <a:gd name="T77" fmla="*/ 102 h 133"/>
                  <a:gd name="T78" fmla="*/ 36 w 133"/>
                  <a:gd name="T79" fmla="*/ 115 h 133"/>
                  <a:gd name="T80" fmla="*/ 31 w 133"/>
                  <a:gd name="T81" fmla="*/ 128 h 133"/>
                  <a:gd name="T82" fmla="*/ 18 w 133"/>
                  <a:gd name="T83" fmla="*/ 133 h 133"/>
                  <a:gd name="T84" fmla="*/ 5 w 133"/>
                  <a:gd name="T85" fmla="*/ 128 h 133"/>
                  <a:gd name="T86" fmla="*/ 0 w 133"/>
                  <a:gd name="T87" fmla="*/ 115 h 133"/>
                  <a:gd name="T88" fmla="*/ 5 w 133"/>
                  <a:gd name="T89" fmla="*/ 102 h 133"/>
                  <a:gd name="T90" fmla="*/ 18 w 133"/>
                  <a:gd name="T91" fmla="*/ 97 h 133"/>
                  <a:gd name="T92" fmla="*/ 31 w 133"/>
                  <a:gd name="T93" fmla="*/ 10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33" h="133">
                    <a:moveTo>
                      <a:pt x="133" y="127"/>
                    </a:moveTo>
                    <a:cubicBezTo>
                      <a:pt x="133" y="129"/>
                      <a:pt x="133" y="130"/>
                      <a:pt x="132" y="132"/>
                    </a:cubicBezTo>
                    <a:cubicBezTo>
                      <a:pt x="130" y="133"/>
                      <a:pt x="129" y="133"/>
                      <a:pt x="127" y="133"/>
                    </a:cubicBezTo>
                    <a:cubicBezTo>
                      <a:pt x="114" y="133"/>
                      <a:pt x="114" y="133"/>
                      <a:pt x="114" y="133"/>
                    </a:cubicBezTo>
                    <a:cubicBezTo>
                      <a:pt x="112" y="133"/>
                      <a:pt x="111" y="133"/>
                      <a:pt x="110" y="132"/>
                    </a:cubicBezTo>
                    <a:cubicBezTo>
                      <a:pt x="108" y="131"/>
                      <a:pt x="108" y="129"/>
                      <a:pt x="108" y="128"/>
                    </a:cubicBezTo>
                    <a:cubicBezTo>
                      <a:pt x="107" y="114"/>
                      <a:pt x="104" y="101"/>
                      <a:pt x="98" y="89"/>
                    </a:cubicBezTo>
                    <a:cubicBezTo>
                      <a:pt x="93" y="77"/>
                      <a:pt x="85" y="66"/>
                      <a:pt x="76" y="57"/>
                    </a:cubicBezTo>
                    <a:cubicBezTo>
                      <a:pt x="67" y="48"/>
                      <a:pt x="57" y="41"/>
                      <a:pt x="44" y="36"/>
                    </a:cubicBezTo>
                    <a:cubicBezTo>
                      <a:pt x="32" y="30"/>
                      <a:pt x="19" y="27"/>
                      <a:pt x="6" y="26"/>
                    </a:cubicBezTo>
                    <a:cubicBezTo>
                      <a:pt x="4" y="26"/>
                      <a:pt x="3" y="25"/>
                      <a:pt x="2" y="24"/>
                    </a:cubicBezTo>
                    <a:cubicBezTo>
                      <a:pt x="1" y="23"/>
                      <a:pt x="0" y="21"/>
                      <a:pt x="0" y="2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5"/>
                      <a:pt x="1" y="3"/>
                      <a:pt x="2" y="2"/>
                    </a:cubicBezTo>
                    <a:cubicBezTo>
                      <a:pt x="3" y="1"/>
                      <a:pt x="5" y="0"/>
                      <a:pt x="6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3" y="1"/>
                      <a:pt x="39" y="5"/>
                      <a:pt x="54" y="12"/>
                    </a:cubicBezTo>
                    <a:cubicBezTo>
                      <a:pt x="69" y="18"/>
                      <a:pt x="82" y="28"/>
                      <a:pt x="94" y="39"/>
                    </a:cubicBezTo>
                    <a:cubicBezTo>
                      <a:pt x="106" y="51"/>
                      <a:pt x="115" y="65"/>
                      <a:pt x="122" y="80"/>
                    </a:cubicBezTo>
                    <a:cubicBezTo>
                      <a:pt x="129" y="95"/>
                      <a:pt x="132" y="111"/>
                      <a:pt x="133" y="127"/>
                    </a:cubicBezTo>
                    <a:close/>
                    <a:moveTo>
                      <a:pt x="85" y="127"/>
                    </a:moveTo>
                    <a:cubicBezTo>
                      <a:pt x="85" y="129"/>
                      <a:pt x="84" y="130"/>
                      <a:pt x="83" y="131"/>
                    </a:cubicBezTo>
                    <a:cubicBezTo>
                      <a:pt x="82" y="133"/>
                      <a:pt x="81" y="133"/>
                      <a:pt x="79" y="133"/>
                    </a:cubicBezTo>
                    <a:cubicBezTo>
                      <a:pt x="66" y="133"/>
                      <a:pt x="66" y="133"/>
                      <a:pt x="66" y="133"/>
                    </a:cubicBezTo>
                    <a:cubicBezTo>
                      <a:pt x="65" y="133"/>
                      <a:pt x="63" y="133"/>
                      <a:pt x="62" y="132"/>
                    </a:cubicBezTo>
                    <a:cubicBezTo>
                      <a:pt x="61" y="131"/>
                      <a:pt x="60" y="130"/>
                      <a:pt x="60" y="128"/>
                    </a:cubicBezTo>
                    <a:cubicBezTo>
                      <a:pt x="59" y="114"/>
                      <a:pt x="53" y="101"/>
                      <a:pt x="43" y="91"/>
                    </a:cubicBezTo>
                    <a:cubicBezTo>
                      <a:pt x="32" y="81"/>
                      <a:pt x="20" y="75"/>
                      <a:pt x="6" y="74"/>
                    </a:cubicBezTo>
                    <a:cubicBezTo>
                      <a:pt x="4" y="73"/>
                      <a:pt x="3" y="73"/>
                      <a:pt x="2" y="72"/>
                    </a:cubicBezTo>
                    <a:cubicBezTo>
                      <a:pt x="1" y="70"/>
                      <a:pt x="0" y="69"/>
                      <a:pt x="0" y="68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3"/>
                      <a:pt x="1" y="51"/>
                      <a:pt x="2" y="50"/>
                    </a:cubicBezTo>
                    <a:cubicBezTo>
                      <a:pt x="3" y="49"/>
                      <a:pt x="5" y="49"/>
                      <a:pt x="6" y="49"/>
                    </a:cubicBezTo>
                    <a:cubicBezTo>
                      <a:pt x="7" y="49"/>
                      <a:pt x="7" y="49"/>
                      <a:pt x="7" y="49"/>
                    </a:cubicBezTo>
                    <a:cubicBezTo>
                      <a:pt x="17" y="50"/>
                      <a:pt x="26" y="52"/>
                      <a:pt x="36" y="56"/>
                    </a:cubicBezTo>
                    <a:cubicBezTo>
                      <a:pt x="45" y="61"/>
                      <a:pt x="53" y="66"/>
                      <a:pt x="60" y="74"/>
                    </a:cubicBezTo>
                    <a:cubicBezTo>
                      <a:pt x="67" y="81"/>
                      <a:pt x="73" y="89"/>
                      <a:pt x="77" y="98"/>
                    </a:cubicBezTo>
                    <a:cubicBezTo>
                      <a:pt x="82" y="107"/>
                      <a:pt x="84" y="117"/>
                      <a:pt x="85" y="127"/>
                    </a:cubicBezTo>
                    <a:close/>
                    <a:moveTo>
                      <a:pt x="31" y="102"/>
                    </a:moveTo>
                    <a:cubicBezTo>
                      <a:pt x="35" y="106"/>
                      <a:pt x="36" y="110"/>
                      <a:pt x="36" y="115"/>
                    </a:cubicBezTo>
                    <a:cubicBezTo>
                      <a:pt x="36" y="120"/>
                      <a:pt x="35" y="125"/>
                      <a:pt x="31" y="128"/>
                    </a:cubicBezTo>
                    <a:cubicBezTo>
                      <a:pt x="28" y="132"/>
                      <a:pt x="23" y="133"/>
                      <a:pt x="18" y="133"/>
                    </a:cubicBezTo>
                    <a:cubicBezTo>
                      <a:pt x="13" y="133"/>
                      <a:pt x="9" y="132"/>
                      <a:pt x="5" y="128"/>
                    </a:cubicBezTo>
                    <a:cubicBezTo>
                      <a:pt x="2" y="125"/>
                      <a:pt x="0" y="120"/>
                      <a:pt x="0" y="115"/>
                    </a:cubicBezTo>
                    <a:cubicBezTo>
                      <a:pt x="0" y="110"/>
                      <a:pt x="2" y="106"/>
                      <a:pt x="5" y="102"/>
                    </a:cubicBezTo>
                    <a:cubicBezTo>
                      <a:pt x="9" y="99"/>
                      <a:pt x="13" y="97"/>
                      <a:pt x="18" y="97"/>
                    </a:cubicBezTo>
                    <a:cubicBezTo>
                      <a:pt x="23" y="97"/>
                      <a:pt x="28" y="99"/>
                      <a:pt x="31" y="10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j-lt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7F4ECBF-31F7-0B4F-8D72-497DC1D64418}"/>
                </a:ext>
              </a:extLst>
            </p:cNvPr>
            <p:cNvGrpSpPr/>
            <p:nvPr/>
          </p:nvGrpSpPr>
          <p:grpSpPr>
            <a:xfrm>
              <a:off x="1119263" y="5297138"/>
              <a:ext cx="521469" cy="521469"/>
              <a:chOff x="1119263" y="5297138"/>
              <a:chExt cx="521469" cy="521469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DF47DF69-8092-C240-90D2-DD51F067E6DF}"/>
                  </a:ext>
                </a:extLst>
              </p:cNvPr>
              <p:cNvSpPr/>
              <p:nvPr/>
            </p:nvSpPr>
            <p:spPr>
              <a:xfrm>
                <a:off x="1119263" y="5297138"/>
                <a:ext cx="521469" cy="52146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Freeform 202">
                <a:extLst>
                  <a:ext uri="{FF2B5EF4-FFF2-40B4-BE49-F238E27FC236}">
                    <a16:creationId xmlns:a16="http://schemas.microsoft.com/office/drawing/2014/main" id="{3AF8BE55-12FE-F046-B6EE-D53668F4D9B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72600" y="5417554"/>
                <a:ext cx="227369" cy="217896"/>
              </a:xfrm>
              <a:custGeom>
                <a:avLst/>
                <a:gdLst>
                  <a:gd name="T0" fmla="*/ 35 w 145"/>
                  <a:gd name="T1" fmla="*/ 16 h 139"/>
                  <a:gd name="T2" fmla="*/ 30 w 145"/>
                  <a:gd name="T3" fmla="*/ 28 h 139"/>
                  <a:gd name="T4" fmla="*/ 17 w 145"/>
                  <a:gd name="T5" fmla="*/ 33 h 139"/>
                  <a:gd name="T6" fmla="*/ 17 w 145"/>
                  <a:gd name="T7" fmla="*/ 33 h 139"/>
                  <a:gd name="T8" fmla="*/ 4 w 145"/>
                  <a:gd name="T9" fmla="*/ 28 h 139"/>
                  <a:gd name="T10" fmla="*/ 0 w 145"/>
                  <a:gd name="T11" fmla="*/ 16 h 139"/>
                  <a:gd name="T12" fmla="*/ 5 w 145"/>
                  <a:gd name="T13" fmla="*/ 5 h 139"/>
                  <a:gd name="T14" fmla="*/ 17 w 145"/>
                  <a:gd name="T15" fmla="*/ 0 h 139"/>
                  <a:gd name="T16" fmla="*/ 30 w 145"/>
                  <a:gd name="T17" fmla="*/ 5 h 139"/>
                  <a:gd name="T18" fmla="*/ 35 w 145"/>
                  <a:gd name="T19" fmla="*/ 16 h 139"/>
                  <a:gd name="T20" fmla="*/ 33 w 145"/>
                  <a:gd name="T21" fmla="*/ 45 h 139"/>
                  <a:gd name="T22" fmla="*/ 33 w 145"/>
                  <a:gd name="T23" fmla="*/ 139 h 139"/>
                  <a:gd name="T24" fmla="*/ 2 w 145"/>
                  <a:gd name="T25" fmla="*/ 139 h 139"/>
                  <a:gd name="T26" fmla="*/ 2 w 145"/>
                  <a:gd name="T27" fmla="*/ 45 h 139"/>
                  <a:gd name="T28" fmla="*/ 33 w 145"/>
                  <a:gd name="T29" fmla="*/ 45 h 139"/>
                  <a:gd name="T30" fmla="*/ 145 w 145"/>
                  <a:gd name="T31" fmla="*/ 85 h 139"/>
                  <a:gd name="T32" fmla="*/ 145 w 145"/>
                  <a:gd name="T33" fmla="*/ 139 h 139"/>
                  <a:gd name="T34" fmla="*/ 114 w 145"/>
                  <a:gd name="T35" fmla="*/ 139 h 139"/>
                  <a:gd name="T36" fmla="*/ 114 w 145"/>
                  <a:gd name="T37" fmla="*/ 89 h 139"/>
                  <a:gd name="T38" fmla="*/ 110 w 145"/>
                  <a:gd name="T39" fmla="*/ 73 h 139"/>
                  <a:gd name="T40" fmla="*/ 98 w 145"/>
                  <a:gd name="T41" fmla="*/ 68 h 139"/>
                  <a:gd name="T42" fmla="*/ 88 w 145"/>
                  <a:gd name="T43" fmla="*/ 71 h 139"/>
                  <a:gd name="T44" fmla="*/ 82 w 145"/>
                  <a:gd name="T45" fmla="*/ 79 h 139"/>
                  <a:gd name="T46" fmla="*/ 81 w 145"/>
                  <a:gd name="T47" fmla="*/ 87 h 139"/>
                  <a:gd name="T48" fmla="*/ 81 w 145"/>
                  <a:gd name="T49" fmla="*/ 139 h 139"/>
                  <a:gd name="T50" fmla="*/ 50 w 145"/>
                  <a:gd name="T51" fmla="*/ 139 h 139"/>
                  <a:gd name="T52" fmla="*/ 50 w 145"/>
                  <a:gd name="T53" fmla="*/ 78 h 139"/>
                  <a:gd name="T54" fmla="*/ 50 w 145"/>
                  <a:gd name="T55" fmla="*/ 50 h 139"/>
                  <a:gd name="T56" fmla="*/ 50 w 145"/>
                  <a:gd name="T57" fmla="*/ 45 h 139"/>
                  <a:gd name="T58" fmla="*/ 81 w 145"/>
                  <a:gd name="T59" fmla="*/ 45 h 139"/>
                  <a:gd name="T60" fmla="*/ 81 w 145"/>
                  <a:gd name="T61" fmla="*/ 59 h 139"/>
                  <a:gd name="T62" fmla="*/ 81 w 145"/>
                  <a:gd name="T63" fmla="*/ 59 h 139"/>
                  <a:gd name="T64" fmla="*/ 85 w 145"/>
                  <a:gd name="T65" fmla="*/ 54 h 139"/>
                  <a:gd name="T66" fmla="*/ 90 w 145"/>
                  <a:gd name="T67" fmla="*/ 49 h 139"/>
                  <a:gd name="T68" fmla="*/ 98 w 145"/>
                  <a:gd name="T69" fmla="*/ 45 h 139"/>
                  <a:gd name="T70" fmla="*/ 109 w 145"/>
                  <a:gd name="T71" fmla="*/ 43 h 139"/>
                  <a:gd name="T72" fmla="*/ 135 w 145"/>
                  <a:gd name="T73" fmla="*/ 54 h 139"/>
                  <a:gd name="T74" fmla="*/ 145 w 145"/>
                  <a:gd name="T75" fmla="*/ 8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5" h="139">
                    <a:moveTo>
                      <a:pt x="35" y="16"/>
                    </a:moveTo>
                    <a:cubicBezTo>
                      <a:pt x="35" y="21"/>
                      <a:pt x="33" y="25"/>
                      <a:pt x="30" y="28"/>
                    </a:cubicBezTo>
                    <a:cubicBezTo>
                      <a:pt x="27" y="31"/>
                      <a:pt x="22" y="33"/>
                      <a:pt x="17" y="33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2" y="33"/>
                      <a:pt x="8" y="31"/>
                      <a:pt x="4" y="28"/>
                    </a:cubicBezTo>
                    <a:cubicBezTo>
                      <a:pt x="1" y="25"/>
                      <a:pt x="0" y="21"/>
                      <a:pt x="0" y="16"/>
                    </a:cubicBezTo>
                    <a:cubicBezTo>
                      <a:pt x="0" y="12"/>
                      <a:pt x="1" y="8"/>
                      <a:pt x="5" y="5"/>
                    </a:cubicBezTo>
                    <a:cubicBezTo>
                      <a:pt x="8" y="2"/>
                      <a:pt x="12" y="0"/>
                      <a:pt x="17" y="0"/>
                    </a:cubicBezTo>
                    <a:cubicBezTo>
                      <a:pt x="23" y="0"/>
                      <a:pt x="27" y="2"/>
                      <a:pt x="30" y="5"/>
                    </a:cubicBezTo>
                    <a:cubicBezTo>
                      <a:pt x="33" y="8"/>
                      <a:pt x="35" y="12"/>
                      <a:pt x="35" y="16"/>
                    </a:cubicBezTo>
                    <a:close/>
                    <a:moveTo>
                      <a:pt x="33" y="45"/>
                    </a:moveTo>
                    <a:cubicBezTo>
                      <a:pt x="33" y="139"/>
                      <a:pt x="33" y="139"/>
                      <a:pt x="33" y="139"/>
                    </a:cubicBezTo>
                    <a:cubicBezTo>
                      <a:pt x="2" y="139"/>
                      <a:pt x="2" y="139"/>
                      <a:pt x="2" y="139"/>
                    </a:cubicBezTo>
                    <a:cubicBezTo>
                      <a:pt x="2" y="45"/>
                      <a:pt x="2" y="45"/>
                      <a:pt x="2" y="45"/>
                    </a:cubicBezTo>
                    <a:lnTo>
                      <a:pt x="33" y="45"/>
                    </a:lnTo>
                    <a:close/>
                    <a:moveTo>
                      <a:pt x="145" y="85"/>
                    </a:moveTo>
                    <a:cubicBezTo>
                      <a:pt x="145" y="139"/>
                      <a:pt x="145" y="139"/>
                      <a:pt x="145" y="139"/>
                    </a:cubicBezTo>
                    <a:cubicBezTo>
                      <a:pt x="114" y="139"/>
                      <a:pt x="114" y="139"/>
                      <a:pt x="114" y="139"/>
                    </a:cubicBezTo>
                    <a:cubicBezTo>
                      <a:pt x="114" y="89"/>
                      <a:pt x="114" y="89"/>
                      <a:pt x="114" y="89"/>
                    </a:cubicBezTo>
                    <a:cubicBezTo>
                      <a:pt x="114" y="82"/>
                      <a:pt x="113" y="77"/>
                      <a:pt x="110" y="73"/>
                    </a:cubicBezTo>
                    <a:cubicBezTo>
                      <a:pt x="107" y="70"/>
                      <a:pt x="104" y="68"/>
                      <a:pt x="98" y="68"/>
                    </a:cubicBezTo>
                    <a:cubicBezTo>
                      <a:pt x="94" y="68"/>
                      <a:pt x="91" y="69"/>
                      <a:pt x="88" y="71"/>
                    </a:cubicBezTo>
                    <a:cubicBezTo>
                      <a:pt x="85" y="73"/>
                      <a:pt x="83" y="76"/>
                      <a:pt x="82" y="79"/>
                    </a:cubicBezTo>
                    <a:cubicBezTo>
                      <a:pt x="81" y="81"/>
                      <a:pt x="81" y="84"/>
                      <a:pt x="81" y="87"/>
                    </a:cubicBezTo>
                    <a:cubicBezTo>
                      <a:pt x="81" y="139"/>
                      <a:pt x="81" y="139"/>
                      <a:pt x="81" y="139"/>
                    </a:cubicBezTo>
                    <a:cubicBezTo>
                      <a:pt x="50" y="139"/>
                      <a:pt x="50" y="139"/>
                      <a:pt x="50" y="139"/>
                    </a:cubicBezTo>
                    <a:cubicBezTo>
                      <a:pt x="50" y="114"/>
                      <a:pt x="50" y="93"/>
                      <a:pt x="50" y="78"/>
                    </a:cubicBezTo>
                    <a:cubicBezTo>
                      <a:pt x="50" y="62"/>
                      <a:pt x="50" y="53"/>
                      <a:pt x="50" y="50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81" y="45"/>
                      <a:pt x="81" y="45"/>
                      <a:pt x="81" y="45"/>
                    </a:cubicBezTo>
                    <a:cubicBezTo>
                      <a:pt x="81" y="59"/>
                      <a:pt x="81" y="59"/>
                      <a:pt x="81" y="59"/>
                    </a:cubicBezTo>
                    <a:cubicBezTo>
                      <a:pt x="81" y="59"/>
                      <a:pt x="81" y="59"/>
                      <a:pt x="81" y="59"/>
                    </a:cubicBezTo>
                    <a:cubicBezTo>
                      <a:pt x="82" y="57"/>
                      <a:pt x="83" y="55"/>
                      <a:pt x="85" y="54"/>
                    </a:cubicBezTo>
                    <a:cubicBezTo>
                      <a:pt x="86" y="52"/>
                      <a:pt x="88" y="50"/>
                      <a:pt x="90" y="49"/>
                    </a:cubicBezTo>
                    <a:cubicBezTo>
                      <a:pt x="92" y="47"/>
                      <a:pt x="95" y="46"/>
                      <a:pt x="98" y="45"/>
                    </a:cubicBezTo>
                    <a:cubicBezTo>
                      <a:pt x="102" y="44"/>
                      <a:pt x="105" y="43"/>
                      <a:pt x="109" y="43"/>
                    </a:cubicBezTo>
                    <a:cubicBezTo>
                      <a:pt x="120" y="43"/>
                      <a:pt x="129" y="47"/>
                      <a:pt x="135" y="54"/>
                    </a:cubicBezTo>
                    <a:cubicBezTo>
                      <a:pt x="142" y="61"/>
                      <a:pt x="145" y="72"/>
                      <a:pt x="145" y="8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j-lt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66611FE-3897-3548-BDEE-059096E710B7}"/>
                </a:ext>
              </a:extLst>
            </p:cNvPr>
            <p:cNvGrpSpPr/>
            <p:nvPr/>
          </p:nvGrpSpPr>
          <p:grpSpPr>
            <a:xfrm>
              <a:off x="1119263" y="4072733"/>
              <a:ext cx="521469" cy="521469"/>
              <a:chOff x="1119263" y="4072733"/>
              <a:chExt cx="521469" cy="521469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CACB70B-51D4-5945-8A67-D0640EC0D770}"/>
                  </a:ext>
                </a:extLst>
              </p:cNvPr>
              <p:cNvSpPr/>
              <p:nvPr/>
            </p:nvSpPr>
            <p:spPr>
              <a:xfrm>
                <a:off x="1119263" y="4072733"/>
                <a:ext cx="521469" cy="52146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8C204D4-76EE-7949-B8B0-5BCF1424BBED}"/>
                  </a:ext>
                </a:extLst>
              </p:cNvPr>
              <p:cNvGrpSpPr/>
              <p:nvPr/>
            </p:nvGrpSpPr>
            <p:grpSpPr>
              <a:xfrm>
                <a:off x="1212513" y="4145655"/>
                <a:ext cx="373282" cy="373282"/>
                <a:chOff x="4160835" y="3673162"/>
                <a:chExt cx="449083" cy="449083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BE914875-A6C9-1646-B9D7-6BBB1D96AF7E}"/>
                    </a:ext>
                  </a:extLst>
                </p:cNvPr>
                <p:cNvSpPr/>
                <p:nvPr/>
              </p:nvSpPr>
              <p:spPr>
                <a:xfrm>
                  <a:off x="4236096" y="3748423"/>
                  <a:ext cx="298560" cy="2985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Freeform 148">
                  <a:extLst>
                    <a:ext uri="{FF2B5EF4-FFF2-40B4-BE49-F238E27FC236}">
                      <a16:creationId xmlns:a16="http://schemas.microsoft.com/office/drawing/2014/main" id="{03248FD2-BF55-2048-9CAA-DD33104A05F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160835" y="3673162"/>
                  <a:ext cx="449083" cy="449083"/>
                </a:xfrm>
                <a:custGeom>
                  <a:avLst/>
                  <a:gdLst>
                    <a:gd name="T0" fmla="*/ 146 w 146"/>
                    <a:gd name="T1" fmla="*/ 118 h 146"/>
                    <a:gd name="T2" fmla="*/ 118 w 146"/>
                    <a:gd name="T3" fmla="*/ 146 h 146"/>
                    <a:gd name="T4" fmla="*/ 8 w 146"/>
                    <a:gd name="T5" fmla="*/ 138 h 146"/>
                    <a:gd name="T6" fmla="*/ 0 w 146"/>
                    <a:gd name="T7" fmla="*/ 28 h 146"/>
                    <a:gd name="T8" fmla="*/ 28 w 146"/>
                    <a:gd name="T9" fmla="*/ 0 h 146"/>
                    <a:gd name="T10" fmla="*/ 138 w 146"/>
                    <a:gd name="T11" fmla="*/ 8 h 146"/>
                    <a:gd name="T12" fmla="*/ 121 w 146"/>
                    <a:gd name="T13" fmla="*/ 101 h 146"/>
                    <a:gd name="T14" fmla="*/ 118 w 146"/>
                    <a:gd name="T15" fmla="*/ 97 h 146"/>
                    <a:gd name="T16" fmla="*/ 104 w 146"/>
                    <a:gd name="T17" fmla="*/ 89 h 146"/>
                    <a:gd name="T18" fmla="*/ 100 w 146"/>
                    <a:gd name="T19" fmla="*/ 87 h 146"/>
                    <a:gd name="T20" fmla="*/ 94 w 146"/>
                    <a:gd name="T21" fmla="*/ 89 h 146"/>
                    <a:gd name="T22" fmla="*/ 84 w 146"/>
                    <a:gd name="T23" fmla="*/ 99 h 146"/>
                    <a:gd name="T24" fmla="*/ 81 w 146"/>
                    <a:gd name="T25" fmla="*/ 98 h 146"/>
                    <a:gd name="T26" fmla="*/ 78 w 146"/>
                    <a:gd name="T27" fmla="*/ 96 h 146"/>
                    <a:gd name="T28" fmla="*/ 50 w 146"/>
                    <a:gd name="T29" fmla="*/ 68 h 146"/>
                    <a:gd name="T30" fmla="*/ 48 w 146"/>
                    <a:gd name="T31" fmla="*/ 65 h 146"/>
                    <a:gd name="T32" fmla="*/ 47 w 146"/>
                    <a:gd name="T33" fmla="*/ 62 h 146"/>
                    <a:gd name="T34" fmla="*/ 54 w 146"/>
                    <a:gd name="T35" fmla="*/ 55 h 146"/>
                    <a:gd name="T36" fmla="*/ 60 w 146"/>
                    <a:gd name="T37" fmla="*/ 48 h 146"/>
                    <a:gd name="T38" fmla="*/ 58 w 146"/>
                    <a:gd name="T39" fmla="*/ 44 h 146"/>
                    <a:gd name="T40" fmla="*/ 55 w 146"/>
                    <a:gd name="T41" fmla="*/ 39 h 146"/>
                    <a:gd name="T42" fmla="*/ 50 w 146"/>
                    <a:gd name="T43" fmla="*/ 30 h 146"/>
                    <a:gd name="T44" fmla="*/ 47 w 146"/>
                    <a:gd name="T45" fmla="*/ 25 h 146"/>
                    <a:gd name="T46" fmla="*/ 35 w 146"/>
                    <a:gd name="T47" fmla="*/ 27 h 146"/>
                    <a:gd name="T48" fmla="*/ 25 w 146"/>
                    <a:gd name="T49" fmla="*/ 48 h 146"/>
                    <a:gd name="T50" fmla="*/ 25 w 146"/>
                    <a:gd name="T51" fmla="*/ 54 h 146"/>
                    <a:gd name="T52" fmla="*/ 27 w 146"/>
                    <a:gd name="T53" fmla="*/ 60 h 146"/>
                    <a:gd name="T54" fmla="*/ 29 w 146"/>
                    <a:gd name="T55" fmla="*/ 66 h 146"/>
                    <a:gd name="T56" fmla="*/ 80 w 146"/>
                    <a:gd name="T57" fmla="*/ 117 h 146"/>
                    <a:gd name="T58" fmla="*/ 86 w 146"/>
                    <a:gd name="T59" fmla="*/ 119 h 146"/>
                    <a:gd name="T60" fmla="*/ 92 w 146"/>
                    <a:gd name="T61" fmla="*/ 121 h 146"/>
                    <a:gd name="T62" fmla="*/ 98 w 146"/>
                    <a:gd name="T63" fmla="*/ 121 h 146"/>
                    <a:gd name="T64" fmla="*/ 119 w 146"/>
                    <a:gd name="T65" fmla="*/ 11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46" h="146">
                      <a:moveTo>
                        <a:pt x="146" y="28"/>
                      </a:moveTo>
                      <a:cubicBezTo>
                        <a:pt x="146" y="118"/>
                        <a:pt x="146" y="118"/>
                        <a:pt x="146" y="118"/>
                      </a:cubicBezTo>
                      <a:cubicBezTo>
                        <a:pt x="146" y="126"/>
                        <a:pt x="143" y="132"/>
                        <a:pt x="138" y="138"/>
                      </a:cubicBezTo>
                      <a:cubicBezTo>
                        <a:pt x="132" y="143"/>
                        <a:pt x="126" y="146"/>
                        <a:pt x="118" y="146"/>
                      </a:cubicBezTo>
                      <a:cubicBezTo>
                        <a:pt x="28" y="146"/>
                        <a:pt x="28" y="146"/>
                        <a:pt x="28" y="146"/>
                      </a:cubicBezTo>
                      <a:cubicBezTo>
                        <a:pt x="20" y="146"/>
                        <a:pt x="14" y="143"/>
                        <a:pt x="8" y="138"/>
                      </a:cubicBezTo>
                      <a:cubicBezTo>
                        <a:pt x="3" y="132"/>
                        <a:pt x="0" y="126"/>
                        <a:pt x="0" y="118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20"/>
                        <a:pt x="3" y="14"/>
                        <a:pt x="8" y="8"/>
                      </a:cubicBezTo>
                      <a:cubicBezTo>
                        <a:pt x="14" y="3"/>
                        <a:pt x="20" y="0"/>
                        <a:pt x="28" y="0"/>
                      </a:cubicBezTo>
                      <a:cubicBezTo>
                        <a:pt x="118" y="0"/>
                        <a:pt x="118" y="0"/>
                        <a:pt x="118" y="0"/>
                      </a:cubicBezTo>
                      <a:cubicBezTo>
                        <a:pt x="126" y="0"/>
                        <a:pt x="132" y="3"/>
                        <a:pt x="138" y="8"/>
                      </a:cubicBezTo>
                      <a:cubicBezTo>
                        <a:pt x="143" y="14"/>
                        <a:pt x="146" y="20"/>
                        <a:pt x="146" y="28"/>
                      </a:cubicBezTo>
                      <a:close/>
                      <a:moveTo>
                        <a:pt x="121" y="101"/>
                      </a:moveTo>
                      <a:cubicBezTo>
                        <a:pt x="121" y="100"/>
                        <a:pt x="121" y="100"/>
                        <a:pt x="121" y="100"/>
                      </a:cubicBezTo>
                      <a:cubicBezTo>
                        <a:pt x="121" y="99"/>
                        <a:pt x="120" y="98"/>
                        <a:pt x="118" y="97"/>
                      </a:cubicBezTo>
                      <a:cubicBezTo>
                        <a:pt x="115" y="95"/>
                        <a:pt x="113" y="94"/>
                        <a:pt x="109" y="92"/>
                      </a:cubicBezTo>
                      <a:cubicBezTo>
                        <a:pt x="104" y="89"/>
                        <a:pt x="104" y="89"/>
                        <a:pt x="104" y="89"/>
                      </a:cubicBezTo>
                      <a:cubicBezTo>
                        <a:pt x="104" y="89"/>
                        <a:pt x="103" y="89"/>
                        <a:pt x="102" y="88"/>
                      </a:cubicBezTo>
                      <a:cubicBezTo>
                        <a:pt x="102" y="87"/>
                        <a:pt x="101" y="87"/>
                        <a:pt x="100" y="87"/>
                      </a:cubicBezTo>
                      <a:cubicBezTo>
                        <a:pt x="99" y="86"/>
                        <a:pt x="99" y="86"/>
                        <a:pt x="98" y="86"/>
                      </a:cubicBezTo>
                      <a:cubicBezTo>
                        <a:pt x="97" y="86"/>
                        <a:pt x="96" y="87"/>
                        <a:pt x="94" y="89"/>
                      </a:cubicBezTo>
                      <a:cubicBezTo>
                        <a:pt x="92" y="91"/>
                        <a:pt x="90" y="93"/>
                        <a:pt x="88" y="95"/>
                      </a:cubicBezTo>
                      <a:cubicBezTo>
                        <a:pt x="87" y="98"/>
                        <a:pt x="85" y="99"/>
                        <a:pt x="84" y="99"/>
                      </a:cubicBezTo>
                      <a:cubicBezTo>
                        <a:pt x="84" y="99"/>
                        <a:pt x="83" y="98"/>
                        <a:pt x="83" y="98"/>
                      </a:cubicBezTo>
                      <a:cubicBezTo>
                        <a:pt x="82" y="98"/>
                        <a:pt x="82" y="98"/>
                        <a:pt x="81" y="98"/>
                      </a:cubicBezTo>
                      <a:cubicBezTo>
                        <a:pt x="81" y="97"/>
                        <a:pt x="80" y="97"/>
                        <a:pt x="80" y="97"/>
                      </a:cubicBezTo>
                      <a:cubicBezTo>
                        <a:pt x="79" y="96"/>
                        <a:pt x="78" y="96"/>
                        <a:pt x="78" y="96"/>
                      </a:cubicBezTo>
                      <a:cubicBezTo>
                        <a:pt x="72" y="92"/>
                        <a:pt x="67" y="88"/>
                        <a:pt x="62" y="84"/>
                      </a:cubicBezTo>
                      <a:cubicBezTo>
                        <a:pt x="58" y="79"/>
                        <a:pt x="54" y="74"/>
                        <a:pt x="50" y="68"/>
                      </a:cubicBezTo>
                      <a:cubicBezTo>
                        <a:pt x="50" y="68"/>
                        <a:pt x="50" y="67"/>
                        <a:pt x="49" y="67"/>
                      </a:cubicBezTo>
                      <a:cubicBezTo>
                        <a:pt x="49" y="66"/>
                        <a:pt x="49" y="65"/>
                        <a:pt x="48" y="65"/>
                      </a:cubicBezTo>
                      <a:cubicBezTo>
                        <a:pt x="48" y="65"/>
                        <a:pt x="48" y="64"/>
                        <a:pt x="48" y="63"/>
                      </a:cubicBezTo>
                      <a:cubicBezTo>
                        <a:pt x="48" y="63"/>
                        <a:pt x="47" y="62"/>
                        <a:pt x="47" y="62"/>
                      </a:cubicBezTo>
                      <a:cubicBezTo>
                        <a:pt x="47" y="61"/>
                        <a:pt x="48" y="60"/>
                        <a:pt x="49" y="59"/>
                      </a:cubicBezTo>
                      <a:cubicBezTo>
                        <a:pt x="51" y="57"/>
                        <a:pt x="52" y="56"/>
                        <a:pt x="54" y="55"/>
                      </a:cubicBezTo>
                      <a:cubicBezTo>
                        <a:pt x="55" y="54"/>
                        <a:pt x="57" y="53"/>
                        <a:pt x="58" y="51"/>
                      </a:cubicBezTo>
                      <a:cubicBezTo>
                        <a:pt x="59" y="50"/>
                        <a:pt x="60" y="49"/>
                        <a:pt x="60" y="48"/>
                      </a:cubicBezTo>
                      <a:cubicBezTo>
                        <a:pt x="60" y="47"/>
                        <a:pt x="60" y="47"/>
                        <a:pt x="59" y="46"/>
                      </a:cubicBezTo>
                      <a:cubicBezTo>
                        <a:pt x="59" y="45"/>
                        <a:pt x="59" y="44"/>
                        <a:pt x="58" y="44"/>
                      </a:cubicBezTo>
                      <a:cubicBezTo>
                        <a:pt x="57" y="43"/>
                        <a:pt x="57" y="42"/>
                        <a:pt x="57" y="42"/>
                      </a:cubicBezTo>
                      <a:cubicBezTo>
                        <a:pt x="57" y="41"/>
                        <a:pt x="56" y="40"/>
                        <a:pt x="55" y="39"/>
                      </a:cubicBezTo>
                      <a:cubicBezTo>
                        <a:pt x="55" y="38"/>
                        <a:pt x="54" y="36"/>
                        <a:pt x="53" y="35"/>
                      </a:cubicBezTo>
                      <a:cubicBezTo>
                        <a:pt x="52" y="33"/>
                        <a:pt x="51" y="32"/>
                        <a:pt x="50" y="30"/>
                      </a:cubicBezTo>
                      <a:cubicBezTo>
                        <a:pt x="50" y="29"/>
                        <a:pt x="49" y="27"/>
                        <a:pt x="48" y="26"/>
                      </a:cubicBezTo>
                      <a:cubicBezTo>
                        <a:pt x="47" y="25"/>
                        <a:pt x="47" y="25"/>
                        <a:pt x="47" y="25"/>
                      </a:cubicBezTo>
                      <a:cubicBezTo>
                        <a:pt x="46" y="25"/>
                        <a:pt x="46" y="25"/>
                        <a:pt x="45" y="25"/>
                      </a:cubicBezTo>
                      <a:cubicBezTo>
                        <a:pt x="42" y="25"/>
                        <a:pt x="39" y="25"/>
                        <a:pt x="35" y="27"/>
                      </a:cubicBezTo>
                      <a:cubicBezTo>
                        <a:pt x="33" y="28"/>
                        <a:pt x="30" y="31"/>
                        <a:pt x="28" y="36"/>
                      </a:cubicBezTo>
                      <a:cubicBezTo>
                        <a:pt x="26" y="40"/>
                        <a:pt x="25" y="44"/>
                        <a:pt x="25" y="48"/>
                      </a:cubicBezTo>
                      <a:cubicBezTo>
                        <a:pt x="25" y="49"/>
                        <a:pt x="25" y="50"/>
                        <a:pt x="25" y="51"/>
                      </a:cubicBezTo>
                      <a:cubicBezTo>
                        <a:pt x="25" y="52"/>
                        <a:pt x="25" y="53"/>
                        <a:pt x="25" y="54"/>
                      </a:cubicBezTo>
                      <a:cubicBezTo>
                        <a:pt x="26" y="55"/>
                        <a:pt x="26" y="56"/>
                        <a:pt x="26" y="57"/>
                      </a:cubicBezTo>
                      <a:cubicBezTo>
                        <a:pt x="27" y="58"/>
                        <a:pt x="27" y="59"/>
                        <a:pt x="27" y="60"/>
                      </a:cubicBezTo>
                      <a:cubicBezTo>
                        <a:pt x="27" y="60"/>
                        <a:pt x="28" y="62"/>
                        <a:pt x="28" y="63"/>
                      </a:cubicBezTo>
                      <a:cubicBezTo>
                        <a:pt x="29" y="65"/>
                        <a:pt x="29" y="65"/>
                        <a:pt x="29" y="66"/>
                      </a:cubicBezTo>
                      <a:cubicBezTo>
                        <a:pt x="33" y="76"/>
                        <a:pt x="40" y="86"/>
                        <a:pt x="50" y="96"/>
                      </a:cubicBezTo>
                      <a:cubicBezTo>
                        <a:pt x="60" y="106"/>
                        <a:pt x="70" y="113"/>
                        <a:pt x="80" y="117"/>
                      </a:cubicBezTo>
                      <a:cubicBezTo>
                        <a:pt x="81" y="117"/>
                        <a:pt x="82" y="117"/>
                        <a:pt x="83" y="118"/>
                      </a:cubicBezTo>
                      <a:cubicBezTo>
                        <a:pt x="85" y="118"/>
                        <a:pt x="86" y="119"/>
                        <a:pt x="86" y="119"/>
                      </a:cubicBezTo>
                      <a:cubicBezTo>
                        <a:pt x="87" y="119"/>
                        <a:pt x="88" y="119"/>
                        <a:pt x="89" y="120"/>
                      </a:cubicBezTo>
                      <a:cubicBezTo>
                        <a:pt x="90" y="120"/>
                        <a:pt x="91" y="120"/>
                        <a:pt x="92" y="121"/>
                      </a:cubicBezTo>
                      <a:cubicBezTo>
                        <a:pt x="93" y="121"/>
                        <a:pt x="94" y="121"/>
                        <a:pt x="95" y="121"/>
                      </a:cubicBezTo>
                      <a:cubicBezTo>
                        <a:pt x="96" y="121"/>
                        <a:pt x="97" y="121"/>
                        <a:pt x="98" y="121"/>
                      </a:cubicBezTo>
                      <a:cubicBezTo>
                        <a:pt x="102" y="121"/>
                        <a:pt x="106" y="120"/>
                        <a:pt x="110" y="118"/>
                      </a:cubicBezTo>
                      <a:cubicBezTo>
                        <a:pt x="115" y="116"/>
                        <a:pt x="118" y="113"/>
                        <a:pt x="119" y="111"/>
                      </a:cubicBezTo>
                      <a:cubicBezTo>
                        <a:pt x="121" y="107"/>
                        <a:pt x="121" y="104"/>
                        <a:pt x="121" y="101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j-lt"/>
                  </a:endParaRPr>
                </a:p>
              </p:txBody>
            </p:sp>
          </p:grpSp>
        </p:grpSp>
        <p:sp>
          <p:nvSpPr>
            <p:cNvPr id="37" name="Turinio vietos rezervavimo ženklas 2">
              <a:extLst>
                <a:ext uri="{FF2B5EF4-FFF2-40B4-BE49-F238E27FC236}">
                  <a16:creationId xmlns:a16="http://schemas.microsoft.com/office/drawing/2014/main" id="{5F8DD1DD-3E08-5549-8E64-F78845A93194}"/>
                </a:ext>
              </a:extLst>
            </p:cNvPr>
            <p:cNvSpPr txBox="1">
              <a:spLocks/>
            </p:cNvSpPr>
            <p:nvPr/>
          </p:nvSpPr>
          <p:spPr>
            <a:xfrm>
              <a:off x="1794069" y="3563287"/>
              <a:ext cx="4537956" cy="333470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lt-LT" sz="1600" b="1" dirty="0">
                  <a:solidFill>
                    <a:schemeClr val="tx1"/>
                  </a:solidFill>
                  <a:latin typeface="Trebuchet MS" panose="020B0603020202020204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www.vipa.lt</a:t>
              </a:r>
            </a:p>
          </p:txBody>
        </p:sp>
        <p:sp>
          <p:nvSpPr>
            <p:cNvPr id="38" name="Turinio vietos rezervavimo ženklas 2">
              <a:extLst>
                <a:ext uri="{FF2B5EF4-FFF2-40B4-BE49-F238E27FC236}">
                  <a16:creationId xmlns:a16="http://schemas.microsoft.com/office/drawing/2014/main" id="{35BDF30C-8D51-CD44-8BE3-5D5A060B800C}"/>
                </a:ext>
              </a:extLst>
            </p:cNvPr>
            <p:cNvSpPr txBox="1">
              <a:spLocks/>
            </p:cNvSpPr>
            <p:nvPr/>
          </p:nvSpPr>
          <p:spPr>
            <a:xfrm>
              <a:off x="1848155" y="4230847"/>
              <a:ext cx="2800350" cy="257679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sz="1600" b="1" dirty="0">
                  <a:solidFill>
                    <a:schemeClr val="tx1"/>
                  </a:solidFill>
                  <a:latin typeface="Trebuchet MS" panose="020B0603020202020204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(8 5) 203 4</a:t>
              </a:r>
              <a:r>
                <a:rPr lang="lt-LT" sz="1600" b="1" dirty="0">
                  <a:solidFill>
                    <a:schemeClr val="tx1"/>
                  </a:solidFill>
                  <a:latin typeface="Trebuchet MS" panose="020B0603020202020204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9 77</a:t>
              </a:r>
              <a:r>
                <a:rPr lang="de-DE" sz="1600" b="1" dirty="0">
                  <a:solidFill>
                    <a:schemeClr val="tx1"/>
                  </a:solidFill>
                  <a:latin typeface="Trebuchet MS" panose="020B0603020202020204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</a:p>
            <a:p>
              <a:pPr marL="0" indent="0">
                <a:buNone/>
              </a:pPr>
              <a:endParaRPr lang="lt-LT" sz="1600" b="1" dirty="0">
                <a:solidFill>
                  <a:schemeClr val="tx1"/>
                </a:solidFill>
                <a:latin typeface="Trebuchet MS" panose="020B0603020202020204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39" name="Turinio vietos rezervavimo ženklas 2">
              <a:extLst>
                <a:ext uri="{FF2B5EF4-FFF2-40B4-BE49-F238E27FC236}">
                  <a16:creationId xmlns:a16="http://schemas.microsoft.com/office/drawing/2014/main" id="{A3B31ACE-00A3-DB4A-8C09-14DBA5649D9B}"/>
                </a:ext>
              </a:extLst>
            </p:cNvPr>
            <p:cNvSpPr txBox="1">
              <a:spLocks/>
            </p:cNvSpPr>
            <p:nvPr/>
          </p:nvSpPr>
          <p:spPr>
            <a:xfrm>
              <a:off x="1848155" y="4822616"/>
              <a:ext cx="3899502" cy="257679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5C6865"/>
                  </a:solidFill>
                  <a:latin typeface="Roboto Slab Light" pitchFamily="2" charset="0"/>
                  <a:ea typeface="Roboto Slab Light" pitchFamily="2" charset="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lt-LT" sz="1600" b="1" dirty="0" err="1">
                  <a:solidFill>
                    <a:schemeClr val="tx1"/>
                  </a:solidFill>
                  <a:latin typeface="Trebuchet MS" panose="020B0603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justinas.bucys</a:t>
              </a:r>
              <a:r>
                <a:rPr lang="en-US" sz="1600" b="1" dirty="0">
                  <a:solidFill>
                    <a:schemeClr val="tx1"/>
                  </a:solidFill>
                  <a:latin typeface="Trebuchet MS" panose="020B0603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@vipa.lt</a:t>
              </a:r>
              <a:r>
                <a:rPr lang="en-US" sz="16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, </a:t>
              </a:r>
              <a:r>
                <a:rPr lang="en-US" sz="1600" b="1" dirty="0" err="1">
                  <a:solidFill>
                    <a:schemeClr val="tx1"/>
                  </a:solidFill>
                  <a:latin typeface="Trebuchet MS" panose="020B060302020202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renata.adomaviciene@vipa.lt</a:t>
              </a:r>
              <a:r>
                <a:rPr lang="en-US" sz="16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 </a:t>
              </a:r>
              <a:endParaRPr lang="lt-LT" sz="1600" b="1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89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pa">
      <a:dk1>
        <a:srgbClr val="003F4F"/>
      </a:dk1>
      <a:lt1>
        <a:sysClr val="window" lastClr="FFFFFF"/>
      </a:lt1>
      <a:dk2>
        <a:srgbClr val="608893"/>
      </a:dk2>
      <a:lt2>
        <a:srgbClr val="DEE8EB"/>
      </a:lt2>
      <a:accent1>
        <a:srgbClr val="608893"/>
      </a:accent1>
      <a:accent2>
        <a:srgbClr val="BFD1D7"/>
      </a:accent2>
      <a:accent3>
        <a:srgbClr val="DEE8EB"/>
      </a:accent3>
      <a:accent4>
        <a:srgbClr val="56818E"/>
      </a:accent4>
      <a:accent5>
        <a:srgbClr val="48666E"/>
      </a:accent5>
      <a:accent6>
        <a:srgbClr val="11191C"/>
      </a:accent6>
      <a:hlink>
        <a:srgbClr val="9EB8BF"/>
      </a:hlink>
      <a:folHlink>
        <a:srgbClr val="48666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vipa">
      <a:dk1>
        <a:srgbClr val="003F4F"/>
      </a:dk1>
      <a:lt1>
        <a:sysClr val="window" lastClr="FFFFFF"/>
      </a:lt1>
      <a:dk2>
        <a:srgbClr val="608893"/>
      </a:dk2>
      <a:lt2>
        <a:srgbClr val="DEE8EB"/>
      </a:lt2>
      <a:accent1>
        <a:srgbClr val="608893"/>
      </a:accent1>
      <a:accent2>
        <a:srgbClr val="BFD1D7"/>
      </a:accent2>
      <a:accent3>
        <a:srgbClr val="DEE8EB"/>
      </a:accent3>
      <a:accent4>
        <a:srgbClr val="56818E"/>
      </a:accent4>
      <a:accent5>
        <a:srgbClr val="48666E"/>
      </a:accent5>
      <a:accent6>
        <a:srgbClr val="11191C"/>
      </a:accent6>
      <a:hlink>
        <a:srgbClr val="9EB8BF"/>
      </a:hlink>
      <a:folHlink>
        <a:srgbClr val="48666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14218</TotalTime>
  <Words>475</Words>
  <Application>Microsoft Office PowerPoint</Application>
  <PresentationFormat>Plačiaekranė</PresentationFormat>
  <Paragraphs>84</Paragraphs>
  <Slides>8</Slides>
  <Notes>7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8</vt:i4>
      </vt:variant>
    </vt:vector>
  </HeadingPairs>
  <TitlesOfParts>
    <vt:vector size="15" baseType="lpstr">
      <vt:lpstr>Trebuchet MS</vt:lpstr>
      <vt:lpstr>Calibri Light</vt:lpstr>
      <vt:lpstr>Arial</vt:lpstr>
      <vt:lpstr>Lato Bold</vt:lpstr>
      <vt:lpstr>Calibri</vt:lpstr>
      <vt:lpstr>Office Theme</vt:lpstr>
      <vt:lpstr>2_Office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Asta Gladkauskienė</dc:creator>
  <cp:lastModifiedBy>Saulius Kerza</cp:lastModifiedBy>
  <cp:revision>654</cp:revision>
  <cp:lastPrinted>2021-08-05T07:18:00Z</cp:lastPrinted>
  <dcterms:created xsi:type="dcterms:W3CDTF">2020-12-09T07:39:28Z</dcterms:created>
  <dcterms:modified xsi:type="dcterms:W3CDTF">2022-01-24T08:38:47Z</dcterms:modified>
</cp:coreProperties>
</file>